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7" r:id="rId10"/>
    <p:sldId id="265" r:id="rId11"/>
    <p:sldId id="271" r:id="rId12"/>
    <p:sldId id="264" r:id="rId13"/>
    <p:sldId id="266" r:id="rId14"/>
    <p:sldId id="270" r:id="rId15"/>
    <p:sldId id="268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9A2D"/>
    <a:srgbClr val="09BF1F"/>
    <a:srgbClr val="1DD4E7"/>
    <a:srgbClr val="260FCF"/>
    <a:srgbClr val="A03698"/>
    <a:srgbClr val="077311"/>
    <a:srgbClr val="C40000"/>
    <a:srgbClr val="0A90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1D205-AFCC-410E-8C8E-010D79628F08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0B3EE-DD34-41E1-AB23-435D693FD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747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1D205-AFCC-410E-8C8E-010D79628F08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0B3EE-DD34-41E1-AB23-435D693FD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357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1D205-AFCC-410E-8C8E-010D79628F08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0B3EE-DD34-41E1-AB23-435D693FD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8622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1D205-AFCC-410E-8C8E-010D79628F08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0B3EE-DD34-41E1-AB23-435D693FD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0054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1D205-AFCC-410E-8C8E-010D79628F08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0B3EE-DD34-41E1-AB23-435D693FD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398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1D205-AFCC-410E-8C8E-010D79628F08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0B3EE-DD34-41E1-AB23-435D693FD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395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1D205-AFCC-410E-8C8E-010D79628F08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0B3EE-DD34-41E1-AB23-435D693FD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736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1D205-AFCC-410E-8C8E-010D79628F08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0B3EE-DD34-41E1-AB23-435D693FD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0153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1D205-AFCC-410E-8C8E-010D79628F08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0B3EE-DD34-41E1-AB23-435D693FD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933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1D205-AFCC-410E-8C8E-010D79628F08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0B3EE-DD34-41E1-AB23-435D693FD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1703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1D205-AFCC-410E-8C8E-010D79628F08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0B3EE-DD34-41E1-AB23-435D693FD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959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31D205-AFCC-410E-8C8E-010D79628F08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40B3EE-DD34-41E1-AB23-435D693FD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873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2835" y="332656"/>
            <a:ext cx="8856984" cy="1656184"/>
          </a:xfrm>
        </p:spPr>
        <p:txBody>
          <a:bodyPr>
            <a:noAutofit/>
          </a:bodyPr>
          <a:lstStyle/>
          <a:p>
            <a:r>
              <a:rPr lang="ru-RU" sz="6000" dirty="0" smtClean="0">
                <a:latin typeface="Monotype Corsiva" pitchFamily="66" charset="0"/>
                <a:cs typeface="Times New Roman" pitchFamily="18" charset="0"/>
              </a:rPr>
              <a:t>Сенсорное развитие детей раннего и младшего возраста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96136" y="4293096"/>
            <a:ext cx="3079025" cy="1368152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solidFill>
                  <a:schemeClr val="tx1"/>
                </a:solidFill>
                <a:latin typeface="Calibri" pitchFamily="34" charset="0"/>
              </a:rPr>
              <a:t>Воспитатель МАДОУ д/с № 4 «</a:t>
            </a:r>
            <a:r>
              <a:rPr lang="ru-RU" sz="1800" dirty="0" err="1" smtClean="0">
                <a:solidFill>
                  <a:schemeClr val="tx1"/>
                </a:solidFill>
                <a:latin typeface="Calibri" pitchFamily="34" charset="0"/>
              </a:rPr>
              <a:t>Ивушка</a:t>
            </a:r>
            <a:r>
              <a:rPr lang="ru-RU" sz="1800" dirty="0" smtClean="0">
                <a:solidFill>
                  <a:schemeClr val="tx1"/>
                </a:solidFill>
                <a:latin typeface="Calibri" pitchFamily="34" charset="0"/>
              </a:rPr>
              <a:t>» комбинированного вида</a:t>
            </a:r>
          </a:p>
          <a:p>
            <a:pPr algn="l"/>
            <a:r>
              <a:rPr lang="ru-RU" sz="1800" dirty="0" err="1" smtClean="0">
                <a:solidFill>
                  <a:schemeClr val="tx1"/>
                </a:solidFill>
                <a:latin typeface="Calibri" pitchFamily="34" charset="0"/>
              </a:rPr>
              <a:t>Монахова</a:t>
            </a:r>
            <a:r>
              <a:rPr lang="ru-RU" sz="1800" dirty="0" smtClean="0">
                <a:solidFill>
                  <a:schemeClr val="tx1"/>
                </a:solidFill>
                <a:latin typeface="Calibri" pitchFamily="34" charset="0"/>
              </a:rPr>
              <a:t> Светлана Юрьевна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2516302"/>
            <a:ext cx="695575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Тема: «Маленькие исследователи»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41247" y="5805264"/>
            <a:ext cx="14401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2017г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Реутов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412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77311"/>
                </a:solidFill>
                <a:latin typeface="Monotype Corsiva" pitchFamily="66" charset="0"/>
              </a:rPr>
              <a:t>Развитие мелкой моторики</a:t>
            </a:r>
            <a:endParaRPr lang="ru-RU" sz="4800" dirty="0">
              <a:solidFill>
                <a:srgbClr val="077311"/>
              </a:solidFill>
              <a:latin typeface="Monotype Corsiva" pitchFamily="66" charset="0"/>
            </a:endParaRPr>
          </a:p>
        </p:txBody>
      </p:sp>
      <p:pic>
        <p:nvPicPr>
          <p:cNvPr id="4098" name="Picture 2" descr="C:\Users\Николай-Пк\Desktop\сенсорикафотки\P101001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3"/>
            <a:ext cx="3384376" cy="2538282"/>
          </a:xfrm>
          <a:prstGeom prst="rect">
            <a:avLst/>
          </a:prstGeom>
          <a:noFill/>
          <a:ln w="63500" cmpd="sng">
            <a:solidFill>
              <a:srgbClr val="077311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Николай-Пк\Desktop\сенсорикафотки\P101001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509120"/>
            <a:ext cx="2952328" cy="2214246"/>
          </a:xfrm>
          <a:prstGeom prst="rect">
            <a:avLst/>
          </a:prstGeom>
          <a:noFill/>
          <a:ln w="63500" cmpd="sng">
            <a:solidFill>
              <a:srgbClr val="077311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Николай-Пк\Desktop\сенсорикафотки\P101002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564904"/>
            <a:ext cx="3705169" cy="2778877"/>
          </a:xfrm>
          <a:prstGeom prst="rect">
            <a:avLst/>
          </a:prstGeom>
          <a:noFill/>
          <a:ln w="63500" cmpd="sng">
            <a:solidFill>
              <a:srgbClr val="077311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119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49694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Уровень развития интеллекта ребёнка находится в прямой зависимости от развития мелкой моторики. Развитие мелкой моторики тесно взаимосвязано с развитием речи в раннем возрасте. Это происходит потому, что при выполнении мелких движений пальцами рук в кору головного мозга поступают сигналы, которые активизируют клетки мозга, отвечающие за формирование речи ребёнка. Вот почему следует начинать заниматься развитием мелкой моторики с самого раннего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возраста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6965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680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260FCF"/>
                </a:solidFill>
                <a:latin typeface="Monotype Corsiva" pitchFamily="66" charset="0"/>
              </a:rPr>
              <a:t>Сенсорный уголок</a:t>
            </a:r>
            <a:endParaRPr lang="ru-RU" sz="5400" dirty="0">
              <a:solidFill>
                <a:srgbClr val="260FCF"/>
              </a:solidFill>
              <a:latin typeface="Monotype Corsiva" pitchFamily="66" charset="0"/>
            </a:endParaRPr>
          </a:p>
        </p:txBody>
      </p:sp>
      <p:pic>
        <p:nvPicPr>
          <p:cNvPr id="3074" name="Picture 2" descr="C:\Users\Николай-Пк\Desktop\сенсорикафотки\P101001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3840427" cy="2880320"/>
          </a:xfrm>
          <a:prstGeom prst="rect">
            <a:avLst/>
          </a:prstGeom>
          <a:noFill/>
          <a:ln w="57150" cmpd="sng">
            <a:solidFill>
              <a:srgbClr val="260FC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Николай-Пк\Desktop\сенсорикафотки\P101000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501007"/>
            <a:ext cx="3888432" cy="2916323"/>
          </a:xfrm>
          <a:prstGeom prst="rect">
            <a:avLst/>
          </a:prstGeom>
          <a:noFill/>
          <a:ln w="57150" cmpd="sng">
            <a:solidFill>
              <a:srgbClr val="260FC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917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Николай-Пк\Desktop\сенсорикафотки\P10100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501008"/>
            <a:ext cx="3888432" cy="2916325"/>
          </a:xfrm>
          <a:prstGeom prst="rect">
            <a:avLst/>
          </a:prstGeom>
          <a:noFill/>
          <a:ln w="57150" cmpd="sng">
            <a:solidFill>
              <a:srgbClr val="260FC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Николай-Пк\Documents\док-ты сад\фотки\P101002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3896749" cy="2922562"/>
          </a:xfrm>
          <a:prstGeom prst="rect">
            <a:avLst/>
          </a:prstGeom>
          <a:noFill/>
          <a:ln w="57150" cmpd="sng">
            <a:solidFill>
              <a:srgbClr val="260FC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801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ru-RU" sz="4800" dirty="0" smtClean="0">
                <a:solidFill>
                  <a:srgbClr val="09BF1F"/>
                </a:solidFill>
                <a:latin typeface="Monotype Corsiva" pitchFamily="66" charset="0"/>
              </a:rPr>
              <a:t>Оснащение развивающей среды</a:t>
            </a:r>
            <a:endParaRPr lang="ru-RU" dirty="0">
              <a:solidFill>
                <a:srgbClr val="09BF1F"/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Основная задача воспитателя – вызвать и поддержать познавательную активность ребенка. В группе в свободном доступе должны находиться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матрешки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пирамидки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мячи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строительные конструкторы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кубики и др.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Николай-Пк\Desktop\Зимушка-зима\P101011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373" y="4077072"/>
            <a:ext cx="2688403" cy="2016303"/>
          </a:xfrm>
          <a:prstGeom prst="rect">
            <a:avLst/>
          </a:prstGeom>
          <a:noFill/>
          <a:ln w="57150">
            <a:solidFill>
              <a:srgbClr val="1E9A2D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Николай-Пк\Desktop\длягмо\P10100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960" y="3620495"/>
            <a:ext cx="2760412" cy="2070309"/>
          </a:xfrm>
          <a:prstGeom prst="rect">
            <a:avLst/>
          </a:prstGeom>
          <a:noFill/>
          <a:ln w="57150" cmpd="sng">
            <a:solidFill>
              <a:srgbClr val="1E9A2D"/>
            </a:solidFill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Николай-Пк\Desktop\длягмо\P101000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617132"/>
            <a:ext cx="2640292" cy="1980219"/>
          </a:xfrm>
          <a:prstGeom prst="rect">
            <a:avLst/>
          </a:prstGeom>
          <a:noFill/>
          <a:ln w="57150">
            <a:solidFill>
              <a:srgbClr val="1E9A2D"/>
            </a:solidFill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38197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>
                <a:solidFill>
                  <a:srgbClr val="C00000"/>
                </a:solidFill>
                <a:latin typeface="Monotype Corsiva" pitchFamily="66" charset="0"/>
              </a:rPr>
              <a:t>Выводы</a:t>
            </a:r>
            <a:endParaRPr lang="ru-RU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Разностороннее развитие ребенка невозможно без сенсорного воспитания. Накопленный опыт целесообразно закреплять в повседневной жизни. Игровые упражнения на различение количества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цвета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величины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формы предметов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 также развитие пространственных ориентировок создают необходимую основу для успешного формирования познавательной деятельности на следующих возрастных этапах развития ребенка.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739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373616" cy="1143000"/>
          </a:xfrm>
        </p:spPr>
        <p:txBody>
          <a:bodyPr/>
          <a:lstStyle/>
          <a:p>
            <a:r>
              <a:rPr lang="ru-RU" sz="4800" dirty="0" smtClean="0">
                <a:latin typeface="Monotype Corsiva" pitchFamily="66" charset="0"/>
              </a:rPr>
              <a:t>      </a:t>
            </a:r>
            <a:r>
              <a:rPr lang="ru-RU" sz="5400" dirty="0" smtClean="0">
                <a:latin typeface="Monotype Corsiva" pitchFamily="66" charset="0"/>
              </a:rPr>
              <a:t>Список литературы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4525963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Е.А.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Янушко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Сенсорное развитие детей раннего возраста. – М.: «Мозаика – Синтез»,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2009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И.А.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Помораева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В.А.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Позина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ФЭМП 2-3 года. – М.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«Мозаика – Синтез»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2015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Н.Е.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Веракса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От рождения до школы. Программа дошкольного образования. – М.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«Мозаика – Синтез»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2014</a:t>
            </a:r>
          </a:p>
        </p:txBody>
      </p:sp>
    </p:spTree>
    <p:extLst>
      <p:ext uri="{BB962C8B-B14F-4D97-AF65-F5344CB8AC3E}">
        <p14:creationId xmlns:p14="http://schemas.microsoft.com/office/powerpoint/2010/main" val="3473384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251520" y="548680"/>
            <a:ext cx="8640960" cy="5544616"/>
          </a:xfrm>
        </p:spPr>
        <p:txBody>
          <a:bodyPr>
            <a:normAutofit fontScale="77500" lnSpcReduction="20000"/>
          </a:bodyPr>
          <a:lstStyle/>
          <a:p>
            <a:pPr marL="88900" indent="0" algn="just">
              <a:lnSpc>
                <a:spcPct val="170000"/>
              </a:lnSpc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Познание окружающего мира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начинается с восприятия предметов и явлений. Все другие формы познания – мышление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воображение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запоминание – строятся на основе образов восприятия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является результатом их переработки. Поэтому нормальное развитие ребенка невозможно без опоры на полноценное восприятие.</a:t>
            </a:r>
          </a:p>
          <a:p>
            <a:pPr marL="88900" indent="0" algn="just">
              <a:lnSpc>
                <a:spcPct val="170000"/>
              </a:lnSpc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Сенсорное развитие ребенка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это развитие его восприятия и формирование представлений о свойствах предметов и различных явлениях окружающего мира.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3602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>
                <a:solidFill>
                  <a:srgbClr val="C40000"/>
                </a:solidFill>
                <a:latin typeface="Monotype Corsiva" pitchFamily="66" charset="0"/>
              </a:rPr>
              <a:t>Цели</a:t>
            </a:r>
            <a:endParaRPr lang="ru-RU" dirty="0">
              <a:solidFill>
                <a:srgbClr val="C40000"/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700808"/>
            <a:ext cx="7920880" cy="4525963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сенсорных способностей у детей;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Накопление представлений об окружающем мире.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702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>
                <a:solidFill>
                  <a:srgbClr val="C40000"/>
                </a:solidFill>
                <a:latin typeface="Monotype Corsiva" pitchFamily="66" charset="0"/>
              </a:rPr>
              <a:t>Задачи</a:t>
            </a:r>
            <a:endParaRPr lang="ru-RU" dirty="0">
              <a:solidFill>
                <a:srgbClr val="C40000"/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представлений о цвете, форме, величине предметов, положение в пространстве, запахе и вкусе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внимания к свойствам предметов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у детей систем сенсорных эталонов.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321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5954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40000"/>
                </a:solidFill>
                <a:latin typeface="Monotype Corsiva" pitchFamily="66" charset="0"/>
              </a:rPr>
              <a:t>Эстетическая сторона занятий</a:t>
            </a:r>
            <a:endParaRPr lang="ru-RU" sz="4800" dirty="0">
              <a:solidFill>
                <a:srgbClr val="C40000"/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Дидактический материал для занятий должен быть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ярким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красочным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приятным на ощупь и интересным.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6" descr="IMG_0157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817871">
            <a:off x="467544" y="3068960"/>
            <a:ext cx="4072330" cy="3054247"/>
          </a:xfrm>
          <a:prstGeom prst="rect">
            <a:avLst/>
          </a:prstGeom>
          <a:noFill/>
          <a:ln w="50800" cmpd="sng">
            <a:solidFill>
              <a:srgbClr val="0070C0"/>
            </a:solidFill>
            <a:prstDash val="solid"/>
            <a:miter lim="800000"/>
            <a:headEnd/>
            <a:tailEnd/>
          </a:ln>
        </p:spPr>
      </p:pic>
      <p:pic>
        <p:nvPicPr>
          <p:cNvPr id="1026" name="Picture 2" descr="C:\Users\Николай-Пк\Desktop\сенсорикафотки\P10100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2806">
            <a:off x="4540769" y="3161905"/>
            <a:ext cx="4072329" cy="3054247"/>
          </a:xfrm>
          <a:prstGeom prst="rect">
            <a:avLst/>
          </a:prstGeom>
          <a:noFill/>
          <a:ln w="50800" cmpd="sng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325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274638"/>
            <a:ext cx="8568952" cy="1282154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0A900D"/>
                </a:solidFill>
                <a:latin typeface="Monotype Corsiva" pitchFamily="66" charset="0"/>
              </a:rPr>
              <a:t>К 3-м годам ребенок должен уметь</a:t>
            </a:r>
            <a:r>
              <a:rPr lang="en-US" sz="4800" dirty="0" smtClean="0">
                <a:solidFill>
                  <a:srgbClr val="0A900D"/>
                </a:solidFill>
                <a:latin typeface="Monotype Corsiva" pitchFamily="66" charset="0"/>
              </a:rPr>
              <a:t>:</a:t>
            </a:r>
            <a:endParaRPr lang="ru-RU" sz="4800" dirty="0">
              <a:solidFill>
                <a:srgbClr val="0A900D"/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</p:spPr>
        <p:txBody>
          <a:bodyPr>
            <a:no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выделять цвет, форму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величину и другие свойства предметов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обследовать предмет руками в процессе знакомства с 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пределять сходства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различия между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предметами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349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8496944" cy="5688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Основное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место в сенсорном воспитании занимает ознакомление с общепринятыми сенсорными эталонами и способами их использования. Также у ребенка активно совершенствуется восприятие (включаются все органы чувств)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развиваются образные представления. В этом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возрасте у малыша развивается умение воспринимать звучание различных музыкальных инструментов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человеческую речь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различной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громкости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а также звуки окружающего мира.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663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5954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40000"/>
                </a:solidFill>
                <a:latin typeface="Monotype Corsiva" pitchFamily="66" charset="0"/>
              </a:rPr>
              <a:t>Дидактические игры</a:t>
            </a:r>
            <a:endParaRPr lang="ru-RU" sz="4800" dirty="0">
              <a:solidFill>
                <a:srgbClr val="C40000"/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273630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Пирамидки из 5-8 колец различной величины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матрешки. «Геометрическая мозаика» (круг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треугольник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квадрат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прямоугольник). Разрезные картинки из 2-4 частей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складные кубики из 4-6 штук.</a:t>
            </a:r>
          </a:p>
        </p:txBody>
      </p:sp>
      <p:pic>
        <p:nvPicPr>
          <p:cNvPr id="2050" name="Picture 2" descr="C:\Users\Николай-Пк\Desktop\сенсорикафотки\P101002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857" y="3861048"/>
            <a:ext cx="3620385" cy="2715289"/>
          </a:xfrm>
          <a:prstGeom prst="rect">
            <a:avLst/>
          </a:prstGeom>
          <a:noFill/>
          <a:ln w="63500" cmpd="sng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Николай-Пк\Desktop\сенсорикафотки\P101001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855427"/>
            <a:ext cx="3620385" cy="2715289"/>
          </a:xfrm>
          <a:prstGeom prst="rect">
            <a:avLst/>
          </a:prstGeom>
          <a:noFill/>
          <a:ln w="63500" cmpd="sng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8970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иколай-Пк\Desktop\Зимушка-зима\P101012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202" y="399637"/>
            <a:ext cx="3712934" cy="2784701"/>
          </a:xfrm>
          <a:prstGeom prst="rect">
            <a:avLst/>
          </a:prstGeom>
          <a:noFill/>
          <a:ln w="57150" cmpd="sng">
            <a:solidFill>
              <a:srgbClr val="A03698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Николай-Пк\Documents\док-ты сад\фотки(4)\P101001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481" y="399637"/>
            <a:ext cx="3712935" cy="2784701"/>
          </a:xfrm>
          <a:prstGeom prst="rect">
            <a:avLst/>
          </a:prstGeom>
          <a:noFill/>
          <a:ln w="57150" cmpd="sng">
            <a:solidFill>
              <a:srgbClr val="A03698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Николай-Пк\Documents\док-ты сад\фотки\P101002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368" y="3645024"/>
            <a:ext cx="3720767" cy="2790575"/>
          </a:xfrm>
          <a:prstGeom prst="rect">
            <a:avLst/>
          </a:prstGeom>
          <a:noFill/>
          <a:ln w="57150" cmpd="sng">
            <a:solidFill>
              <a:srgbClr val="A03698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Николай-Пк\Documents\док-ты сад\фотки\P101002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481" y="3645023"/>
            <a:ext cx="3720767" cy="2790575"/>
          </a:xfrm>
          <a:prstGeom prst="rect">
            <a:avLst/>
          </a:prstGeom>
          <a:noFill/>
          <a:ln w="57150" cmpd="sng">
            <a:solidFill>
              <a:srgbClr val="A03698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426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</TotalTime>
  <Words>441</Words>
  <Application>Microsoft Office PowerPoint</Application>
  <PresentationFormat>Экран (4:3)</PresentationFormat>
  <Paragraphs>35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Сенсорное развитие детей раннего и младшего возраста</vt:lpstr>
      <vt:lpstr>Презентация PowerPoint</vt:lpstr>
      <vt:lpstr>Цели</vt:lpstr>
      <vt:lpstr>Задачи</vt:lpstr>
      <vt:lpstr>Эстетическая сторона занятий</vt:lpstr>
      <vt:lpstr>К 3-м годам ребенок должен уметь:</vt:lpstr>
      <vt:lpstr>Презентация PowerPoint</vt:lpstr>
      <vt:lpstr>Дидактические игры</vt:lpstr>
      <vt:lpstr>Презентация PowerPoint</vt:lpstr>
      <vt:lpstr>Развитие мелкой моторики</vt:lpstr>
      <vt:lpstr>Презентация PowerPoint</vt:lpstr>
      <vt:lpstr>Сенсорный уголок</vt:lpstr>
      <vt:lpstr>Презентация PowerPoint</vt:lpstr>
      <vt:lpstr>Оснащение развивающей среды</vt:lpstr>
      <vt:lpstr>Выводы</vt:lpstr>
      <vt:lpstr>      Список литературы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Сенсорное развитие детей младшего возраста</dc:title>
  <dc:creator>Св.Юрьевна</dc:creator>
  <cp:lastModifiedBy>Николай-Пк</cp:lastModifiedBy>
  <cp:revision>39</cp:revision>
  <dcterms:created xsi:type="dcterms:W3CDTF">2017-02-01T18:06:17Z</dcterms:created>
  <dcterms:modified xsi:type="dcterms:W3CDTF">2017-02-19T09:32:32Z</dcterms:modified>
</cp:coreProperties>
</file>