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2" r:id="rId2"/>
    <p:sldId id="275" r:id="rId3"/>
    <p:sldId id="277" r:id="rId4"/>
    <p:sldId id="276" r:id="rId5"/>
    <p:sldId id="278" r:id="rId6"/>
    <p:sldId id="279" r:id="rId7"/>
    <p:sldId id="272" r:id="rId8"/>
    <p:sldId id="291" r:id="rId9"/>
    <p:sldId id="284" r:id="rId10"/>
    <p:sldId id="283" r:id="rId11"/>
    <p:sldId id="286" r:id="rId12"/>
    <p:sldId id="261" r:id="rId13"/>
    <p:sldId id="265" r:id="rId14"/>
    <p:sldId id="287" r:id="rId15"/>
    <p:sldId id="288" r:id="rId16"/>
    <p:sldId id="289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99FF99"/>
    <a:srgbClr val="A60A5C"/>
    <a:srgbClr val="993300"/>
    <a:srgbClr val="660066"/>
    <a:srgbClr val="7F3169"/>
    <a:srgbClr val="F2F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AE75A-613E-4388-A756-302D84A91723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EDDC3-D1E5-4DC8-B2FE-F3CE51A554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488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EDDC3-D1E5-4DC8-B2FE-F3CE51A5543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EDDC3-D1E5-4DC8-B2FE-F3CE51A5543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EDDC3-D1E5-4DC8-B2FE-F3CE51A5543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EDDC3-D1E5-4DC8-B2FE-F3CE51A5543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EDDC3-D1E5-4DC8-B2FE-F3CE51A5543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EDDC3-D1E5-4DC8-B2FE-F3CE51A5543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EDDC3-D1E5-4DC8-B2FE-F3CE51A5543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9213" y="877888"/>
            <a:ext cx="4219575" cy="31654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368" cy="415498"/>
          </a:xfrm>
        </p:spPr>
        <p:txBody>
          <a:bodyPr>
            <a:spAutoFit/>
          </a:bodyPr>
          <a:lstStyle/>
          <a:p>
            <a:endParaRPr lang="de-DE" sz="2100">
              <a:solidFill>
                <a:srgbClr val="000000"/>
              </a:solidFill>
              <a:latin typeface="Thorndale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740445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EDDC3-D1E5-4DC8-B2FE-F3CE51A5543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9213" y="877888"/>
            <a:ext cx="4219575" cy="31654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368" cy="3435987"/>
          </a:xfrm>
        </p:spPr>
        <p:txBody>
          <a:bodyPr/>
          <a:lstStyle/>
          <a:p>
            <a:endParaRPr lang="de-DE" sz="2100">
              <a:solidFill>
                <a:srgbClr val="000000"/>
              </a:solidFill>
              <a:latin typeface="Thorndale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593913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9EDDC3-D1E5-4DC8-B2FE-F3CE51A5543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92E7A-10E6-475E-9B2B-848980037C1B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E4935-975F-4E3F-B7FF-0B23435850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wmf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wmf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jpeg"/><Relationship Id="rId5" Type="http://schemas.openxmlformats.org/officeDocument/2006/relationships/image" Target="../media/image22.emf"/><Relationship Id="rId4" Type="http://schemas.openxmlformats.org/officeDocument/2006/relationships/oleObject" Target="../embeddings/_________Microsoft_Word_97-20031.doc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69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57884" y="1500174"/>
            <a:ext cx="205021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chemeClr val="bg1"/>
                </a:solidFill>
              </a:rPr>
              <a:t>IN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chemeClr val="tx2"/>
                </a:solidFill>
              </a:rPr>
              <a:t>WINTER</a:t>
            </a:r>
          </a:p>
          <a:p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u="sng" dirty="0" smtClean="0">
                <a:solidFill>
                  <a:schemeClr val="bg1"/>
                </a:solidFill>
              </a:rPr>
              <a:t>IN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FF00"/>
                </a:solidFill>
              </a:rPr>
              <a:t>SPRING</a:t>
            </a:r>
          </a:p>
          <a:p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u="sng" dirty="0" smtClean="0">
                <a:solidFill>
                  <a:schemeClr val="bg1"/>
                </a:solidFill>
              </a:rPr>
              <a:t>IN</a:t>
            </a:r>
            <a:r>
              <a:rPr lang="en-US" sz="2800" b="1" u="sng" dirty="0" smtClean="0"/>
              <a:t> </a:t>
            </a:r>
            <a:r>
              <a:rPr lang="en-US" sz="2800" b="1" dirty="0" smtClean="0">
                <a:solidFill>
                  <a:srgbClr val="99FF99"/>
                </a:solidFill>
              </a:rPr>
              <a:t>SUMMER</a:t>
            </a:r>
          </a:p>
          <a:p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u="sng" dirty="0" smtClean="0">
                <a:solidFill>
                  <a:schemeClr val="bg1"/>
                </a:solidFill>
              </a:rPr>
              <a:t>IN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AUTUMN</a:t>
            </a:r>
          </a:p>
          <a:p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000108"/>
            <a:ext cx="41434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PLAY FOOTBALL</a:t>
            </a:r>
          </a:p>
          <a:p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READ BOOKS</a:t>
            </a:r>
          </a:p>
          <a:p>
            <a:endParaRPr lang="en-US" sz="105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GO TO SCHOOL</a:t>
            </a:r>
          </a:p>
          <a:p>
            <a:endParaRPr lang="en-US" sz="105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RIDE A BIKE</a:t>
            </a:r>
          </a:p>
          <a:p>
            <a:endParaRPr lang="en-US" sz="11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SKATE</a:t>
            </a:r>
          </a:p>
          <a:p>
            <a:endParaRPr lang="en-US" sz="11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SKI</a:t>
            </a:r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WATCH TV</a:t>
            </a:r>
          </a:p>
          <a:p>
            <a:endParaRPr lang="en-US" sz="105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PLAY CHESS</a:t>
            </a:r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DRAW PICTURES</a:t>
            </a:r>
          </a:p>
          <a:p>
            <a:endParaRPr lang="en-US" sz="1050" b="1" dirty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PLAY COMPUTER GAMES</a:t>
            </a:r>
          </a:p>
          <a:p>
            <a:endParaRPr lang="en-US" sz="2400" b="1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9885" y="285728"/>
            <a:ext cx="89441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i="1" dirty="0" smtClean="0">
                <a:solidFill>
                  <a:srgbClr val="C00000"/>
                </a:solidFill>
              </a:rPr>
              <a:t>What can we do </a:t>
            </a:r>
            <a:r>
              <a:rPr lang="en-US" sz="4400" b="1" i="1" u="sng" dirty="0" smtClean="0">
                <a:solidFill>
                  <a:srgbClr val="C00000"/>
                </a:solidFill>
              </a:rPr>
              <a:t>in</a:t>
            </a:r>
            <a:r>
              <a:rPr lang="en-US" sz="4400" b="1" i="1" dirty="0" smtClean="0">
                <a:solidFill>
                  <a:srgbClr val="C00000"/>
                </a:solidFill>
              </a:rPr>
              <a:t> different seasons?</a:t>
            </a:r>
          </a:p>
        </p:txBody>
      </p:sp>
    </p:spTree>
    <p:extLst>
      <p:ext uri="{BB962C8B-B14F-4D97-AF65-F5344CB8AC3E}">
        <p14:creationId xmlns:p14="http://schemas.microsoft.com/office/powerpoint/2010/main" val="329065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 txBox="1">
            <a:spLocks noGrp="1"/>
          </p:cNvSpPr>
          <p:nvPr>
            <p:ph type="title" idx="4294967295"/>
          </p:nvPr>
        </p:nvSpPr>
        <p:spPr>
          <a:xfrm>
            <a:off x="1335088" y="544513"/>
            <a:ext cx="7808912" cy="1063625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Ask your classmate!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84577" y="2122805"/>
            <a:ext cx="6391913" cy="130634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 rtl="0" hangingPunct="0">
              <a:buNone/>
              <a:tabLst/>
            </a:pPr>
            <a:r>
              <a:rPr lang="de-DE" sz="6500" b="1"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rPr>
              <a:t>Do</a:t>
            </a:r>
            <a:r>
              <a:rPr lang="de-DE" sz="6500" b="1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rPr>
              <a:t> you like … 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8631" y="3755733"/>
            <a:ext cx="7263804" cy="16329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ctr" rtl="0" hangingPunct="0">
              <a:buNone/>
              <a:tabLst/>
            </a:pPr>
            <a:r>
              <a:rPr lang="de-DE" sz="6000" b="1" dirty="0" err="1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rPr>
              <a:t>Why</a:t>
            </a:r>
            <a:r>
              <a:rPr lang="de-DE" sz="6000" b="1" dirty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rPr>
              <a:t> do </a:t>
            </a:r>
            <a:r>
              <a:rPr lang="de-DE" sz="6000" b="1" dirty="0" err="1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rPr>
              <a:t>you</a:t>
            </a:r>
            <a:r>
              <a:rPr lang="de-DE" sz="6000" b="1" dirty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rPr>
              <a:t> </a:t>
            </a:r>
            <a:r>
              <a:rPr lang="de-DE" sz="6000" b="1" dirty="0" err="1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rPr>
              <a:t>like</a:t>
            </a:r>
            <a:r>
              <a:rPr lang="de-DE" sz="6000" b="1" dirty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rPr>
              <a:t> </a:t>
            </a:r>
            <a:r>
              <a:rPr lang="de-DE" sz="6000" b="1" dirty="0" smtClean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rPr>
              <a:t>...?</a:t>
            </a:r>
            <a:endParaRPr lang="ru-RU" sz="6000" b="1" dirty="0" smtClean="0">
              <a:solidFill>
                <a:srgbClr val="333333"/>
              </a:solidFill>
              <a:latin typeface="Albany" pitchFamily="34"/>
              <a:ea typeface="Andale Sans UI" pitchFamily="2"/>
              <a:cs typeface="Tahoma" pitchFamily="2"/>
            </a:endParaRPr>
          </a:p>
          <a:p>
            <a:pPr lvl="0" algn="ctr" rtl="0" hangingPunct="0">
              <a:buNone/>
              <a:tabLst/>
            </a:pPr>
            <a:r>
              <a:rPr lang="de-DE" sz="6000" b="1" dirty="0" smtClean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rPr>
              <a:t>I </a:t>
            </a:r>
            <a:r>
              <a:rPr lang="de-DE" sz="6000" b="1" dirty="0" err="1" smtClean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rPr>
              <a:t>can</a:t>
            </a:r>
            <a:r>
              <a:rPr lang="de-DE" sz="6000" b="1" dirty="0" smtClean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rPr>
              <a:t> … in… .</a:t>
            </a:r>
            <a:endParaRPr lang="de-DE" sz="6000" b="1" dirty="0">
              <a:solidFill>
                <a:srgbClr val="333333"/>
              </a:solidFill>
              <a:latin typeface="Albany" pitchFamily="34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60062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NA0086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214950"/>
            <a:ext cx="14097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POINSE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285720" y="5072074"/>
            <a:ext cx="15001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HOLLY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5728"/>
            <a:ext cx="1285884" cy="1219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http://media1.picsearch.com/is?o5j7pMabOqcJIZv2qRnsOEnQ6wlf7r3NaghnshkUpE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36508" y="214291"/>
            <a:ext cx="1245577" cy="1214446"/>
          </a:xfrm>
          <a:prstGeom prst="star7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Let’s have a rest!</a:t>
            </a:r>
            <a:endParaRPr lang="ru-RU" sz="72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Домашний\Desktop\slide_1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WOM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357694"/>
            <a:ext cx="2857520" cy="230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285728"/>
            <a:ext cx="82868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Town Mouse and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Country Mouse.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4574" y="2040053"/>
            <a:ext cx="764386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The Town Mouse likes to ….</a:t>
            </a:r>
          </a:p>
          <a:p>
            <a:r>
              <a:rPr lang="en-US" sz="4800" b="1" dirty="0" smtClean="0">
                <a:solidFill>
                  <a:schemeClr val="bg1"/>
                </a:solidFill>
              </a:rPr>
              <a:t>The Country Mouse likes to ….</a:t>
            </a:r>
          </a:p>
          <a:p>
            <a:r>
              <a:rPr lang="en-US" sz="4800" b="1" dirty="0" smtClean="0">
                <a:solidFill>
                  <a:schemeClr val="bg1"/>
                </a:solidFill>
              </a:rPr>
              <a:t>The Town Mouse can ….</a:t>
            </a:r>
          </a:p>
          <a:p>
            <a:r>
              <a:rPr lang="en-US" sz="4800" b="1" dirty="0" smtClean="0">
                <a:solidFill>
                  <a:schemeClr val="bg1"/>
                </a:solidFill>
              </a:rPr>
              <a:t>The Country Mouse can ….</a:t>
            </a:r>
            <a:endParaRPr lang="ru-RU" sz="4800" b="1" dirty="0" smtClean="0">
              <a:solidFill>
                <a:schemeClr val="bg1"/>
              </a:solidFill>
            </a:endParaRPr>
          </a:p>
          <a:p>
            <a:endParaRPr lang="en-US" sz="3200" b="1" i="1" dirty="0" smtClean="0"/>
          </a:p>
          <a:p>
            <a:endParaRPr lang="ru-RU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</a:t>
            </a:r>
            <a:r>
              <a:rPr lang="en-US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Town Mouse and </a:t>
            </a:r>
            <a:br>
              <a:rPr lang="en-US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Country Mouse.</a:t>
            </a: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</a:rPr>
              <a:t>The Town Mouse likes </a:t>
            </a:r>
            <a:r>
              <a:rPr lang="en-US" sz="3600" b="1" dirty="0" smtClean="0">
                <a:solidFill>
                  <a:schemeClr val="bg1"/>
                </a:solidFill>
              </a:rPr>
              <a:t>to </a:t>
            </a:r>
            <a:r>
              <a:rPr lang="en-US" sz="3600" b="1" dirty="0" smtClean="0"/>
              <a:t>play computer games.</a:t>
            </a:r>
            <a:endParaRPr lang="en-US" sz="3600" b="1" dirty="0"/>
          </a:p>
          <a:p>
            <a:r>
              <a:rPr lang="en-US" sz="3600" b="1" dirty="0">
                <a:solidFill>
                  <a:schemeClr val="bg1"/>
                </a:solidFill>
              </a:rPr>
              <a:t>The Country Mouse likes to </a:t>
            </a:r>
            <a:r>
              <a:rPr lang="en-US" sz="3600" b="1" dirty="0" smtClean="0"/>
              <a:t>read and draw picture.</a:t>
            </a:r>
            <a:endParaRPr lang="en-US" sz="3600" b="1" dirty="0"/>
          </a:p>
          <a:p>
            <a:r>
              <a:rPr lang="en-US" sz="3600" b="1" dirty="0">
                <a:solidFill>
                  <a:schemeClr val="bg1"/>
                </a:solidFill>
              </a:rPr>
              <a:t>The Town Mouse </a:t>
            </a:r>
            <a:r>
              <a:rPr lang="en-US" sz="3600" b="1" dirty="0" smtClean="0">
                <a:solidFill>
                  <a:schemeClr val="bg1"/>
                </a:solidFill>
              </a:rPr>
              <a:t>can </a:t>
            </a:r>
            <a:r>
              <a:rPr lang="en-US" sz="3600" b="1" dirty="0" smtClean="0"/>
              <a:t>dance well.</a:t>
            </a:r>
            <a:endParaRPr lang="en-US" sz="3600" b="1" dirty="0"/>
          </a:p>
          <a:p>
            <a:r>
              <a:rPr lang="en-US" sz="3600" b="1" dirty="0">
                <a:solidFill>
                  <a:schemeClr val="bg1"/>
                </a:solidFill>
              </a:rPr>
              <a:t>The Country Mouse </a:t>
            </a:r>
            <a:r>
              <a:rPr lang="en-US" sz="3600" b="1" dirty="0" smtClean="0">
                <a:solidFill>
                  <a:schemeClr val="bg1"/>
                </a:solidFill>
              </a:rPr>
              <a:t>can </a:t>
            </a:r>
            <a:r>
              <a:rPr lang="en-US" sz="3600" b="1" dirty="0" smtClean="0"/>
              <a:t>write poems.</a:t>
            </a:r>
            <a:endParaRPr lang="ru-RU" sz="3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67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Ex. 5 p. 61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Town Mouse lives in the country.</a:t>
            </a:r>
          </a:p>
          <a:p>
            <a:r>
              <a:rPr lang="en-US" dirty="0" smtClean="0"/>
              <a:t>The Country Mouse likes to read.</a:t>
            </a:r>
          </a:p>
          <a:p>
            <a:r>
              <a:rPr lang="en-US" dirty="0" smtClean="0"/>
              <a:t>The Town Mouse can’t dance.</a:t>
            </a:r>
          </a:p>
          <a:p>
            <a:r>
              <a:rPr lang="en-US" dirty="0" smtClean="0"/>
              <a:t>The Town Mouse and the Country Mouse are friends.</a:t>
            </a:r>
          </a:p>
          <a:p>
            <a:r>
              <a:rPr lang="en-US" dirty="0" smtClean="0"/>
              <a:t>On Sunday the Town Mouse comes to see the country Mouse.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706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омашний\Desktop\hello_html_1adb083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349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54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1"/>
            <a:ext cx="7772400" cy="1957400"/>
          </a:xfrm>
        </p:spPr>
        <p:txBody>
          <a:bodyPr>
            <a:normAutofit fontScale="90000"/>
          </a:bodyPr>
          <a:lstStyle/>
          <a:p>
            <a:r>
              <a:rPr lang="en-US" sz="8000" b="1" dirty="0" smtClean="0">
                <a:solidFill>
                  <a:schemeClr val="bg1"/>
                </a:solidFill>
              </a:rPr>
              <a:t>Homework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2709866"/>
          </a:xfrm>
        </p:spPr>
        <p:txBody>
          <a:bodyPr>
            <a:normAutofit/>
          </a:bodyPr>
          <a:lstStyle/>
          <a:p>
            <a:pPr algn="l"/>
            <a:r>
              <a:rPr lang="en-US" sz="6000" b="1" dirty="0" smtClean="0">
                <a:solidFill>
                  <a:schemeClr val="bg1"/>
                </a:solidFill>
              </a:rPr>
              <a:t>W</a:t>
            </a:r>
            <a:r>
              <a:rPr lang="ru-RU" sz="6000" b="1" dirty="0" smtClean="0">
                <a:solidFill>
                  <a:schemeClr val="bg1"/>
                </a:solidFill>
              </a:rPr>
              <a:t>.</a:t>
            </a:r>
            <a:r>
              <a:rPr lang="en-US" sz="6000" b="1" dirty="0" smtClean="0">
                <a:solidFill>
                  <a:schemeClr val="bg1"/>
                </a:solidFill>
              </a:rPr>
              <a:t>B</a:t>
            </a:r>
            <a:r>
              <a:rPr lang="ru-RU" sz="6000" b="1" dirty="0" smtClean="0">
                <a:solidFill>
                  <a:schemeClr val="bg1"/>
                </a:solidFill>
              </a:rPr>
              <a:t>. </a:t>
            </a:r>
            <a:r>
              <a:rPr lang="en-US" sz="6000" b="1" dirty="0" smtClean="0">
                <a:solidFill>
                  <a:schemeClr val="bg1"/>
                </a:solidFill>
              </a:rPr>
              <a:t>Ex</a:t>
            </a:r>
            <a:r>
              <a:rPr lang="ru-RU" sz="6000" b="1" dirty="0" smtClean="0">
                <a:solidFill>
                  <a:schemeClr val="bg1"/>
                </a:solidFill>
              </a:rPr>
              <a:t>. 4</a:t>
            </a:r>
            <a:r>
              <a:rPr lang="en-US" sz="6000" b="1" dirty="0" smtClean="0">
                <a:solidFill>
                  <a:schemeClr val="bg1"/>
                </a:solidFill>
              </a:rPr>
              <a:t>,</a:t>
            </a:r>
            <a:r>
              <a:rPr lang="ru-RU" sz="6000" b="1" dirty="0" smtClean="0">
                <a:solidFill>
                  <a:schemeClr val="bg1"/>
                </a:solidFill>
              </a:rPr>
              <a:t> </a:t>
            </a:r>
            <a:r>
              <a:rPr lang="en-US" sz="6000" b="1" dirty="0" smtClean="0">
                <a:solidFill>
                  <a:schemeClr val="bg1"/>
                </a:solidFill>
              </a:rPr>
              <a:t>p</a:t>
            </a:r>
            <a:r>
              <a:rPr lang="ru-RU" sz="6000" b="1" dirty="0" smtClean="0">
                <a:solidFill>
                  <a:schemeClr val="bg1"/>
                </a:solidFill>
              </a:rPr>
              <a:t>. 41</a:t>
            </a:r>
            <a:endParaRPr lang="en-US" sz="6000" b="1" dirty="0" smtClean="0">
              <a:solidFill>
                <a:schemeClr val="bg1"/>
              </a:solidFill>
            </a:endParaRPr>
          </a:p>
          <a:p>
            <a:pPr algn="l"/>
            <a:r>
              <a:rPr lang="en-US" sz="6000" b="1" dirty="0" smtClean="0">
                <a:solidFill>
                  <a:schemeClr val="bg1"/>
                </a:solidFill>
              </a:rPr>
              <a:t>W</a:t>
            </a:r>
            <a:r>
              <a:rPr lang="ru-RU" sz="6000" b="1" dirty="0" smtClean="0">
                <a:solidFill>
                  <a:schemeClr val="bg1"/>
                </a:solidFill>
              </a:rPr>
              <a:t>.</a:t>
            </a:r>
            <a:r>
              <a:rPr lang="en-US" sz="6000" b="1" dirty="0" smtClean="0">
                <a:solidFill>
                  <a:schemeClr val="bg1"/>
                </a:solidFill>
              </a:rPr>
              <a:t>B</a:t>
            </a:r>
            <a:r>
              <a:rPr lang="ru-RU" sz="6000" b="1" dirty="0" smtClean="0">
                <a:solidFill>
                  <a:schemeClr val="bg1"/>
                </a:solidFill>
              </a:rPr>
              <a:t>. </a:t>
            </a:r>
            <a:r>
              <a:rPr lang="en-US" sz="6000" b="1" dirty="0" smtClean="0">
                <a:solidFill>
                  <a:schemeClr val="bg1"/>
                </a:solidFill>
              </a:rPr>
              <a:t>Ex</a:t>
            </a:r>
            <a:r>
              <a:rPr lang="ru-RU" sz="6000" b="1" dirty="0" smtClean="0">
                <a:solidFill>
                  <a:schemeClr val="bg1"/>
                </a:solidFill>
              </a:rPr>
              <a:t>. </a:t>
            </a:r>
            <a:r>
              <a:rPr lang="ru-RU" sz="6000" b="1" smtClean="0">
                <a:solidFill>
                  <a:schemeClr val="bg1"/>
                </a:solidFill>
              </a:rPr>
              <a:t>1</a:t>
            </a:r>
            <a:r>
              <a:rPr lang="en-US" sz="6000" b="1" smtClean="0">
                <a:solidFill>
                  <a:schemeClr val="bg1"/>
                </a:solidFill>
              </a:rPr>
              <a:t>,</a:t>
            </a:r>
            <a:r>
              <a:rPr lang="ru-RU" sz="6000" b="1" dirty="0" smtClean="0">
                <a:solidFill>
                  <a:schemeClr val="bg1"/>
                </a:solidFill>
              </a:rPr>
              <a:t> </a:t>
            </a:r>
            <a:r>
              <a:rPr lang="en-US" sz="6000" b="1" dirty="0" smtClean="0">
                <a:solidFill>
                  <a:schemeClr val="bg1"/>
                </a:solidFill>
              </a:rPr>
              <a:t>p</a:t>
            </a:r>
            <a:r>
              <a:rPr lang="ru-RU" sz="6000" b="1" dirty="0" smtClean="0">
                <a:solidFill>
                  <a:schemeClr val="bg1"/>
                </a:solidFill>
              </a:rPr>
              <a:t>. 42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4" name="Picture 6" descr="HOLLY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1285884" cy="1219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ttp://media1.picsearch.com/is?o5j7pMabOqcJIZv2qRnsOEnQ6wlf7r3NaghnshkUpE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6508" y="214291"/>
            <a:ext cx="1245577" cy="1214446"/>
          </a:xfrm>
          <a:prstGeom prst="star7">
            <a:avLst/>
          </a:prstGeom>
          <a:noFill/>
        </p:spPr>
      </p:pic>
      <p:pic>
        <p:nvPicPr>
          <p:cNvPr id="6" name="Picture 5" descr="POINSET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285720" y="5072074"/>
            <a:ext cx="15001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NA00864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82" y="5214950"/>
            <a:ext cx="14097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riendshipcreative.com/wp-content/uploads/2012/09/smiley-face-542x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2520280" cy="25202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284984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bg1"/>
                </a:solidFill>
              </a:rPr>
              <a:t>Thank you very much!</a:t>
            </a:r>
            <a:endParaRPr lang="ru-RU" sz="8000" b="1" dirty="0">
              <a:solidFill>
                <a:schemeClr val="bg1"/>
              </a:solidFill>
            </a:endParaRPr>
          </a:p>
        </p:txBody>
      </p:sp>
      <p:pic>
        <p:nvPicPr>
          <p:cNvPr id="21508" name="Picture 4" descr="http://s18.rimg.info/dd52ca7ee7134b2d1c5e2c2f5a88fa9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437112"/>
            <a:ext cx="2232248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Домашний\Desktop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424847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8"/>
          <p:cNvSpPr>
            <a:spLocks noGrp="1"/>
          </p:cNvSpPr>
          <p:nvPr>
            <p:ph sz="quarter" idx="4294967295"/>
          </p:nvPr>
        </p:nvSpPr>
        <p:spPr>
          <a:xfrm>
            <a:off x="5102225" y="2174875"/>
            <a:ext cx="4041775" cy="3951288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dirty="0" smtClean="0"/>
              <a:t>Учитель английского языка </a:t>
            </a:r>
          </a:p>
          <a:p>
            <a:r>
              <a:rPr lang="ru-RU" dirty="0" err="1" smtClean="0"/>
              <a:t>Сартыева</a:t>
            </a:r>
            <a:r>
              <a:rPr lang="ru-RU" dirty="0" smtClean="0"/>
              <a:t> Ш.С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93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кругленный прямоугольник 29"/>
          <p:cNvSpPr/>
          <p:nvPr/>
        </p:nvSpPr>
        <p:spPr>
          <a:xfrm>
            <a:off x="1142976" y="5072074"/>
            <a:ext cx="7072362" cy="128588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42976" y="3643314"/>
            <a:ext cx="7072362" cy="128588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42976" y="2000240"/>
            <a:ext cx="7000924" cy="150019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2976" y="428604"/>
            <a:ext cx="7000924" cy="1414466"/>
          </a:xfrm>
          <a:prstGeom prst="roundRect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TRE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6891" y="571480"/>
            <a:ext cx="1501896" cy="1265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SUN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500042"/>
            <a:ext cx="568324" cy="56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MAILBRD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571480"/>
            <a:ext cx="62403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FLOWERS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1142984"/>
            <a:ext cx="1428760" cy="54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D:\Английский\Янна\PICTURES FOR LESSONS\Seasons &amp; Months\NA01064_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35950" y="2071678"/>
            <a:ext cx="5250693" cy="1357322"/>
          </a:xfrm>
          <a:prstGeom prst="rect">
            <a:avLst/>
          </a:prstGeom>
          <a:noFill/>
        </p:spPr>
      </p:pic>
      <p:pic>
        <p:nvPicPr>
          <p:cNvPr id="1032" name="Picture 8" descr="TREE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3042" y="3714752"/>
            <a:ext cx="1348419" cy="1160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MAPLEL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28992" y="4000504"/>
            <a:ext cx="453011" cy="40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" descr="LEAF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71934" y="4286256"/>
            <a:ext cx="301227" cy="36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1" descr="LEAF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43438" y="4000504"/>
            <a:ext cx="301227" cy="36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1" descr="LEAF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43504" y="4286256"/>
            <a:ext cx="301227" cy="36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MAPLEL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43570" y="3929066"/>
            <a:ext cx="453011" cy="40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D:\Английский\Янна\PICTURES FOR LESSONS\Seasons &amp; Months\NA01682_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86578" y="3714752"/>
            <a:ext cx="791346" cy="661980"/>
          </a:xfrm>
          <a:prstGeom prst="rect">
            <a:avLst/>
          </a:prstGeom>
          <a:noFill/>
        </p:spPr>
      </p:pic>
      <p:pic>
        <p:nvPicPr>
          <p:cNvPr id="1039" name="Picture 15" descr="TREE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85918" y="5214950"/>
            <a:ext cx="1119208" cy="1071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 descr="SNOWMA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6578" y="5286388"/>
            <a:ext cx="633412" cy="942975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1041" name="Picture 17" descr="SNOWCL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571868" y="5286388"/>
            <a:ext cx="746124" cy="74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5000628" y="5286388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ym typeface="Wingdings"/>
              </a:rPr>
              <a:t>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500694" y="5572140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ym typeface="Wingdings"/>
              </a:rPr>
              <a:t>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000760" y="5286388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ym typeface="Wingdings"/>
              </a:rPr>
              <a:t>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79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928802"/>
            <a:ext cx="5929353" cy="297004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wrap="squar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SEASONS</a:t>
            </a:r>
            <a:endParaRPr lang="ru-RU" sz="115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Времена года 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1714480" y="3286124"/>
            <a:ext cx="5715040" cy="8620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Arial Black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1714480" y="4286256"/>
            <a:ext cx="5572164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5" name="Picture 6" descr="HOLLY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214290"/>
            <a:ext cx="1285884" cy="1219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ttp://media1.picsearch.com/is?o5j7pMabOqcJIZv2qRnsOEnQ6wlf7r3NaghnshkUpE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1245577" cy="1214446"/>
          </a:xfrm>
          <a:prstGeom prst="star7">
            <a:avLst/>
          </a:prstGeom>
          <a:noFill/>
        </p:spPr>
      </p:pic>
      <p:pic>
        <p:nvPicPr>
          <p:cNvPr id="7" name="Picture 5" descr="POINSET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285720" y="5072074"/>
            <a:ext cx="15001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NA00864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82" y="5214950"/>
            <a:ext cx="14097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449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Like</a:t>
            </a:r>
          </a:p>
          <a:p>
            <a:r>
              <a:rPr lang="en-US" sz="3600" dirty="0" smtClean="0"/>
              <a:t>Red</a:t>
            </a:r>
          </a:p>
          <a:p>
            <a:r>
              <a:rPr lang="en-US" sz="3600" dirty="0" smtClean="0"/>
              <a:t>Ski</a:t>
            </a:r>
          </a:p>
          <a:p>
            <a:r>
              <a:rPr lang="en-US" sz="3600" dirty="0" smtClean="0"/>
              <a:t>White</a:t>
            </a:r>
          </a:p>
          <a:p>
            <a:r>
              <a:rPr lang="en-US" sz="3600" dirty="0" smtClean="0"/>
              <a:t>Skate</a:t>
            </a:r>
          </a:p>
          <a:p>
            <a:r>
              <a:rPr lang="en-US" sz="3600" dirty="0" smtClean="0"/>
              <a:t>Play</a:t>
            </a:r>
          </a:p>
          <a:p>
            <a:r>
              <a:rPr lang="en-US" sz="3600" dirty="0" smtClean="0"/>
              <a:t>Town</a:t>
            </a:r>
          </a:p>
          <a:p>
            <a:r>
              <a:rPr lang="en-US" sz="3600" dirty="0" smtClean="0"/>
              <a:t>Mouse</a:t>
            </a:r>
          </a:p>
          <a:p>
            <a:r>
              <a:rPr lang="en-US" sz="3600" dirty="0" smtClean="0"/>
              <a:t>Visit </a:t>
            </a:r>
            <a:endParaRPr lang="ru-RU" sz="36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 fontScale="25000" lnSpcReduction="20000"/>
          </a:bodyPr>
          <a:lstStyle/>
          <a:p>
            <a:r>
              <a:rPr lang="en-US" sz="14400" dirty="0" smtClean="0"/>
              <a:t>Green</a:t>
            </a:r>
          </a:p>
          <a:p>
            <a:r>
              <a:rPr lang="en-US" sz="14400" dirty="0" smtClean="0"/>
              <a:t>Blue </a:t>
            </a:r>
          </a:p>
          <a:p>
            <a:r>
              <a:rPr lang="en-US" sz="14400" dirty="0" smtClean="0"/>
              <a:t>Swim</a:t>
            </a:r>
          </a:p>
          <a:p>
            <a:r>
              <a:rPr lang="en-US" sz="14400" dirty="0" smtClean="0"/>
              <a:t>Come </a:t>
            </a:r>
          </a:p>
          <a:p>
            <a:r>
              <a:rPr lang="en-US" sz="14400" dirty="0" smtClean="0"/>
              <a:t>House</a:t>
            </a:r>
          </a:p>
          <a:p>
            <a:r>
              <a:rPr lang="en-US" sz="14400" dirty="0" smtClean="0"/>
              <a:t>Picture </a:t>
            </a:r>
          </a:p>
          <a:p>
            <a:r>
              <a:rPr lang="en-US" sz="14400" dirty="0" smtClean="0"/>
              <a:t>Cake</a:t>
            </a:r>
          </a:p>
          <a:p>
            <a:r>
              <a:rPr lang="en-US" sz="14400" dirty="0" smtClean="0"/>
              <a:t>Orange</a:t>
            </a:r>
          </a:p>
          <a:p>
            <a:r>
              <a:rPr lang="en-US" sz="14400" dirty="0" smtClean="0"/>
              <a:t>many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8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http://media5.picsearch.com/is?St_Gd2zqJns4lAlq9MQpZpaG_KYGOr9S9L82X0AN-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714884"/>
            <a:ext cx="2714644" cy="1928826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ffectLst>
            <a:softEdge rad="63500"/>
          </a:effectLst>
        </p:spPr>
      </p:pic>
      <p:pic>
        <p:nvPicPr>
          <p:cNvPr id="5" name="Picture 18" descr="http://media5.picsearch.com/is?a0-rAEc1wJ_BW9Hj7tLZkK1fr9N0iWw1oefpZYJ6ULk"/>
          <p:cNvPicPr>
            <a:picLocks noChangeAspect="1" noChangeArrowheads="1"/>
          </p:cNvPicPr>
          <p:nvPr/>
        </p:nvPicPr>
        <p:blipFill>
          <a:blip r:embed="rId4" cstate="print"/>
          <a:srcRect t="13954" b="13953"/>
          <a:stretch>
            <a:fillRect/>
          </a:stretch>
        </p:blipFill>
        <p:spPr bwMode="auto">
          <a:xfrm>
            <a:off x="3929058" y="3071810"/>
            <a:ext cx="2859822" cy="2143140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>
            <a:softEdge rad="63500"/>
          </a:effectLst>
        </p:spPr>
      </p:pic>
      <p:pic>
        <p:nvPicPr>
          <p:cNvPr id="4" name="Picture 22" descr="http://media3.picsearch.com/is?SbsaxdNsJEKzj0porSteJey9d3Ei7Jp2ayRDeFhTQQ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1643050"/>
            <a:ext cx="2643206" cy="2071702"/>
          </a:xfrm>
          <a:prstGeom prst="rect">
            <a:avLst/>
          </a:prstGeom>
          <a:noFill/>
          <a:ln w="19050">
            <a:solidFill>
              <a:srgbClr val="993300"/>
            </a:solidFill>
          </a:ln>
          <a:effectLst>
            <a:softEdge rad="127000"/>
          </a:effectLst>
        </p:spPr>
      </p:pic>
      <p:pic>
        <p:nvPicPr>
          <p:cNvPr id="3" name="Picture 20" descr="http://media2.picsearch.com/is?AsbqlVpWwYvUShAR_5t6yLhP7RS5n36wCUSEoZ3Cxx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214290"/>
            <a:ext cx="2714644" cy="214311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> </a:t>
            </a: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en-US" sz="53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>Spring is green. </a:t>
            </a: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>    </a:t>
            </a:r>
            <a:r>
              <a:rPr lang="en-US" sz="53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Summer is bright.</a:t>
            </a:r>
            <a:r>
              <a:rPr lang="ru-RU" sz="53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53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67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  </a:t>
            </a:r>
            <a:r>
              <a:rPr lang="en-US" sz="53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Autumn is yellow.</a:t>
            </a:r>
            <a:r>
              <a:rPr lang="ru-RU" sz="67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/>
            </a:r>
            <a:br>
              <a:rPr lang="ru-RU" sz="67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</a:br>
            <a:r>
              <a:rPr lang="ru-RU" sz="67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           </a:t>
            </a:r>
            <a:r>
              <a:rPr lang="en-US" sz="53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Winter is white.</a:t>
            </a:r>
            <a:r>
              <a:rPr lang="ru-RU" sz="67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/>
            </a:r>
            <a:br>
              <a:rPr lang="ru-RU" sz="67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</a:br>
            <a: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8372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5286380" y="3500438"/>
          <a:ext cx="3644701" cy="2751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4" imgW="1516443" imgH="1298616" progId="Word.Document.8">
                  <p:embed/>
                </p:oleObj>
              </mc:Choice>
              <mc:Fallback>
                <p:oleObj name="Document" r:id="rId4" imgW="1516443" imgH="1298616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3500438"/>
                        <a:ext cx="3644701" cy="27511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3" descr="Зима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928926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Весн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0298" y="2071678"/>
            <a:ext cx="3071834" cy="461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подлесок"/>
          <p:cNvPicPr>
            <a:picLocks noChangeAspect="1" noChangeArrowheads="1"/>
          </p:cNvPicPr>
          <p:nvPr/>
        </p:nvPicPr>
        <p:blipFill>
          <a:blip r:embed="rId8" cstate="print"/>
          <a:srcRect t="8345" b="3123"/>
          <a:stretch>
            <a:fillRect/>
          </a:stretch>
        </p:blipFill>
        <p:spPr bwMode="auto">
          <a:xfrm>
            <a:off x="4286248" y="214290"/>
            <a:ext cx="4643470" cy="2451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786050" y="5934670"/>
            <a:ext cx="23374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Spring</a:t>
            </a:r>
            <a:endParaRPr lang="ru-RU" sz="48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chemeClr val="accent3">
                  <a:lumMod val="50000"/>
                </a:schemeClr>
              </a:soli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2428868"/>
            <a:ext cx="29530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Summer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5786454"/>
            <a:ext cx="27771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Autumn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5286388"/>
            <a:ext cx="22087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Winter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http://media5.picsearch.com/is?St_Gd2zqJns4lAlq9MQpZpaG_KYGOr9S9L82X0AN-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714884"/>
            <a:ext cx="2714644" cy="1928826"/>
          </a:xfrm>
          <a:prstGeom prst="rect">
            <a:avLst/>
          </a:prstGeom>
          <a:noFill/>
          <a:ln w="38100">
            <a:solidFill>
              <a:srgbClr val="660066"/>
            </a:solidFill>
          </a:ln>
          <a:effectLst>
            <a:softEdge rad="63500"/>
          </a:effectLst>
        </p:spPr>
      </p:pic>
      <p:pic>
        <p:nvPicPr>
          <p:cNvPr id="5" name="Picture 18" descr="http://media5.picsearch.com/is?a0-rAEc1wJ_BW9Hj7tLZkK1fr9N0iWw1oefpZYJ6ULk"/>
          <p:cNvPicPr>
            <a:picLocks noChangeAspect="1" noChangeArrowheads="1"/>
          </p:cNvPicPr>
          <p:nvPr/>
        </p:nvPicPr>
        <p:blipFill>
          <a:blip r:embed="rId4" cstate="print"/>
          <a:srcRect t="13954" b="13953"/>
          <a:stretch>
            <a:fillRect/>
          </a:stretch>
        </p:blipFill>
        <p:spPr bwMode="auto">
          <a:xfrm>
            <a:off x="3929058" y="3071810"/>
            <a:ext cx="2859822" cy="2143140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>
            <a:softEdge rad="63500"/>
          </a:effectLst>
        </p:spPr>
      </p:pic>
      <p:pic>
        <p:nvPicPr>
          <p:cNvPr id="4" name="Picture 22" descr="http://media3.picsearch.com/is?SbsaxdNsJEKzj0porSteJey9d3Ei7Jp2ayRDeFhTQQ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1643050"/>
            <a:ext cx="2643206" cy="2071702"/>
          </a:xfrm>
          <a:prstGeom prst="rect">
            <a:avLst/>
          </a:prstGeom>
          <a:noFill/>
          <a:ln w="19050">
            <a:solidFill>
              <a:srgbClr val="993300"/>
            </a:solidFill>
          </a:ln>
          <a:effectLst>
            <a:softEdge rad="127000"/>
          </a:effectLst>
        </p:spPr>
      </p:pic>
      <p:pic>
        <p:nvPicPr>
          <p:cNvPr id="3" name="Picture 20" descr="http://media2.picsearch.com/is?AsbqlVpWwYvUShAR_5t6yLhP7RS5n36wCUSEoZ3Cxx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214290"/>
            <a:ext cx="2714644" cy="214311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> </a:t>
            </a: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en-US" sz="53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>Spr_ng</a:t>
            </a:r>
            <a:r>
              <a:rPr lang="en-US" sz="53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> is </a:t>
            </a:r>
            <a:r>
              <a:rPr lang="en-US" sz="53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>gre_n</a:t>
            </a:r>
            <a:r>
              <a:rPr lang="en-US" sz="53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>. </a:t>
            </a: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>    </a:t>
            </a:r>
            <a:r>
              <a:rPr lang="en-US" sz="5300" b="1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S_mmer</a:t>
            </a:r>
            <a:r>
              <a:rPr lang="en-US" sz="53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is </a:t>
            </a:r>
            <a:r>
              <a:rPr lang="en-US" sz="5300" b="1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bri_ht</a:t>
            </a:r>
            <a:r>
              <a:rPr lang="en-US" sz="53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.</a:t>
            </a:r>
            <a:r>
              <a:rPr lang="ru-RU" sz="53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sz="53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sz="67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  </a:t>
            </a:r>
            <a:r>
              <a:rPr lang="en-US" sz="53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A_t_mn</a:t>
            </a:r>
            <a:r>
              <a:rPr lang="en-US" sz="53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 is </a:t>
            </a:r>
            <a:r>
              <a:rPr lang="en-US" sz="53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y_llow</a:t>
            </a:r>
            <a:r>
              <a:rPr lang="en-US" sz="53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.</a:t>
            </a:r>
            <a:r>
              <a:rPr lang="ru-RU" sz="67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/>
            </a:r>
            <a:br>
              <a:rPr lang="ru-RU" sz="67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</a:br>
            <a:r>
              <a:rPr lang="ru-RU" sz="67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          </a:t>
            </a:r>
            <a:r>
              <a:rPr lang="en-US" sz="53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W_nter</a:t>
            </a:r>
            <a:r>
              <a:rPr lang="en-US" sz="53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is </a:t>
            </a:r>
            <a:r>
              <a:rPr lang="en-US" sz="53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w_ite</a:t>
            </a:r>
            <a:r>
              <a:rPr lang="en-US" sz="53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.</a:t>
            </a:r>
            <a:r>
              <a:rPr lang="ru-RU" sz="67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/>
            </a:r>
            <a:br>
              <a:rPr lang="ru-RU" sz="67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</a:br>
            <a: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/>
            </a:r>
            <a:b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</a:br>
            <a: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/>
            </a:r>
            <a:br>
              <a:rPr lang="ru-RU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8312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 txBox="1">
            <a:spLocks noGrp="1"/>
          </p:cNvSpPr>
          <p:nvPr>
            <p:ph type="title" idx="4294967295"/>
          </p:nvPr>
        </p:nvSpPr>
        <p:spPr>
          <a:xfrm>
            <a:off x="1336675" y="595313"/>
            <a:ext cx="7807325" cy="10922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6500">
                <a:solidFill>
                  <a:srgbClr val="FF0000"/>
                </a:solidFill>
              </a:rPr>
              <a:t>Do</a:t>
            </a:r>
            <a:r>
              <a:rPr lang="de-DE" sz="6500"/>
              <a:t> you like … ?</a:t>
            </a:r>
          </a:p>
        </p:txBody>
      </p:sp>
      <p:sp>
        <p:nvSpPr>
          <p:cNvPr id="3" name=" 2"/>
          <p:cNvSpPr txBox="1">
            <a:spLocks noGrp="1"/>
          </p:cNvSpPr>
          <p:nvPr>
            <p:ph type="body" idx="4294967295"/>
          </p:nvPr>
        </p:nvSpPr>
        <p:spPr>
          <a:xfrm>
            <a:off x="415925" y="1958975"/>
            <a:ext cx="8728075" cy="5815013"/>
          </a:xfrm>
        </p:spPr>
        <p:txBody>
          <a:bodyPr>
            <a:spAutoFit/>
          </a:bodyPr>
          <a:lstStyle>
            <a:defPPr marL="432000" marR="0" lvl="0" indent="-324000" algn="l">
              <a:buClr>
                <a:srgbClr val="0E594D"/>
              </a:buClr>
              <a:buSzPct val="45000"/>
              <a:buFont typeface="StarSymbol"/>
              <a:buNone/>
              <a:defRPr lang="de-DE" sz="32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buClr>
                <a:srgbClr val="0E594D"/>
              </a:buClr>
              <a:buSzPct val="45000"/>
              <a:buFont typeface="StarSymbol"/>
              <a:buChar char="●"/>
              <a:defRPr lang="de-DE" sz="32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endParaRPr lang="de-DE" sz="4900"/>
          </a:p>
          <a:p>
            <a:pPr lvl="0">
              <a:buNone/>
            </a:pPr>
            <a:r>
              <a:rPr lang="de-DE" sz="4900"/>
              <a:t>Yes, I </a:t>
            </a:r>
            <a:r>
              <a:rPr lang="de-DE" sz="4900">
                <a:solidFill>
                  <a:srgbClr val="FF0000"/>
                </a:solidFill>
              </a:rPr>
              <a:t>do.              </a:t>
            </a:r>
            <a:r>
              <a:rPr lang="de-DE" sz="4900"/>
              <a:t>No, I </a:t>
            </a:r>
            <a:r>
              <a:rPr lang="de-DE" sz="4900">
                <a:solidFill>
                  <a:srgbClr val="FF0000"/>
                </a:solidFill>
              </a:rPr>
              <a:t>don't</a:t>
            </a:r>
            <a:r>
              <a:rPr lang="de-DE" sz="4900"/>
              <a:t>.</a:t>
            </a:r>
          </a:p>
          <a:p>
            <a:pPr lvl="0">
              <a:buNone/>
            </a:pPr>
            <a:endParaRPr lang="de-DE" sz="4400"/>
          </a:p>
          <a:p>
            <a:pPr lvl="0">
              <a:buNone/>
            </a:pPr>
            <a:endParaRPr lang="de-DE" sz="4400" i="1"/>
          </a:p>
          <a:p>
            <a:pPr lvl="0">
              <a:buNone/>
            </a:pPr>
            <a:endParaRPr lang="de-DE" sz="4400" i="1"/>
          </a:p>
          <a:p>
            <a:pPr lvl="0">
              <a:buNone/>
            </a:pPr>
            <a:r>
              <a:rPr lang="de-DE" sz="4400" i="1"/>
              <a:t>                        </a:t>
            </a:r>
          </a:p>
          <a:p>
            <a:pPr lvl="0">
              <a:buNone/>
            </a:pPr>
            <a:r>
              <a:rPr lang="de-DE" sz="4400" i="1"/>
              <a:t>                          Don't = do not</a:t>
            </a:r>
          </a:p>
        </p:txBody>
      </p:sp>
      <p:sp>
        <p:nvSpPr>
          <p:cNvPr id="4" name="Прямая соединительная линия 3"/>
          <p:cNvSpPr/>
          <p:nvPr/>
        </p:nvSpPr>
        <p:spPr>
          <a:xfrm flipH="1">
            <a:off x="1796031" y="1796220"/>
            <a:ext cx="979654" cy="97975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lIns="81639" tIns="40820" rIns="81639" bIns="40820" anchor="ctr" anchorCtr="1" compatLnSpc="0"/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de-DE" sz="1600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Прямая соединительная линия 4"/>
          <p:cNvSpPr/>
          <p:nvPr/>
        </p:nvSpPr>
        <p:spPr>
          <a:xfrm>
            <a:off x="5551370" y="1632927"/>
            <a:ext cx="1142929" cy="114304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lIns="81639" tIns="40820" rIns="81639" bIns="40820" anchor="ctr" anchorCtr="1" compatLnSpc="0"/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de-DE" sz="1600"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6471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1492</TotalTime>
  <Words>265</Words>
  <Application>Microsoft Office PowerPoint</Application>
  <PresentationFormat>Экран (4:3)</PresentationFormat>
  <Paragraphs>107</Paragraphs>
  <Slides>18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Spring is green.      Summer is bright.       Autumn is yellow.            Winter is white.     </vt:lpstr>
      <vt:lpstr>Презентация PowerPoint</vt:lpstr>
      <vt:lpstr>           Spr_ng is gre_n.      S_mmer is bri_ht.       A_t_mn is y_llow.           W_nter is w_ite.     </vt:lpstr>
      <vt:lpstr>Do you like … ?</vt:lpstr>
      <vt:lpstr>Презентация PowerPoint</vt:lpstr>
      <vt:lpstr>Ask your classmate!</vt:lpstr>
      <vt:lpstr>Let’s have a rest!</vt:lpstr>
      <vt:lpstr>Презентация PowerPoint</vt:lpstr>
      <vt:lpstr> The Town Mouse and  the Country Mouse. </vt:lpstr>
      <vt:lpstr>Ex. 5 p. 61</vt:lpstr>
      <vt:lpstr>Презентация PowerPoint</vt:lpstr>
      <vt:lpstr>Homework   </vt:lpstr>
      <vt:lpstr>Thank you very much!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школа</cp:lastModifiedBy>
  <cp:revision>168</cp:revision>
  <dcterms:created xsi:type="dcterms:W3CDTF">2010-01-23T13:24:48Z</dcterms:created>
  <dcterms:modified xsi:type="dcterms:W3CDTF">2017-02-06T06:53:37Z</dcterms:modified>
</cp:coreProperties>
</file>