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7" r:id="rId3"/>
    <p:sldId id="266" r:id="rId4"/>
    <p:sldId id="265" r:id="rId5"/>
    <p:sldId id="272" r:id="rId6"/>
    <p:sldId id="264" r:id="rId7"/>
    <p:sldId id="275" r:id="rId8"/>
    <p:sldId id="280" r:id="rId9"/>
    <p:sldId id="274" r:id="rId10"/>
    <p:sldId id="276" r:id="rId11"/>
    <p:sldId id="277" r:id="rId12"/>
    <p:sldId id="284" r:id="rId13"/>
    <p:sldId id="285" r:id="rId14"/>
    <p:sldId id="286" r:id="rId15"/>
    <p:sldId id="278" r:id="rId16"/>
    <p:sldId id="282" r:id="rId17"/>
    <p:sldId id="283" r:id="rId18"/>
    <p:sldId id="287" r:id="rId19"/>
    <p:sldId id="290" r:id="rId20"/>
    <p:sldId id="291" r:id="rId21"/>
    <p:sldId id="288" r:id="rId22"/>
    <p:sldId id="289" r:id="rId23"/>
    <p:sldId id="292" r:id="rId24"/>
    <p:sldId id="293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BC219A3-76D3-41DD-BC16-112B397A6283}" type="datetimeFigureOut">
              <a:rPr lang="ru-RU"/>
              <a:pPr>
                <a:defRPr/>
              </a:pPr>
              <a:t>19.02.2017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F8CDAA9A-CD0A-4844-B3CE-289DB3772A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1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552AF2-08AF-4EB4-9595-15D67AEBB801}" type="slidenum">
              <a:rPr lang="ru-RU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A1571-3F70-40DE-88EB-AD89897DE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51315-765E-4A56-979D-049B2A04B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066BC-313A-4731-A692-39D7B23EED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A1571-3F70-40DE-88EB-AD89897DE6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B43DF-CF9F-46DC-B0EB-E2EFCC5544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3B27BB-5FF0-4386-8669-F46345977E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EF21DB-5CDE-4496-A91D-AE1B9285EB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935E54-1B27-41D2-B78E-D6604266C0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41F3CA-C306-41ED-88CE-CC8039B5D2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94B2D9-7217-439F-9E7D-AF9ADF6946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B278BB-3003-4946-A7B3-B74A9A8A25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B43DF-CF9F-46DC-B0EB-E2EFCC554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4A31C5-8B5C-4B09-BC7E-8BB9CF4CCD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F51315-765E-4A56-979D-049B2A04BD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8066BC-313A-4731-A692-39D7B23EED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B27BB-5FF0-4386-8669-F46345977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F21DB-5CDE-4496-A91D-AE1B9285EB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35E54-1B27-41D2-B78E-D6604266C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1F3CA-C306-41ED-88CE-CC8039B5D2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4B2D9-7217-439F-9E7D-AF9ADF694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278BB-3003-4946-A7B3-B74A9A8A25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A31C5-8B5C-4B09-BC7E-8BB9CF4CCD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5469B15-9152-4CD1-8F6E-CD3559349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5469B15-9152-4CD1-8F6E-CD35593499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gif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91446" y="2420888"/>
            <a:ext cx="2761077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solidFill>
                  <a:srgbClr val="FF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Устный </a:t>
            </a:r>
            <a:r>
              <a:rPr lang="ru-RU" sz="3200" b="1" spc="50" dirty="0" smtClean="0">
                <a:ln w="11430"/>
                <a:solidFill>
                  <a:srgbClr val="FF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счёт</a:t>
            </a:r>
            <a:endParaRPr lang="ru-RU" sz="3200" b="1" spc="50" dirty="0">
              <a:ln w="11430"/>
              <a:solidFill>
                <a:srgbClr val="FF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2411413" y="3716338"/>
            <a:ext cx="4537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C00000"/>
                </a:solidFill>
              </a:rPr>
              <a:t>4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492896"/>
            <a:ext cx="5544616" cy="244827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9552" y="692697"/>
            <a:ext cx="8229600" cy="11521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Сначала разбей фигуру на прямоугольники</a:t>
            </a:r>
            <a:endParaRPr lang="ru-RU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2348880"/>
            <a:ext cx="151216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6200000">
            <a:off x="955477" y="3301109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6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1916832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4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6200000">
            <a:off x="3619772" y="2581028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2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1916832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2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3928" y="4869160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9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211960" y="2492896"/>
            <a:ext cx="1584176" cy="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755576" y="5445224"/>
            <a:ext cx="7848872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S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= 6•9 – 2•(9 – 4 – 2)=54 – 6 = 48 кв.м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620688"/>
            <a:ext cx="4552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12 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февраля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700808"/>
            <a:ext cx="4833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Устный счет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2996952"/>
            <a:ext cx="7632848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 записи числа 75480213 в разряде сотен тысяч стоит цифра __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D:\Школа\Рисунки\мои рисунки\дети\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7" y="476672"/>
            <a:ext cx="2729811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764704"/>
            <a:ext cx="8352928" cy="14401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Сколько рейсов надо  сделать маршрутному такси вместимостью 14 пассажиров, чтобы</a:t>
            </a:r>
          </a:p>
          <a:p>
            <a:pPr algn="ctr"/>
            <a:r>
              <a:rPr lang="ru-RU" sz="2800" dirty="0" smtClean="0">
                <a:latin typeface="Comic Sans MS" pitchFamily="66" charset="0"/>
              </a:rPr>
              <a:t>перевезти 210 человек?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9" name="Picture 5" descr="http://www.grif.kiev.ua/files/images/09_2010/1284917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67544" y="3501008"/>
            <a:ext cx="2736304" cy="159685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347864" y="2708920"/>
            <a:ext cx="22322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210 : 14 =  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2708920"/>
            <a:ext cx="25922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210 : (7•2) =  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3573016"/>
            <a:ext cx="30243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= 210:7:2 = 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3573016"/>
            <a:ext cx="30243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30 : 2 = 15 (р.)  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Расположите в порядке убывания.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3394720" cy="3196952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2дм 7см</a:t>
            </a:r>
          </a:p>
          <a:p>
            <a:pPr marL="514350" indent="-514350">
              <a:buAutoNum type="arabicParenR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72см		</a:t>
            </a:r>
          </a:p>
          <a:p>
            <a:pPr marL="514350" indent="-514350">
              <a:buAutoNum type="arabicParenR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200см		</a:t>
            </a:r>
          </a:p>
          <a:p>
            <a:pPr marL="514350" indent="-514350">
              <a:buAutoNum type="arabicParenR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27дм		</a:t>
            </a:r>
          </a:p>
          <a:p>
            <a:pPr marL="514350" indent="-514350">
              <a:buAutoNum type="arabicParenR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272мм</a:t>
            </a:r>
          </a:p>
          <a:p>
            <a:endParaRPr lang="ru-RU" dirty="0"/>
          </a:p>
        </p:txBody>
      </p:sp>
      <p:pic>
        <p:nvPicPr>
          <p:cNvPr id="47106" name="Picture 2" descr="D:\Школа\Рисунки\мои рисунки\дети\76873211_default.jp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084168" y="3284984"/>
            <a:ext cx="2560285" cy="25202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59832" y="1628800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= 270 мм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2204864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= 720 мм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2708920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= 2000мм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3284984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= 2700мм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3861048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= 272мм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5013176"/>
            <a:ext cx="5616624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4), 3), 2), 5), 1)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Магический квадрат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1700808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1700808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2420888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2420888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699792" y="3140968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3140968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139952" y="1700808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139952" y="2420888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3140968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699792" y="2420888"/>
            <a:ext cx="7617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80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4222" y="2492896"/>
            <a:ext cx="4732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0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67944" y="1772816"/>
            <a:ext cx="7617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70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067944" y="3140968"/>
            <a:ext cx="7617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50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39952" y="1700808"/>
            <a:ext cx="720080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70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2420888"/>
            <a:ext cx="720080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139952" y="3140968"/>
            <a:ext cx="720080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50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1556792"/>
            <a:ext cx="371287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Сумма равна 120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419872" y="2420888"/>
            <a:ext cx="720080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347864" y="2420888"/>
            <a:ext cx="7617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40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79912" y="4437112"/>
            <a:ext cx="720080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40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499992" y="4437112"/>
            <a:ext cx="720080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50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059832" y="4437112"/>
            <a:ext cx="720080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30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59832" y="4437112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30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220072" y="4437112"/>
            <a:ext cx="720080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60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39752" y="4437112"/>
            <a:ext cx="720080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20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940152" y="4437112"/>
            <a:ext cx="720080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70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619672" y="4437112"/>
            <a:ext cx="720080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619672" y="4437112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419872" y="170080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20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419872" y="314096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60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5" presetClass="emph" presetSubtype="0" repeatCount="4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96296E-6 L -0.03941 -0.39908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" y="-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96296E-6 L 0.11806 -0.18912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-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7" grpId="0" animBg="1"/>
      <p:bldP spid="7" grpId="1" animBg="1"/>
      <p:bldP spid="19" grpId="0" animBg="1"/>
      <p:bldP spid="19" grpId="1" animBg="1"/>
      <p:bldP spid="20" grpId="0"/>
      <p:bldP spid="21" grpId="0" animBg="1"/>
      <p:bldP spid="21" grpId="2" animBg="1"/>
      <p:bldP spid="22" grpId="0"/>
      <p:bldP spid="24" grpId="0" animBg="1"/>
      <p:bldP spid="25" grpId="0" animBg="1"/>
      <p:bldP spid="26" grpId="0" animBg="1"/>
      <p:bldP spid="27" grpId="0"/>
      <p:bldP spid="27" grpId="1"/>
      <p:bldP spid="28" grpId="0" animBg="1"/>
      <p:bldP spid="29" grpId="0" animBg="1"/>
      <p:bldP spid="30" grpId="0" animBg="1"/>
      <p:bldP spid="31" grpId="0" animBg="1"/>
      <p:bldP spid="32" grpId="0"/>
      <p:bldP spid="32" grpId="1"/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492896"/>
            <a:ext cx="5544616" cy="244827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9552" y="692697"/>
            <a:ext cx="8229600" cy="115212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Составь выражение для нахождения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площади фигуры</a:t>
            </a:r>
            <a:endParaRPr lang="ru-RU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2348880"/>
            <a:ext cx="151216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6200000">
            <a:off x="955477" y="3301109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6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1916832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4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6200000">
            <a:off x="3619772" y="2581028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2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1916832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2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51920" y="5085184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9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492896"/>
            <a:ext cx="5544616" cy="244827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9552" y="692697"/>
            <a:ext cx="8229600" cy="11521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Сначала разбей фигуру на прямоугольники</a:t>
            </a:r>
            <a:endParaRPr lang="ru-RU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2348880"/>
            <a:ext cx="151216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6200000">
            <a:off x="955477" y="3301109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6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1916832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4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6200000">
            <a:off x="3619772" y="2581028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2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1916832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2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3928" y="4869160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9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211960" y="3212976"/>
            <a:ext cx="0" cy="1656184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755576" y="5445224"/>
            <a:ext cx="7848872" cy="1008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S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= 6•4 + 2•6 + (9-4-2)•(6-2)=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=24+12+12 = 48 кв.м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796136" y="3212976"/>
            <a:ext cx="0" cy="1728192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907704" y="3356992"/>
            <a:ext cx="1728192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itchFamily="66" charset="0"/>
              </a:rPr>
              <a:t>S</a:t>
            </a:r>
            <a:r>
              <a:rPr lang="ru-RU" sz="2400" b="1" dirty="0" smtClean="0">
                <a:latin typeface="Comic Sans MS" pitchFamily="66" charset="0"/>
              </a:rPr>
              <a:t>=6 • 4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796136" y="3356992"/>
            <a:ext cx="1368152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itchFamily="66" charset="0"/>
              </a:rPr>
              <a:t>S</a:t>
            </a:r>
            <a:r>
              <a:rPr lang="ru-RU" sz="2400" b="1" dirty="0" smtClean="0">
                <a:latin typeface="Comic Sans MS" pitchFamily="66" charset="0"/>
              </a:rPr>
              <a:t>=6•2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139952" y="3861048"/>
            <a:ext cx="1728192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Comic Sans MS" pitchFamily="66" charset="0"/>
              </a:rPr>
              <a:t>S</a:t>
            </a:r>
            <a:r>
              <a:rPr lang="ru-RU" sz="2000" b="1" dirty="0" smtClean="0">
                <a:latin typeface="Comic Sans MS" pitchFamily="66" charset="0"/>
              </a:rPr>
              <a:t>=(9-2-4)</a:t>
            </a:r>
            <a:r>
              <a:rPr lang="ru-RU" sz="2000" b="1" dirty="0" err="1" smtClean="0">
                <a:latin typeface="Comic Sans MS" pitchFamily="66" charset="0"/>
              </a:rPr>
              <a:t>х</a:t>
            </a:r>
            <a:r>
              <a:rPr lang="ru-RU" sz="2000" b="1" dirty="0" smtClean="0">
                <a:latin typeface="Comic Sans MS" pitchFamily="66" charset="0"/>
              </a:rPr>
              <a:t> </a:t>
            </a:r>
            <a:r>
              <a:rPr lang="ru-RU" sz="2000" b="1" dirty="0" err="1" smtClean="0">
                <a:latin typeface="Comic Sans MS" pitchFamily="66" charset="0"/>
              </a:rPr>
              <a:t>х</a:t>
            </a:r>
            <a:r>
              <a:rPr lang="ru-RU" sz="2000" b="1" dirty="0" smtClean="0">
                <a:latin typeface="Comic Sans MS" pitchFamily="66" charset="0"/>
              </a:rPr>
              <a:t>(6-2)</a:t>
            </a:r>
            <a:endParaRPr lang="ru-RU" sz="20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8596" y="620688"/>
            <a:ext cx="45902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18 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февраля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700808"/>
            <a:ext cx="4833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Устный счет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3212976"/>
            <a:ext cx="7632848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 записи числа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98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4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6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0213 в разряде сотен стоит цифра __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D:\Школа\Рисунки\мои рисунки\дети\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7" y="476672"/>
            <a:ext cx="2729811" cy="2664296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827584" y="4653136"/>
            <a:ext cx="7632848" cy="136815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Частное 430800 : 48 содержит ______ цифр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627784" y="5229200"/>
            <a:ext cx="57606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627784" y="5085184"/>
            <a:ext cx="72008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627784" y="4941168"/>
            <a:ext cx="936104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627784" y="4797152"/>
            <a:ext cx="108012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6300192" y="4725144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292080" y="3284984"/>
            <a:ext cx="288032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8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ц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5 кг = ….   кг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200000 кв. см = …   кв. м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240 мин = ….   ч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36047 кг = …. т …. кг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120 мм  =  ….  см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120 кв. мм = ….  кв. см … кв. мм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120 см = … дм … см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546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ц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= … т …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ц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6" name="Picture 2" descr="D:\Школа\Рисунки\мои рисунки\дети\76873211_default.jp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732240" y="4215462"/>
            <a:ext cx="2100064" cy="2067250"/>
          </a:xfrm>
          <a:prstGeom prst="rect">
            <a:avLst/>
          </a:prstGeom>
          <a:noFill/>
        </p:spPr>
      </p:pic>
      <p:pic>
        <p:nvPicPr>
          <p:cNvPr id="1027" name="Picture 3" descr="D:\Школа\Рисунки\мои рисунки\дети\c27658dfa4a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908720"/>
            <a:ext cx="2547568" cy="2769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Проверь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8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ц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5 кг =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805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кг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200000 кв. см =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20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кв. м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240 мин = 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6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ч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36047 кг =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36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т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047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кг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120 мм  = 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12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см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120 кв. мм =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1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кв. см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20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кв. мм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120 см =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12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дм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546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ц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=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54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т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6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ц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050" name="Picture 2" descr="D:\Школа\Рисунки\мои рисунки\дети\eco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196752"/>
            <a:ext cx="2338142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835696" y="620688"/>
            <a:ext cx="56165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Решите задачи: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475656" y="1412776"/>
            <a:ext cx="61926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Белый </a:t>
            </a:r>
            <a:r>
              <a:rPr lang="ru-RU" sz="2800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медведь проплыл 200 км со скоростью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5</a:t>
            </a:r>
            <a:r>
              <a:rPr lang="en-US" sz="2800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0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км/ч. Сколько часов плыл белый медведь?</a:t>
            </a:r>
          </a:p>
        </p:txBody>
      </p:sp>
      <p:pic>
        <p:nvPicPr>
          <p:cNvPr id="17410" name="Picture 2" descr="http://rewalls.com/pic/201105/1024x600/reWalls.com-343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852936"/>
            <a:ext cx="5976664" cy="3499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Comic Sans MS" pitchFamily="66" charset="0"/>
              </a:rPr>
              <a:t>Составь задачу по таблице и реши её</a:t>
            </a:r>
            <a:endParaRPr lang="ru-RU" sz="32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63688" y="1916832"/>
          <a:ext cx="7128792" cy="1097280"/>
        </p:xfrm>
        <a:graphic>
          <a:graphicData uri="http://schemas.openxmlformats.org/drawingml/2006/table">
            <a:tbl>
              <a:tblPr/>
              <a:tblGrid>
                <a:gridCol w="1584176"/>
                <a:gridCol w="2693099"/>
                <a:gridCol w="1283183"/>
                <a:gridCol w="1568334"/>
              </a:tblGrid>
              <a:tr h="349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latin typeface="Comic Sans MS" pitchFamily="66" charset="0"/>
                        <a:ea typeface="Times New Roman"/>
                        <a:cs typeface="Arial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solidFill>
                            <a:srgbClr val="7030A0"/>
                          </a:solidFill>
                          <a:latin typeface="Comic Sans MS" pitchFamily="66" charset="0"/>
                          <a:ea typeface="Times New Roman"/>
                          <a:cs typeface="Arial"/>
                        </a:rPr>
                        <a:t>V</a:t>
                      </a:r>
                      <a:endParaRPr lang="ru-RU" sz="2400" b="1" i="0" dirty="0">
                        <a:solidFill>
                          <a:srgbClr val="7030A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solidFill>
                            <a:srgbClr val="7030A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</a:t>
                      </a:r>
                      <a:endParaRPr lang="ru-RU" sz="2400" b="1" i="0" dirty="0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7030A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S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Comic Sans MS" pitchFamily="66" charset="0"/>
                          <a:ea typeface="Times New Roman"/>
                          <a:cs typeface="Arial"/>
                        </a:rPr>
                        <a:t>Самолёт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omic Sans MS" pitchFamily="66" charset="0"/>
                          <a:ea typeface="Times New Roman"/>
                          <a:cs typeface="Arial"/>
                        </a:rPr>
                        <a:t>? км/ч</a:t>
                      </a:r>
                      <a:endParaRPr lang="ru-RU" sz="24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omic Sans MS" pitchFamily="66" charset="0"/>
                          <a:ea typeface="Times New Roman"/>
                          <a:cs typeface="Arial"/>
                        </a:rPr>
                        <a:t>4 ч</a:t>
                      </a:r>
                      <a:endParaRPr lang="ru-RU" sz="24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omic Sans MS" pitchFamily="66" charset="0"/>
                          <a:ea typeface="Times New Roman"/>
                          <a:cs typeface="Arial"/>
                        </a:rPr>
                        <a:t>2400 </a:t>
                      </a:r>
                      <a:r>
                        <a:rPr lang="ru-RU" sz="2400" b="1" dirty="0" smtClean="0">
                          <a:latin typeface="Comic Sans MS" pitchFamily="66" charset="0"/>
                          <a:ea typeface="Times New Roman"/>
                          <a:cs typeface="Arial"/>
                        </a:rPr>
                        <a:t>км</a:t>
                      </a:r>
                      <a:endParaRPr lang="ru-RU" sz="2400" b="1" dirty="0">
                        <a:latin typeface="Comic Sans MS" pitchFamily="66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Comic Sans MS" pitchFamily="66" charset="0"/>
                          <a:ea typeface="Times New Roman"/>
                          <a:cs typeface="Arial"/>
                        </a:rPr>
                        <a:t>Катер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omic Sans MS" pitchFamily="66" charset="0"/>
                          <a:ea typeface="Times New Roman"/>
                          <a:cs typeface="Arial"/>
                        </a:rPr>
                        <a:t>? км/ч</a:t>
                      </a:r>
                      <a:endParaRPr lang="ru-RU" sz="24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omic Sans MS" pitchFamily="66" charset="0"/>
                          <a:ea typeface="Times New Roman"/>
                          <a:cs typeface="Arial"/>
                        </a:rPr>
                        <a:t>6 ч</a:t>
                      </a:r>
                      <a:endParaRPr lang="ru-RU" sz="24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omic Sans MS" pitchFamily="66" charset="0"/>
                          <a:ea typeface="Times New Roman"/>
                          <a:cs typeface="Arial"/>
                        </a:rPr>
                        <a:t>240 км</a:t>
                      </a:r>
                      <a:endParaRPr lang="ru-RU" sz="2400" b="1" dirty="0">
                        <a:latin typeface="Comic Sans MS" pitchFamily="66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960438" y="53975"/>
            <a:ext cx="342900" cy="269875"/>
            <a:chOff x="5247" y="3447"/>
            <a:chExt cx="635" cy="426"/>
          </a:xfrm>
        </p:grpSpPr>
        <p:sp>
          <p:nvSpPr>
            <p:cNvPr id="2051" name="Arc 3"/>
            <p:cNvSpPr>
              <a:spLocks/>
            </p:cNvSpPr>
            <p:nvPr/>
          </p:nvSpPr>
          <p:spPr bwMode="auto">
            <a:xfrm rot="5243819">
              <a:off x="5182" y="3512"/>
              <a:ext cx="367" cy="238"/>
            </a:xfrm>
            <a:custGeom>
              <a:avLst/>
              <a:gdLst>
                <a:gd name="G0" fmla="+- 21110 0 0"/>
                <a:gd name="G1" fmla="+- 21600 0 0"/>
                <a:gd name="G2" fmla="+- 21600 0 0"/>
                <a:gd name="T0" fmla="*/ 0 w 42710"/>
                <a:gd name="T1" fmla="*/ 17026 h 21600"/>
                <a:gd name="T2" fmla="*/ 42710 w 42710"/>
                <a:gd name="T3" fmla="*/ 21600 h 21600"/>
                <a:gd name="T4" fmla="*/ 21110 w 4271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710" h="21600" fill="none" extrusionOk="0">
                  <a:moveTo>
                    <a:pt x="-1" y="17025"/>
                  </a:moveTo>
                  <a:cubicBezTo>
                    <a:pt x="2152" y="7089"/>
                    <a:pt x="10943" y="-1"/>
                    <a:pt x="21110" y="0"/>
                  </a:cubicBezTo>
                  <a:cubicBezTo>
                    <a:pt x="33039" y="0"/>
                    <a:pt x="42710" y="9670"/>
                    <a:pt x="42710" y="21600"/>
                  </a:cubicBezTo>
                </a:path>
                <a:path w="42710" h="21600" stroke="0" extrusionOk="0">
                  <a:moveTo>
                    <a:pt x="-1" y="17025"/>
                  </a:moveTo>
                  <a:cubicBezTo>
                    <a:pt x="2152" y="7089"/>
                    <a:pt x="10943" y="-1"/>
                    <a:pt x="21110" y="0"/>
                  </a:cubicBezTo>
                  <a:cubicBezTo>
                    <a:pt x="33039" y="0"/>
                    <a:pt x="42710" y="9670"/>
                    <a:pt x="42710" y="21600"/>
                  </a:cubicBezTo>
                  <a:lnTo>
                    <a:pt x="2111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050" name="Picture 2" descr="вопрос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07" y="3447"/>
              <a:ext cx="275" cy="426"/>
            </a:xfrm>
            <a:prstGeom prst="rect">
              <a:avLst/>
            </a:prstGeom>
            <a:noFill/>
          </p:spPr>
        </p:pic>
      </p:grpSp>
      <p:pic>
        <p:nvPicPr>
          <p:cNvPr id="2055" name="Picture 7" descr="http://dutsadok.com.ua/clipart/transport/samolet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40768"/>
            <a:ext cx="1800878" cy="1330500"/>
          </a:xfrm>
          <a:prstGeom prst="rect">
            <a:avLst/>
          </a:prstGeom>
          <a:noFill/>
        </p:spPr>
      </p:pic>
      <p:pic>
        <p:nvPicPr>
          <p:cNvPr id="2057" name="Picture 9" descr="http://cgresource.net/uploads/download/ships/thumbs/1252162475_wt_28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51520" y="2636912"/>
            <a:ext cx="1872208" cy="1162599"/>
          </a:xfrm>
          <a:prstGeom prst="rect">
            <a:avLst/>
          </a:prstGeom>
          <a:noFill/>
        </p:spPr>
      </p:pic>
      <p:sp>
        <p:nvSpPr>
          <p:cNvPr id="27" name="Дуга 26"/>
          <p:cNvSpPr/>
          <p:nvPr/>
        </p:nvSpPr>
        <p:spPr>
          <a:xfrm>
            <a:off x="4572000" y="2348880"/>
            <a:ext cx="360040" cy="576064"/>
          </a:xfrm>
          <a:prstGeom prst="arc">
            <a:avLst>
              <a:gd name="adj1" fmla="val 16200000"/>
              <a:gd name="adj2" fmla="val 5695644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 стрелкой 28"/>
          <p:cNvCxnSpPr/>
          <p:nvPr/>
        </p:nvCxnSpPr>
        <p:spPr>
          <a:xfrm flipH="1">
            <a:off x="4644008" y="2348880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7" idx="2"/>
          </p:cNvCxnSpPr>
          <p:nvPr/>
        </p:nvCxnSpPr>
        <p:spPr>
          <a:xfrm flipH="1">
            <a:off x="4572000" y="2922242"/>
            <a:ext cx="155421" cy="27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4860032" y="2492896"/>
            <a:ext cx="134203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в ? раз </a:t>
            </a:r>
            <a:r>
              <a:rPr lang="en-US" sz="2000" b="1" dirty="0" smtClean="0">
                <a:latin typeface="Comic Sans MS" pitchFamily="66" charset="0"/>
              </a:rPr>
              <a:t>&gt;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979712" y="3284984"/>
            <a:ext cx="67008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1) С какой скоростью летел самолёт?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051720" y="4005064"/>
            <a:ext cx="59121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2) С какой скоростью шёл катер?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051720" y="4653136"/>
            <a:ext cx="654858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3) Во сколько раз скорость самолёта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 больше скорости катера?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411760" y="5733256"/>
            <a:ext cx="501181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(2400 : 4) : (240 : 6) =15 раз 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Comic Sans MS" pitchFamily="66" charset="0"/>
              </a:rPr>
              <a:t>Составь задачу по таблице и реши её</a:t>
            </a:r>
            <a:endParaRPr lang="ru-RU" sz="32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63688" y="1916832"/>
          <a:ext cx="7128792" cy="1341120"/>
        </p:xfrm>
        <a:graphic>
          <a:graphicData uri="http://schemas.openxmlformats.org/drawingml/2006/table">
            <a:tbl>
              <a:tblPr/>
              <a:tblGrid>
                <a:gridCol w="1584176"/>
                <a:gridCol w="2693099"/>
                <a:gridCol w="1283183"/>
                <a:gridCol w="1568334"/>
              </a:tblGrid>
              <a:tr h="349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latin typeface="Comic Sans MS" pitchFamily="66" charset="0"/>
                        <a:ea typeface="Times New Roman"/>
                        <a:cs typeface="Arial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solidFill>
                            <a:srgbClr val="7030A0"/>
                          </a:solidFill>
                          <a:latin typeface="Comic Sans MS" pitchFamily="66" charset="0"/>
                          <a:ea typeface="Times New Roman"/>
                          <a:cs typeface="Arial"/>
                        </a:rPr>
                        <a:t>V</a:t>
                      </a:r>
                      <a:endParaRPr lang="ru-RU" sz="2400" b="1" i="0" dirty="0">
                        <a:solidFill>
                          <a:srgbClr val="7030A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solidFill>
                            <a:srgbClr val="7030A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</a:t>
                      </a:r>
                      <a:endParaRPr lang="ru-RU" sz="2400" b="1" i="0" dirty="0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7030A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S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7030A0"/>
                          </a:solidFill>
                          <a:latin typeface="Comic Sans MS" pitchFamily="66" charset="0"/>
                          <a:ea typeface="Times New Roman"/>
                          <a:cs typeface="Arial"/>
                        </a:rPr>
                        <a:t>Вертолёт </a:t>
                      </a:r>
                      <a:endParaRPr lang="ru-RU" sz="2000" b="1">
                        <a:solidFill>
                          <a:srgbClr val="7030A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omic Sans MS" pitchFamily="66" charset="0"/>
                          <a:ea typeface="Times New Roman"/>
                          <a:cs typeface="Arial"/>
                        </a:rPr>
                        <a:t>? км/ч</a:t>
                      </a:r>
                      <a:endParaRPr lang="ru-RU" sz="24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omic Sans MS" pitchFamily="66" charset="0"/>
                          <a:ea typeface="Times New Roman"/>
                          <a:cs typeface="Arial"/>
                        </a:rPr>
                        <a:t>4 ч</a:t>
                      </a:r>
                      <a:endParaRPr lang="ru-RU" sz="24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omic Sans MS" pitchFamily="66" charset="0"/>
                          <a:ea typeface="Times New Roman"/>
                          <a:cs typeface="Arial"/>
                        </a:rPr>
                        <a:t>12</a:t>
                      </a:r>
                      <a:r>
                        <a:rPr lang="en-US" sz="2400" b="1" dirty="0" smtClean="0">
                          <a:latin typeface="Comic Sans MS" pitchFamily="66" charset="0"/>
                          <a:ea typeface="Times New Roman"/>
                          <a:cs typeface="Arial"/>
                        </a:rPr>
                        <a:t>0</a:t>
                      </a:r>
                      <a:r>
                        <a:rPr lang="ru-RU" sz="2400" b="1" dirty="0" smtClean="0">
                          <a:latin typeface="Comic Sans MS" pitchFamily="66" charset="0"/>
                          <a:ea typeface="Times New Roman"/>
                          <a:cs typeface="Arial"/>
                        </a:rPr>
                        <a:t>0</a:t>
                      </a:r>
                      <a:r>
                        <a:rPr lang="en-US" sz="2400" b="1" dirty="0" smtClean="0">
                          <a:latin typeface="Comic Sans MS" pitchFamily="66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2400" b="1" dirty="0" smtClean="0">
                          <a:latin typeface="Comic Sans MS" pitchFamily="66" charset="0"/>
                          <a:ea typeface="Times New Roman"/>
                          <a:cs typeface="Arial"/>
                        </a:rPr>
                        <a:t>км</a:t>
                      </a:r>
                      <a:endParaRPr lang="ru-RU" sz="2400" b="1" dirty="0">
                        <a:latin typeface="Comic Sans MS" pitchFamily="66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Comic Sans MS" pitchFamily="66" charset="0"/>
                          <a:ea typeface="Times New Roman"/>
                          <a:cs typeface="Arial"/>
                        </a:rPr>
                        <a:t>Товарный поезд 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omic Sans MS" pitchFamily="66" charset="0"/>
                          <a:ea typeface="Times New Roman"/>
                          <a:cs typeface="Arial"/>
                        </a:rPr>
                        <a:t>? км/ч</a:t>
                      </a:r>
                      <a:endParaRPr lang="ru-RU" sz="24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omic Sans MS" pitchFamily="66" charset="0"/>
                          <a:ea typeface="Times New Roman"/>
                          <a:cs typeface="Arial"/>
                        </a:rPr>
                        <a:t>9 </a:t>
                      </a:r>
                      <a:r>
                        <a:rPr lang="ru-RU" sz="2400" b="1" dirty="0">
                          <a:latin typeface="Comic Sans MS" pitchFamily="66" charset="0"/>
                          <a:ea typeface="Times New Roman"/>
                          <a:cs typeface="Arial"/>
                        </a:rPr>
                        <a:t>ч</a:t>
                      </a:r>
                      <a:endParaRPr lang="ru-RU" sz="24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omic Sans MS" pitchFamily="66" charset="0"/>
                          <a:ea typeface="Times New Roman"/>
                          <a:cs typeface="Arial"/>
                        </a:rPr>
                        <a:t>540 км</a:t>
                      </a:r>
                      <a:endParaRPr lang="ru-RU" sz="2400" b="1" dirty="0">
                        <a:latin typeface="Comic Sans MS" pitchFamily="66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960438" y="53975"/>
            <a:ext cx="342900" cy="269875"/>
            <a:chOff x="5247" y="3447"/>
            <a:chExt cx="635" cy="426"/>
          </a:xfrm>
        </p:grpSpPr>
        <p:sp>
          <p:nvSpPr>
            <p:cNvPr id="2051" name="Arc 3"/>
            <p:cNvSpPr>
              <a:spLocks/>
            </p:cNvSpPr>
            <p:nvPr/>
          </p:nvSpPr>
          <p:spPr bwMode="auto">
            <a:xfrm rot="5243819">
              <a:off x="5182" y="3512"/>
              <a:ext cx="367" cy="238"/>
            </a:xfrm>
            <a:custGeom>
              <a:avLst/>
              <a:gdLst>
                <a:gd name="G0" fmla="+- 21110 0 0"/>
                <a:gd name="G1" fmla="+- 21600 0 0"/>
                <a:gd name="G2" fmla="+- 21600 0 0"/>
                <a:gd name="T0" fmla="*/ 0 w 42710"/>
                <a:gd name="T1" fmla="*/ 17026 h 21600"/>
                <a:gd name="T2" fmla="*/ 42710 w 42710"/>
                <a:gd name="T3" fmla="*/ 21600 h 21600"/>
                <a:gd name="T4" fmla="*/ 21110 w 4271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710" h="21600" fill="none" extrusionOk="0">
                  <a:moveTo>
                    <a:pt x="-1" y="17025"/>
                  </a:moveTo>
                  <a:cubicBezTo>
                    <a:pt x="2152" y="7089"/>
                    <a:pt x="10943" y="-1"/>
                    <a:pt x="21110" y="0"/>
                  </a:cubicBezTo>
                  <a:cubicBezTo>
                    <a:pt x="33039" y="0"/>
                    <a:pt x="42710" y="9670"/>
                    <a:pt x="42710" y="21600"/>
                  </a:cubicBezTo>
                </a:path>
                <a:path w="42710" h="21600" stroke="0" extrusionOk="0">
                  <a:moveTo>
                    <a:pt x="-1" y="17025"/>
                  </a:moveTo>
                  <a:cubicBezTo>
                    <a:pt x="2152" y="7089"/>
                    <a:pt x="10943" y="-1"/>
                    <a:pt x="21110" y="0"/>
                  </a:cubicBezTo>
                  <a:cubicBezTo>
                    <a:pt x="33039" y="0"/>
                    <a:pt x="42710" y="9670"/>
                    <a:pt x="42710" y="21600"/>
                  </a:cubicBezTo>
                  <a:lnTo>
                    <a:pt x="2111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050" name="Picture 2" descr="вопрос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07" y="3447"/>
              <a:ext cx="275" cy="426"/>
            </a:xfrm>
            <a:prstGeom prst="rect">
              <a:avLst/>
            </a:prstGeom>
            <a:noFill/>
          </p:spPr>
        </p:pic>
      </p:grpSp>
      <p:sp>
        <p:nvSpPr>
          <p:cNvPr id="27" name="Дуга 26"/>
          <p:cNvSpPr/>
          <p:nvPr/>
        </p:nvSpPr>
        <p:spPr>
          <a:xfrm>
            <a:off x="4572000" y="2348880"/>
            <a:ext cx="360040" cy="576064"/>
          </a:xfrm>
          <a:prstGeom prst="arc">
            <a:avLst>
              <a:gd name="adj1" fmla="val 16200000"/>
              <a:gd name="adj2" fmla="val 5695644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 стрелкой 28"/>
          <p:cNvCxnSpPr/>
          <p:nvPr/>
        </p:nvCxnSpPr>
        <p:spPr>
          <a:xfrm flipH="1">
            <a:off x="4644008" y="2348880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7" idx="2"/>
          </p:cNvCxnSpPr>
          <p:nvPr/>
        </p:nvCxnSpPr>
        <p:spPr>
          <a:xfrm flipH="1">
            <a:off x="4572000" y="2922242"/>
            <a:ext cx="155421" cy="27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4860032" y="2492896"/>
            <a:ext cx="134203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в ? раз </a:t>
            </a:r>
            <a:r>
              <a:rPr lang="en-US" sz="2000" b="1" dirty="0" smtClean="0">
                <a:latin typeface="Comic Sans MS" pitchFamily="66" charset="0"/>
              </a:rPr>
              <a:t>&gt;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926012" y="3284984"/>
            <a:ext cx="680827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1) С какой скоростью летел вертолет?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006035" y="4005064"/>
            <a:ext cx="60035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2) С какой скоростью шёл поезд?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998021" y="4653136"/>
            <a:ext cx="665598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3) Во сколько раз скорость вертолёта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 больше скорости поезда?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411760" y="5733256"/>
            <a:ext cx="501181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(1200 : 4) : (540 : 9</a:t>
            </a:r>
            <a:r>
              <a:rPr lang="ru-RU" sz="2800" smtClean="0">
                <a:solidFill>
                  <a:srgbClr val="002060"/>
                </a:solidFill>
                <a:latin typeface="Comic Sans MS" pitchFamily="66" charset="0"/>
              </a:rPr>
              <a:t>) =5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раз 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0178" name="Picture 2" descr="http://www.cartoonclipartfree.com/Cliparts_Free/Technik_Free/Cartoon-Clipart-Free-02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23528" y="1484784"/>
            <a:ext cx="1403648" cy="1241689"/>
          </a:xfrm>
          <a:prstGeom prst="rect">
            <a:avLst/>
          </a:prstGeom>
          <a:noFill/>
        </p:spPr>
      </p:pic>
      <p:pic>
        <p:nvPicPr>
          <p:cNvPr id="50180" name="Picture 4" descr="http://toys.ykt.ru/product_images/lego_7939_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564904"/>
            <a:ext cx="1728192" cy="11736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404664"/>
            <a:ext cx="45902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21 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февраля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1196752"/>
            <a:ext cx="4833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Устный счет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2204864"/>
            <a:ext cx="763284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Число 5600 больше числа 700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99592" y="3140968"/>
            <a:ext cx="3168352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 8 раз 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148064" y="3212976"/>
            <a:ext cx="3168352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На 4900</a:t>
            </a:r>
            <a:endParaRPr lang="ru-RU" dirty="0"/>
          </a:p>
        </p:txBody>
      </p:sp>
      <p:pic>
        <p:nvPicPr>
          <p:cNvPr id="1027" name="Picture 3" descr="D:\Школа\Рисунки\мои рисунки\дети\3fdf5d24f53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3933056"/>
            <a:ext cx="1553431" cy="2520280"/>
          </a:xfrm>
          <a:prstGeom prst="rect">
            <a:avLst/>
          </a:prstGeom>
          <a:noFill/>
        </p:spPr>
      </p:pic>
      <p:pic>
        <p:nvPicPr>
          <p:cNvPr id="1028" name="Picture 4" descr="D:\Школа\Рисунки\мои рисунки\дети\Эмоции\гордость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3789040"/>
            <a:ext cx="1570080" cy="252028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39552" y="2204864"/>
            <a:ext cx="8064896" cy="144016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Один из множителей равен 19, значение произведения равно 760.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Чему равен другой множитель?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915816" y="4221088"/>
            <a:ext cx="3744416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760 : 19 = 40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91952" y="2357264"/>
            <a:ext cx="8064896" cy="14401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За 4 одинаковых блокнота заплатили 64 рубля. Сколько рублей стоят 9 таких блокнотов?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07704" y="4221088"/>
            <a:ext cx="5184576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64 : 4 • 9 = 144 (руб.)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4" grpId="1" animBg="1"/>
      <p:bldP spid="17" grpId="0" animBg="1"/>
      <p:bldP spid="17" grpId="1" animBg="1"/>
      <p:bldP spid="6" grpId="0" animBg="1"/>
      <p:bldP spid="6" grpId="1" animBg="1"/>
      <p:bldP spid="18" grpId="0" animBg="1"/>
      <p:bldP spid="18" grpId="1" animBg="1"/>
      <p:bldP spid="19" grpId="0" animBg="1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404664"/>
            <a:ext cx="5493296" cy="157504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На каком рисунке заштрихована одна восьмая часть квадрата?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08920"/>
            <a:ext cx="200009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780928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780928"/>
            <a:ext cx="191234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2780928"/>
            <a:ext cx="187220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D:\Школа\Рисунки\мои рисунки\дети\tvorchectvo3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332656"/>
            <a:ext cx="2088232" cy="187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belgorod.1gs.ru/img/belgr_b_1012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75656" y="2708920"/>
            <a:ext cx="980214" cy="1655589"/>
          </a:xfrm>
          <a:prstGeom prst="rect">
            <a:avLst/>
          </a:prstGeom>
          <a:noFill/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411413" y="188913"/>
            <a:ext cx="35290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Занимательные   задачи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68313" y="1125538"/>
            <a:ext cx="720003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Два</a:t>
            </a:r>
            <a:r>
              <a:rPr lang="ru-RU" sz="2800" dirty="0" smtClean="0">
                <a:solidFill>
                  <a:srgbClr val="996633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996633"/>
                </a:solidFill>
                <a:latin typeface="Comic Sans MS" pitchFamily="66" charset="0"/>
                <a:cs typeface="Times New Roman" pitchFamily="18" charset="0"/>
              </a:rPr>
              <a:t>землекопа </a:t>
            </a:r>
            <a:r>
              <a:rPr lang="ru-RU" sz="2800" dirty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за 2 часа </a:t>
            </a:r>
            <a:r>
              <a:rPr lang="ru-RU" sz="2800" dirty="0">
                <a:solidFill>
                  <a:srgbClr val="996633"/>
                </a:solidFill>
                <a:latin typeface="Comic Sans MS" pitchFamily="66" charset="0"/>
                <a:cs typeface="Times New Roman" pitchFamily="18" charset="0"/>
              </a:rPr>
              <a:t>выкапывают </a:t>
            </a:r>
            <a:endParaRPr lang="ru-RU" sz="2800" dirty="0" smtClean="0">
              <a:solidFill>
                <a:srgbClr val="996633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2 </a:t>
            </a:r>
            <a:r>
              <a:rPr lang="ru-RU" sz="2800" dirty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м </a:t>
            </a:r>
            <a:r>
              <a:rPr lang="ru-RU" sz="2800" dirty="0">
                <a:solidFill>
                  <a:srgbClr val="996633"/>
                </a:solidFill>
                <a:latin typeface="Comic Sans MS" pitchFamily="66" charset="0"/>
                <a:cs typeface="Times New Roman" pitchFamily="18" charset="0"/>
              </a:rPr>
              <a:t>канавы. Сколько землекопов за </a:t>
            </a:r>
            <a:endParaRPr lang="ru-RU" sz="2800" dirty="0" smtClean="0">
              <a:solidFill>
                <a:srgbClr val="996633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996633"/>
                </a:solidFill>
                <a:latin typeface="Comic Sans MS" pitchFamily="66" charset="0"/>
                <a:cs typeface="Times New Roman" pitchFamily="18" charset="0"/>
              </a:rPr>
              <a:t>5 </a:t>
            </a:r>
            <a:r>
              <a:rPr lang="ru-RU" sz="2800" dirty="0">
                <a:solidFill>
                  <a:srgbClr val="996633"/>
                </a:solidFill>
                <a:latin typeface="Comic Sans MS" pitchFamily="66" charset="0"/>
                <a:cs typeface="Times New Roman" pitchFamily="18" charset="0"/>
              </a:rPr>
              <a:t>часов выкопают 5 м канавы? 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195736" y="4581128"/>
            <a:ext cx="54006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Правая фигурная скобка 9"/>
          <p:cNvSpPr/>
          <p:nvPr/>
        </p:nvSpPr>
        <p:spPr>
          <a:xfrm rot="5400000">
            <a:off x="4680012" y="2744924"/>
            <a:ext cx="432048" cy="5400600"/>
          </a:xfrm>
          <a:prstGeom prst="rightBrace">
            <a:avLst>
              <a:gd name="adj1" fmla="val 8333"/>
              <a:gd name="adj2" fmla="val 50605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499992" y="5733256"/>
            <a:ext cx="7360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5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Дуга 12"/>
          <p:cNvSpPr/>
          <p:nvPr/>
        </p:nvSpPr>
        <p:spPr>
          <a:xfrm rot="10800000">
            <a:off x="2123728" y="4293096"/>
            <a:ext cx="2088232" cy="648072"/>
          </a:xfrm>
          <a:prstGeom prst="arc">
            <a:avLst>
              <a:gd name="adj1" fmla="val 10746406"/>
              <a:gd name="adj2" fmla="val 122493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6" name="Picture 4" descr="http://www.go-self-sufficient.com/images/j0124335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971600" y="3212976"/>
            <a:ext cx="1345522" cy="1484551"/>
          </a:xfrm>
          <a:prstGeom prst="rect">
            <a:avLst/>
          </a:prstGeom>
          <a:noFill/>
        </p:spPr>
      </p:pic>
      <p:pic>
        <p:nvPicPr>
          <p:cNvPr id="16" name="Picture 2" descr="http://belgorod.1gs.ru/img/belgr_b_1012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851920" y="2636912"/>
            <a:ext cx="980214" cy="1655589"/>
          </a:xfrm>
          <a:prstGeom prst="rect">
            <a:avLst/>
          </a:prstGeom>
          <a:noFill/>
        </p:spPr>
      </p:pic>
      <p:pic>
        <p:nvPicPr>
          <p:cNvPr id="17" name="Picture 4" descr="http://www.go-self-sufficient.com/images/j0124335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347864" y="3140968"/>
            <a:ext cx="1345522" cy="1484551"/>
          </a:xfrm>
          <a:prstGeom prst="rect">
            <a:avLst/>
          </a:prstGeom>
          <a:noFill/>
        </p:spPr>
      </p:pic>
      <p:sp>
        <p:nvSpPr>
          <p:cNvPr id="18" name="Дуга 17"/>
          <p:cNvSpPr/>
          <p:nvPr/>
        </p:nvSpPr>
        <p:spPr>
          <a:xfrm rot="10800000">
            <a:off x="4211960" y="4293096"/>
            <a:ext cx="2088232" cy="648072"/>
          </a:xfrm>
          <a:prstGeom prst="arc">
            <a:avLst>
              <a:gd name="adj1" fmla="val 10746406"/>
              <a:gd name="adj2" fmla="val 122493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812676" y="4797152"/>
            <a:ext cx="6543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2ч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04048" y="4797152"/>
            <a:ext cx="6543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2ч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Дуга 20"/>
          <p:cNvSpPr/>
          <p:nvPr/>
        </p:nvSpPr>
        <p:spPr>
          <a:xfrm rot="10800000">
            <a:off x="6300192" y="4293096"/>
            <a:ext cx="1224136" cy="648072"/>
          </a:xfrm>
          <a:prstGeom prst="arc">
            <a:avLst>
              <a:gd name="adj1" fmla="val 10746406"/>
              <a:gd name="adj2" fmla="val 122493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88224" y="4797152"/>
            <a:ext cx="6543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1ч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23" name="Picture 2" descr="http://belgorod.1gs.ru/img/belgr_b_1012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156176" y="2780928"/>
            <a:ext cx="980214" cy="1655589"/>
          </a:xfrm>
          <a:prstGeom prst="rect">
            <a:avLst/>
          </a:prstGeom>
          <a:noFill/>
        </p:spPr>
      </p:pic>
      <p:pic>
        <p:nvPicPr>
          <p:cNvPr id="24" name="Picture 4" descr="http://www.go-self-sufficient.com/images/j0124335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652120" y="3284984"/>
            <a:ext cx="1345522" cy="14845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0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296E-6 L 0.13906 -0.00301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0" y="-20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59259E-6 L 0.11979 -0.0051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19" grpId="0"/>
      <p:bldP spid="20" grpId="0"/>
      <p:bldP spid="21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548680"/>
            <a:ext cx="37224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Проверь себя!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3568" y="1268760"/>
            <a:ext cx="7632848" cy="1152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 записи числа 840621 в разряде десятков тысяч стоит цифра __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1700808"/>
            <a:ext cx="4732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4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6" y="3284984"/>
          <a:ext cx="8208912" cy="149622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368152"/>
                <a:gridCol w="1368152"/>
                <a:gridCol w="1368152"/>
                <a:gridCol w="1368152"/>
                <a:gridCol w="1368152"/>
                <a:gridCol w="1368152"/>
              </a:tblGrid>
              <a:tr h="79518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omic Sans MS" pitchFamily="66" charset="0"/>
                        </a:rPr>
                        <a:t>Класс тысяч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omic Sans MS" pitchFamily="66" charset="0"/>
                        </a:rPr>
                        <a:t>Класс единиц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498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Comic Sans MS" pitchFamily="66" charset="0"/>
                        </a:rPr>
                        <a:t>Сотни тысяч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Comic Sans MS" pitchFamily="66" charset="0"/>
                        </a:rPr>
                        <a:t>Десятки тысяч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Comic Sans MS" pitchFamily="66" charset="0"/>
                        </a:rPr>
                        <a:t>Единицы тысяч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Comic Sans MS" pitchFamily="66" charset="0"/>
                        </a:rPr>
                        <a:t>Сотни 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Comic Sans MS" pitchFamily="66" charset="0"/>
                        </a:rPr>
                        <a:t>Десятки 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Comic Sans MS" pitchFamily="66" charset="0"/>
                        </a:rPr>
                        <a:t>Единицы 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683568" y="1268760"/>
            <a:ext cx="7632848" cy="11521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 записи числа 905728 в разряде десятков тысяч стоит цифра __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48264" y="1772816"/>
            <a:ext cx="47320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0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3568" y="1268760"/>
            <a:ext cx="7632848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 записи числа 2570213 в разряде десятков тысяч стоит цифра __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20272" y="1700808"/>
            <a:ext cx="4732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7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build="allAtOnce"/>
      <p:bldP spid="6" grpId="0" animBg="1"/>
      <p:bldP spid="6" grpId="1" animBg="1"/>
      <p:bldP spid="7" grpId="0" build="allAtOnce" animBg="1"/>
      <p:bldP spid="7" grpId="1" build="allAtOnce" animBg="1"/>
      <p:bldP spid="7" grpId="2" build="allAtOnce" animBg="1"/>
      <p:bldP spid="8" grpId="0" animBg="1"/>
      <p:bldP spid="8" grpId="1" animBg="1"/>
      <p:bldP spid="9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83568" y="692696"/>
            <a:ext cx="74882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Арифметический диктант.  Запишите ответы.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83568" y="1196752"/>
            <a:ext cx="756084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Уменьшите число 48000 в 800 раз.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Один из множителей 16, произведение 960. Чему равен другой множитель?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Запишите наименьшее пятизначное число.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Найдите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разность чисел 99000 и 88000.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Найдите четвёртую часть от числа 960.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Найдите три четверти от числа 1000.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6ц 5 кг =             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кг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20272" y="1052736"/>
            <a:ext cx="8226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60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24869" y="1988840"/>
            <a:ext cx="8226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60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24328" y="2852936"/>
            <a:ext cx="13147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10000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452320" y="3429000"/>
            <a:ext cx="13147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11000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50352" y="4005064"/>
            <a:ext cx="8627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240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750352" y="4581128"/>
            <a:ext cx="8627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750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09792" y="5085184"/>
            <a:ext cx="8627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605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620688"/>
            <a:ext cx="4552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11 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февраля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700808"/>
            <a:ext cx="4833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Устный счет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2996952"/>
            <a:ext cx="7632848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 записи числа 75480213 в разряде десятков тысяч стоит цифра __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4581128"/>
            <a:ext cx="7632848" cy="158417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Даны числа 0, 1, 2, 3, 4, 5, 6, 7, 8,9. Что больше, их сумма или их произведение?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D:\Школа\Рисунки\мои рисунки\дети\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7" y="476672"/>
            <a:ext cx="2729811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836712"/>
            <a:ext cx="7632848" cy="15841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Велосипедист проехал за 2 часа 15 км. Какое расстояние он проедет за 4 часа?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 descr="http://dic.academic.ru/pictures/wiki/files/99/cycling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39552" y="2996952"/>
            <a:ext cx="1522662" cy="2328342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131840" y="3573016"/>
            <a:ext cx="22322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436096" y="3573016"/>
            <a:ext cx="22322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688756" y="2780928"/>
            <a:ext cx="7841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1ч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26775" y="2780928"/>
            <a:ext cx="7841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1ч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Левая фигурная скобка 9"/>
          <p:cNvSpPr/>
          <p:nvPr/>
        </p:nvSpPr>
        <p:spPr>
          <a:xfrm rot="16200000">
            <a:off x="5040052" y="1808820"/>
            <a:ext cx="720080" cy="4536504"/>
          </a:xfrm>
          <a:prstGeom prst="leftBrace">
            <a:avLst>
              <a:gd name="adj1" fmla="val 8333"/>
              <a:gd name="adj2" fmla="val 49756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44008" y="4509120"/>
            <a:ext cx="14654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15км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83568" y="692696"/>
            <a:ext cx="74882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Сделайте схематический чертёж. Решите задачу. 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83568" y="1196752"/>
            <a:ext cx="756084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Ширина двора 8 метров. Это в 2 раза меньше его длины. Чему равна площадь двора?.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92280" y="2420888"/>
            <a:ext cx="17540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128 м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604448" y="2348880"/>
            <a:ext cx="41069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2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91680" y="4005064"/>
            <a:ext cx="5184576" cy="21602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6200000">
            <a:off x="899592" y="4797152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8 м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07658" y="3356992"/>
            <a:ext cx="15712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(8•2) м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23728" y="5445224"/>
            <a:ext cx="4426212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S=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8 • (8•2)=128 кв.м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uiExpand="1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492896"/>
            <a:ext cx="5544616" cy="244827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9552" y="692697"/>
            <a:ext cx="8229600" cy="115212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Составь выражение для нахождения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площади фигуры</a:t>
            </a:r>
            <a:endParaRPr lang="ru-RU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2348880"/>
            <a:ext cx="151216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6200000">
            <a:off x="955477" y="3301109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6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1916832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4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6200000">
            <a:off x="3619772" y="2581028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2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1916832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2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51920" y="5085184"/>
            <a:ext cx="8435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9 м</a:t>
            </a:r>
            <a:endParaRPr lang="ru-RU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устный счет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устный счет</Template>
  <TotalTime>443</TotalTime>
  <Words>843</Words>
  <Application>Microsoft Office PowerPoint</Application>
  <PresentationFormat>Экран (4:3)</PresentationFormat>
  <Paragraphs>202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устный счет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Расположите в порядке убывания.</vt:lpstr>
      <vt:lpstr>Магический квадрат</vt:lpstr>
      <vt:lpstr>Презентация PowerPoint</vt:lpstr>
      <vt:lpstr>Презентация PowerPoint</vt:lpstr>
      <vt:lpstr>Презентация PowerPoint</vt:lpstr>
      <vt:lpstr>Реши</vt:lpstr>
      <vt:lpstr>Проверь </vt:lpstr>
      <vt:lpstr>Составь задачу по таблице и реши её</vt:lpstr>
      <vt:lpstr>Составь задачу по таблице и реши её</vt:lpstr>
      <vt:lpstr>Презентация PowerPoint</vt:lpstr>
      <vt:lpstr>На каком рисунке заштрихована одна восьмая часть квадрата?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Светочка</cp:lastModifiedBy>
  <cp:revision>43</cp:revision>
  <dcterms:created xsi:type="dcterms:W3CDTF">2011-12-01T15:47:20Z</dcterms:created>
  <dcterms:modified xsi:type="dcterms:W3CDTF">2017-02-19T16:54:35Z</dcterms:modified>
</cp:coreProperties>
</file>