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Svetlý štýl 1 - zvýrazneni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Svetlý štýl 1 - zvýrazneni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Svetlý štýl 1 - zvýrazneni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BA4C29-8F55-4ED4-B392-05DB9A4A4999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C45078-E74B-4186-A4FB-2166CA8CAD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026741"/>
              </p:ext>
            </p:extLst>
          </p:nvPr>
        </p:nvGraphicFramePr>
        <p:xfrm>
          <a:off x="251520" y="188640"/>
          <a:ext cx="8640962" cy="6548975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2106025"/>
                <a:gridCol w="2005548"/>
                <a:gridCol w="2005548"/>
                <a:gridCol w="2523841"/>
              </a:tblGrid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Infinitive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Past Simple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Past Participle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Перевод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 anchor="b"/>
                </a:tc>
              </a:tr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was, were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been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быть, являться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beat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beat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beaten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бить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колотить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become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became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become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становиться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begin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began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begun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начинать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bend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bent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bent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гнуть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bet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bet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держать пари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bite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bitten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кусать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blow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blew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blown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дуть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выдыхать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633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break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broke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broken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ломать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разбивать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разрушать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923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bring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brought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brought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приносить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привозить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доставлять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43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build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built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built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строить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сооружать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633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buy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bought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bought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покупать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приобретать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</a:tbl>
          </a:graphicData>
        </a:graphic>
      </p:graphicFrame>
      <p:sp>
        <p:nvSpPr>
          <p:cNvPr id="3" name="BlokTextu 2"/>
          <p:cNvSpPr txBox="1"/>
          <p:nvPr/>
        </p:nvSpPr>
        <p:spPr>
          <a:xfrm>
            <a:off x="2267744" y="1772816"/>
            <a:ext cx="11521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BlokTextu 3"/>
          <p:cNvSpPr txBox="1"/>
          <p:nvPr/>
        </p:nvSpPr>
        <p:spPr>
          <a:xfrm>
            <a:off x="4313015" y="3002022"/>
            <a:ext cx="83280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BlokTextu 4"/>
          <p:cNvSpPr txBox="1"/>
          <p:nvPr/>
        </p:nvSpPr>
        <p:spPr>
          <a:xfrm>
            <a:off x="6228184" y="3861048"/>
            <a:ext cx="2376264" cy="5853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BlokTextu 5"/>
          <p:cNvSpPr txBox="1"/>
          <p:nvPr/>
        </p:nvSpPr>
        <p:spPr>
          <a:xfrm>
            <a:off x="179512" y="620688"/>
            <a:ext cx="57606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BlokTextu 6"/>
          <p:cNvSpPr txBox="1"/>
          <p:nvPr/>
        </p:nvSpPr>
        <p:spPr>
          <a:xfrm>
            <a:off x="6444208" y="1052736"/>
            <a:ext cx="187220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BlokTextu 7"/>
          <p:cNvSpPr txBox="1"/>
          <p:nvPr/>
        </p:nvSpPr>
        <p:spPr>
          <a:xfrm>
            <a:off x="251520" y="1422068"/>
            <a:ext cx="11521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BlokTextu 8"/>
          <p:cNvSpPr txBox="1"/>
          <p:nvPr/>
        </p:nvSpPr>
        <p:spPr>
          <a:xfrm>
            <a:off x="2267744" y="3491716"/>
            <a:ext cx="93610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BlokTextu 9"/>
          <p:cNvSpPr txBox="1"/>
          <p:nvPr/>
        </p:nvSpPr>
        <p:spPr>
          <a:xfrm>
            <a:off x="2267744" y="4581128"/>
            <a:ext cx="129614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BlokTextu 10"/>
          <p:cNvSpPr txBox="1"/>
          <p:nvPr/>
        </p:nvSpPr>
        <p:spPr>
          <a:xfrm>
            <a:off x="4313015" y="5430823"/>
            <a:ext cx="97906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26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-0.08663 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0.00578 L 0.14861 -0.00578 C 0.20469 -0.00578 0.27361 0.0632 0.27361 0.11922 L 0.27361 0.24422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14965 0.2446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3" y="1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39375 0.3090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1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24132 -3.33333E-6 C 0.34965 -3.33333E-6 0.48281 0.06898 0.48281 0.125 L 0.48281 0.25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32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4653 L 0.19514 0.02801 C 0.23611 0.04468 0.2974 0.05394 0.36111 0.05394 C 0.43403 0.05394 0.49219 0.04468 0.53316 0.02801 L 0.72847 -0.04653 " pathEditMode="relative" rAng="0" ptsTypes="FffFF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24" y="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055 -0.00926 L 0.29045 0.00972 L 0.28906 0.12407 L 0.26198 0.03634 " pathEditMode="relative" ptsTypes="AA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-3.61111E-6 0.3050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947204"/>
              </p:ext>
            </p:extLst>
          </p:nvPr>
        </p:nvGraphicFramePr>
        <p:xfrm>
          <a:off x="467544" y="260648"/>
          <a:ext cx="8424936" cy="615306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2053373"/>
                <a:gridCol w="1955409"/>
                <a:gridCol w="1955409"/>
                <a:gridCol w="2460745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catch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0" dirty="0">
                          <a:effectLst/>
                        </a:rPr>
                        <a:t>caught</a:t>
                      </a:r>
                      <a:endParaRPr lang="en-US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0" dirty="0">
                          <a:effectLst/>
                        </a:rPr>
                        <a:t>caught</a:t>
                      </a:r>
                      <a:endParaRPr lang="en-US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0" dirty="0" err="1">
                          <a:effectLst/>
                        </a:rPr>
                        <a:t>ловить</a:t>
                      </a:r>
                      <a:r>
                        <a:rPr lang="en-US" sz="2000" b="0" dirty="0">
                          <a:effectLst/>
                        </a:rPr>
                        <a:t>, </a:t>
                      </a:r>
                      <a:r>
                        <a:rPr lang="en-US" sz="2000" b="0" dirty="0" err="1">
                          <a:effectLst/>
                        </a:rPr>
                        <a:t>поймать</a:t>
                      </a:r>
                      <a:r>
                        <a:rPr lang="en-US" sz="2000" b="0" dirty="0">
                          <a:effectLst/>
                        </a:rPr>
                        <a:t>, </a:t>
                      </a:r>
                      <a:r>
                        <a:rPr lang="en-US" sz="2000" b="0" dirty="0" err="1">
                          <a:effectLst/>
                        </a:rPr>
                        <a:t>схватить</a:t>
                      </a:r>
                      <a:endParaRPr lang="en-US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38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choose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chose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chosen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выбирать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избирать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6159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come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came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come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приходить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подходить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38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cost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cost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cost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стоить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обходиться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38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cut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cut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cut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резать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разрезать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6159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deal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dealt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dealt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иметь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дело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распределять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38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dig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dug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dug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копать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рыть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38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do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did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done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делать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выполнять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38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draw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drew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drawn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рисовать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чертить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38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drink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drank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drunk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пить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338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drive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drove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driven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ездить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подвозить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  <a:tr h="6159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eat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ate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eaten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есть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поглощать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поедать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05" marR="33905" marT="33905" marB="33905"/>
                </a:tc>
              </a:tr>
            </a:tbl>
          </a:graphicData>
        </a:graphic>
      </p:graphicFrame>
      <p:sp>
        <p:nvSpPr>
          <p:cNvPr id="3" name="BlokTextu 2"/>
          <p:cNvSpPr txBox="1"/>
          <p:nvPr/>
        </p:nvSpPr>
        <p:spPr>
          <a:xfrm>
            <a:off x="5940152" y="260648"/>
            <a:ext cx="3024336" cy="7340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391" y="5805264"/>
            <a:ext cx="305435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6444208" y="1100281"/>
            <a:ext cx="252028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BlokTextu 4"/>
          <p:cNvSpPr txBox="1"/>
          <p:nvPr/>
        </p:nvSpPr>
        <p:spPr>
          <a:xfrm>
            <a:off x="6444208" y="1520565"/>
            <a:ext cx="252028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BlokTextu 5"/>
          <p:cNvSpPr txBox="1"/>
          <p:nvPr/>
        </p:nvSpPr>
        <p:spPr>
          <a:xfrm>
            <a:off x="6433215" y="2110990"/>
            <a:ext cx="243249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BlokTextu 6"/>
          <p:cNvSpPr txBox="1"/>
          <p:nvPr/>
        </p:nvSpPr>
        <p:spPr>
          <a:xfrm>
            <a:off x="6433215" y="2609326"/>
            <a:ext cx="224324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BlokTextu 7"/>
          <p:cNvSpPr txBox="1"/>
          <p:nvPr/>
        </p:nvSpPr>
        <p:spPr>
          <a:xfrm>
            <a:off x="6426644" y="3068960"/>
            <a:ext cx="2551065" cy="6036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BlokTextu 8"/>
          <p:cNvSpPr txBox="1"/>
          <p:nvPr/>
        </p:nvSpPr>
        <p:spPr>
          <a:xfrm>
            <a:off x="6422345" y="3820398"/>
            <a:ext cx="223224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314" y="5024214"/>
            <a:ext cx="225583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334" y="5414739"/>
            <a:ext cx="225583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550" y="4243164"/>
            <a:ext cx="225583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314" y="4633689"/>
            <a:ext cx="225583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60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00949 L 0.16545 0.04236 C 0.17882 0.04976 0.19861 0.05393 0.21945 0.05393 C 0.24306 0.05393 0.26181 0.04976 0.27535 0.04236 L 0.33872 0.0094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64 -0.00232 L 0.12744 0.03935 C 0.13681 0.04884 0.15087 0.05393 0.16546 0.05393 C 0.1823 0.05393 0.19566 0.04884 0.20504 0.03935 L 0.25 -0.00232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68" y="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83 0.00995 L 0.12171 0.04259 C 0.1316 0.04977 0.14636 0.05394 0.16164 0.05394 C 0.17917 0.05394 0.19306 0.04977 0.20296 0.04259 L 0.25 0.00995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9 0.00787 L 0.12621 0.0419 C 0.13559 0.04977 0.14982 0.05394 0.16458 0.05394 C 0.1816 0.05394 0.19514 0.04977 0.20451 0.0419 L 0.25 0.00787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55" y="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913 2.59259E-6 L 0.13941 0.04004 C 0.14792 0.04907 0.16059 0.05393 0.17379 0.05393 C 0.18889 0.05393 0.20104 0.04907 0.20955 0.04004 L 0.25 2.59259E-6 " pathEditMode="relative" rAng="0" ptsTypes="FffFF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35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36 4.81481E-6 L 0.11614 0.04004 C 0.12656 0.04907 0.14184 0.05393 0.15781 0.05393 C 0.17604 0.05393 0.19062 0.04907 0.20104 0.04004 L 0.25 4.81481E-6 " pathEditMode="relative" rAng="0" ptsTypes="FffFF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32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27 2.22222E-6 L 0.11771 0.04004 C 0.12778 0.04907 0.14305 0.05393 0.15885 0.05393 C 0.17691 0.05393 0.19132 0.04907 0.20139 0.04004 L 0.25 2.22222E-6 " pathEditMode="relative" rAng="0" ptsTypes="FffFF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28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63 -0.00023 L 0.11197 0.03982 C 0.12257 0.04884 0.13854 0.05394 0.15486 0.05394 C 0.17378 0.05394 0.18888 0.04884 0.19947 0.03982 L 0.25 -0.00023 " pathEditMode="relative" rAng="0" ptsTypes="FffFF">
                                      <p:cBhvr>
                                        <p:cTn id="3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25 0.00578 L 0.10816 0.04143 C 0.11892 0.04953 0.13524 0.05393 0.15225 0.05393 C 0.17153 0.05393 0.18715 0.04953 0.19791 0.04143 L 0.25 0.00578 " pathEditMode="relative" rAng="0" ptsTypes="FffFF">
                                      <p:cBhvr>
                                        <p:cTn id="3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87" y="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26 0.00139 L 0.10225 0.04028 C 0.11354 0.04908 0.13055 0.05394 0.14826 0.05394 C 0.1684 0.05394 0.18455 0.04908 0.19583 0.04028 L 0.25 0.00139 " pathEditMode="relative" rAng="0" ptsTypes="FffFF">
                                      <p:cBhvr>
                                        <p:cTn id="4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87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57 4.44444E-6 L 0.10174 0.04004 C 0.11319 0.04907 0.13021 0.05393 0.14792 0.05393 C 0.16806 0.05393 0.1842 0.04907 0.19566 0.04004 L 0.25 4.44444E-6 " pathEditMode="relative" rAng="0" ptsTypes="FffFF">
                                      <p:cBhvr>
                                        <p:cTn id="4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22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58 -3.7037E-7 L 0.11424 0.04005 C 0.12465 0.04907 0.14028 0.05394 0.15642 0.05394 C 0.175 0.05394 0.18976 0.04907 0.20017 0.04005 L 0.25 -3.7037E-7 " pathEditMode="relative" rAng="0" ptsTypes="FffFF">
                                      <p:cBhvr>
                                        <p:cTn id="5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71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251520" y="600147"/>
            <a:ext cx="6912768" cy="5293757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Образование</a:t>
            </a:r>
            <a:r>
              <a:rPr lang="en-US" sz="2800" dirty="0" smtClean="0">
                <a:latin typeface="Bernard MT Condensed" pitchFamily="18" charset="0"/>
              </a:rPr>
              <a:t> Present Perfect</a:t>
            </a:r>
          </a:p>
          <a:p>
            <a:endParaRPr lang="en-US" dirty="0" smtClean="0"/>
          </a:p>
          <a:p>
            <a:r>
              <a:rPr lang="en-US" sz="2400" u="sng" dirty="0" err="1" smtClean="0"/>
              <a:t>Утвердительные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предложения</a:t>
            </a:r>
            <a:r>
              <a:rPr lang="en-US" sz="2400" u="sng" dirty="0" smtClean="0"/>
              <a:t>:</a:t>
            </a:r>
          </a:p>
          <a:p>
            <a:r>
              <a:rPr lang="ru-RU" dirty="0" smtClean="0"/>
              <a:t> </a:t>
            </a:r>
            <a:endParaRPr lang="en-US" dirty="0" smtClean="0"/>
          </a:p>
          <a:p>
            <a:r>
              <a:rPr lang="en-US" dirty="0" smtClean="0"/>
              <a:t>I have played	</a:t>
            </a:r>
            <a:r>
              <a:rPr lang="ru-RU" dirty="0" smtClean="0"/>
              <a:t>                 </a:t>
            </a:r>
            <a:r>
              <a:rPr lang="en-US" dirty="0" smtClean="0"/>
              <a:t>We have played</a:t>
            </a:r>
          </a:p>
          <a:p>
            <a:r>
              <a:rPr lang="en-US" dirty="0" smtClean="0"/>
              <a:t>You have played	</a:t>
            </a:r>
            <a:r>
              <a:rPr lang="ru-RU" dirty="0" smtClean="0"/>
              <a:t>                  </a:t>
            </a:r>
            <a:r>
              <a:rPr lang="en-US" dirty="0" smtClean="0"/>
              <a:t>You have played</a:t>
            </a:r>
          </a:p>
          <a:p>
            <a:r>
              <a:rPr lang="en-US" dirty="0" smtClean="0"/>
              <a:t>He / she / it has played	They have played</a:t>
            </a:r>
          </a:p>
          <a:p>
            <a:r>
              <a:rPr lang="en-US" sz="2400" u="sng" dirty="0" err="1" smtClean="0"/>
              <a:t>Вопросительные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предложения</a:t>
            </a:r>
            <a:r>
              <a:rPr lang="en-US" sz="2400" u="sng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Have I played?	Have we played?</a:t>
            </a:r>
          </a:p>
          <a:p>
            <a:r>
              <a:rPr lang="en-US" dirty="0" smtClean="0"/>
              <a:t>Have you played?	Have you played?</a:t>
            </a:r>
          </a:p>
          <a:p>
            <a:r>
              <a:rPr lang="en-US" dirty="0" smtClean="0"/>
              <a:t>Has he / she / it played?	Have they played?</a:t>
            </a:r>
          </a:p>
          <a:p>
            <a:r>
              <a:rPr lang="en-US" sz="2800" u="sng" dirty="0" err="1" smtClean="0"/>
              <a:t>Отрицательные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предложения</a:t>
            </a:r>
            <a:r>
              <a:rPr lang="en-US" sz="2800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I have not played	</a:t>
            </a:r>
            <a:r>
              <a:rPr lang="ru-RU" dirty="0" smtClean="0"/>
              <a:t>                 </a:t>
            </a:r>
            <a:r>
              <a:rPr lang="en-US" dirty="0" smtClean="0"/>
              <a:t>We have not played</a:t>
            </a:r>
          </a:p>
          <a:p>
            <a:r>
              <a:rPr lang="en-US" dirty="0" smtClean="0"/>
              <a:t>You have not played	You have not played</a:t>
            </a:r>
          </a:p>
          <a:p>
            <a:r>
              <a:rPr lang="en-US" dirty="0" smtClean="0"/>
              <a:t>He / she / it has not played	They have not played</a:t>
            </a:r>
            <a:endParaRPr lang="en-US" dirty="0"/>
          </a:p>
        </p:txBody>
      </p:sp>
      <p:sp>
        <p:nvSpPr>
          <p:cNvPr id="3" name="Obdĺžnik 2"/>
          <p:cNvSpPr/>
          <p:nvPr/>
        </p:nvSpPr>
        <p:spPr>
          <a:xfrm>
            <a:off x="5589240" y="539413"/>
            <a:ext cx="3150096" cy="2585323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To have в настоящем времени имеет две формы:</a:t>
            </a:r>
          </a:p>
          <a:p>
            <a:endParaRPr lang="ru-RU" dirty="0" smtClean="0"/>
          </a:p>
          <a:p>
            <a:r>
              <a:rPr lang="ru-RU" dirty="0" smtClean="0"/>
              <a:t>has – 3 лицо, ед. ч. </a:t>
            </a:r>
          </a:p>
          <a:p>
            <a:r>
              <a:rPr lang="ru-RU" dirty="0" smtClean="0"/>
              <a:t>(He has played)</a:t>
            </a:r>
          </a:p>
          <a:p>
            <a:endParaRPr lang="ru-RU" dirty="0" smtClean="0"/>
          </a:p>
          <a:p>
            <a:r>
              <a:rPr lang="ru-RU" dirty="0" smtClean="0"/>
              <a:t>have – 1 и 2 лицо ед.ч. и все формы мн. ч. </a:t>
            </a:r>
          </a:p>
          <a:p>
            <a:r>
              <a:rPr lang="ru-RU" dirty="0" smtClean="0"/>
              <a:t>(I have played)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4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625719" y="404664"/>
            <a:ext cx="7848872" cy="57861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Общие вопросы.</a:t>
            </a:r>
          </a:p>
          <a:p>
            <a:r>
              <a:rPr lang="ru-RU" dirty="0" smtClean="0"/>
              <a:t>   </a:t>
            </a:r>
            <a:r>
              <a:rPr lang="en-US" u="sng" dirty="0" smtClean="0"/>
              <a:t>Have you already met Mr. Bin and his wife?</a:t>
            </a:r>
          </a:p>
          <a:p>
            <a:endParaRPr lang="en-US" dirty="0" smtClean="0"/>
          </a:p>
          <a:p>
            <a:r>
              <a:rPr lang="en-US" dirty="0" smtClean="0"/>
              <a:t>   </a:t>
            </a:r>
            <a:r>
              <a:rPr lang="ru-RU" dirty="0" smtClean="0"/>
              <a:t>Вы уже встречались с мистером Бином и его супругой?</a:t>
            </a:r>
          </a:p>
          <a:p>
            <a:endParaRPr lang="ru-RU" dirty="0" smtClean="0"/>
          </a:p>
          <a:p>
            <a:r>
              <a:rPr lang="ru-RU" dirty="0" smtClean="0"/>
              <a:t>   </a:t>
            </a:r>
            <a:r>
              <a:rPr lang="en-US" u="sng" dirty="0" smtClean="0"/>
              <a:t>Has Linda learnt English before?</a:t>
            </a:r>
          </a:p>
          <a:p>
            <a:endParaRPr lang="en-US" dirty="0" smtClean="0"/>
          </a:p>
          <a:p>
            <a:r>
              <a:rPr lang="en-US" dirty="0" smtClean="0"/>
              <a:t>   </a:t>
            </a:r>
            <a:r>
              <a:rPr lang="ru-RU" dirty="0" smtClean="0"/>
              <a:t>Линда учила английский раньше?</a:t>
            </a:r>
          </a:p>
          <a:p>
            <a:endParaRPr lang="ru-RU" dirty="0" smtClean="0"/>
          </a:p>
          <a:p>
            <a:r>
              <a:rPr lang="ru-RU" u="sng" dirty="0" smtClean="0"/>
              <a:t>   </a:t>
            </a:r>
            <a:r>
              <a:rPr lang="en-US" u="sng" dirty="0" smtClean="0"/>
              <a:t>Have you ever been to America?</a:t>
            </a:r>
          </a:p>
          <a:p>
            <a:endParaRPr lang="en-US" dirty="0" smtClean="0"/>
          </a:p>
          <a:p>
            <a:r>
              <a:rPr lang="en-US" dirty="0" smtClean="0"/>
              <a:t>   </a:t>
            </a:r>
            <a:r>
              <a:rPr lang="ru-RU" dirty="0" smtClean="0"/>
              <a:t>Вы когда-либо были в Америке?</a:t>
            </a:r>
          </a:p>
          <a:p>
            <a:endParaRPr lang="ru-RU" dirty="0" smtClean="0"/>
          </a:p>
          <a:p>
            <a:r>
              <a:rPr lang="ru-RU" dirty="0" smtClean="0"/>
              <a:t>   </a:t>
            </a:r>
            <a:r>
              <a:rPr lang="en-US" u="sng" dirty="0" smtClean="0"/>
              <a:t>Have they finished </a:t>
            </a:r>
            <a:r>
              <a:rPr lang="en-US" u="sng" dirty="0" smtClean="0">
                <a:solidFill>
                  <a:srgbClr val="FF0000"/>
                </a:solidFill>
              </a:rPr>
              <a:t>yet?</a:t>
            </a:r>
          </a:p>
          <a:p>
            <a:endParaRPr lang="en-US" dirty="0" smtClean="0"/>
          </a:p>
          <a:p>
            <a:r>
              <a:rPr lang="en-US" dirty="0" smtClean="0"/>
              <a:t>   </a:t>
            </a:r>
            <a:r>
              <a:rPr lang="ru-RU" dirty="0" smtClean="0"/>
              <a:t>Они еще не закончили?</a:t>
            </a:r>
          </a:p>
          <a:p>
            <a:endParaRPr lang="ru-RU" dirty="0" smtClean="0"/>
          </a:p>
          <a:p>
            <a:r>
              <a:rPr lang="ru-RU" dirty="0" smtClean="0"/>
              <a:t>   </a:t>
            </a:r>
            <a:r>
              <a:rPr lang="en-US" u="sng" dirty="0" smtClean="0"/>
              <a:t>Has he been late for the meeting again?</a:t>
            </a:r>
          </a:p>
          <a:p>
            <a:endParaRPr lang="en-US" u="sng" dirty="0" smtClean="0"/>
          </a:p>
          <a:p>
            <a:r>
              <a:rPr lang="en-US" dirty="0" smtClean="0"/>
              <a:t>   </a:t>
            </a:r>
            <a:r>
              <a:rPr lang="ru-RU" dirty="0" smtClean="0"/>
              <a:t>Он снова опоздал на встречу?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83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755839"/>
              </p:ext>
            </p:extLst>
          </p:nvPr>
        </p:nvGraphicFramePr>
        <p:xfrm>
          <a:off x="899592" y="1463516"/>
          <a:ext cx="7848871" cy="1737360"/>
        </p:xfrm>
        <a:graphic>
          <a:graphicData uri="http://schemas.openxmlformats.org/drawingml/2006/table">
            <a:tbl>
              <a:tblPr/>
              <a:tblGrid>
                <a:gridCol w="2154908"/>
                <a:gridCol w="1435978"/>
                <a:gridCol w="1979281"/>
                <a:gridCol w="2278704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Question Word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 err="1">
                          <a:effectLst/>
                          <a:latin typeface="PT Sans"/>
                        </a:rPr>
                        <a:t>Во­про­си­тель­ные</a:t>
                      </a:r>
                      <a:r>
                        <a:rPr lang="en-US" b="1" i="0" dirty="0">
                          <a:effectLst/>
                          <a:latin typeface="PT Sans"/>
                        </a:rPr>
                        <a:t> </a:t>
                      </a:r>
                      <a:r>
                        <a:rPr lang="en-US" b="1" i="0" dirty="0" err="1">
                          <a:effectLst/>
                          <a:latin typeface="PT Sans"/>
                        </a:rPr>
                        <a:t>слова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0" i="0" dirty="0">
                          <a:effectLst/>
                          <a:latin typeface="PT Sans"/>
                        </a:rPr>
                        <a:t>What</a:t>
                      </a:r>
                    </a:p>
                    <a:p>
                      <a:pPr algn="ctr" fontAlgn="ctr"/>
                      <a:r>
                        <a:rPr lang="en-US" b="0" i="0" dirty="0" smtClean="0">
                          <a:effectLst/>
                          <a:latin typeface="PT Sans"/>
                        </a:rPr>
                        <a:t>Why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0" i="0" dirty="0">
                          <a:effectLst/>
                          <a:latin typeface="PT Sans"/>
                        </a:rPr>
                        <a:t>How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HAVE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HAS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have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has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b="1" i="0" dirty="0">
                          <a:effectLst/>
                          <a:latin typeface="PT Sans"/>
                        </a:rPr>
                        <a:t>Под­ле­жа­щее</a:t>
                      </a:r>
                      <a:endParaRPr lang="ru-RU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Subject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I/you/we/they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he/she/it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 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Main Verb + -</a:t>
                      </a:r>
                      <a:r>
                        <a:rPr lang="en-US" b="1" i="0" dirty="0" err="1">
                          <a:effectLst/>
                          <a:latin typeface="PT Sans"/>
                        </a:rPr>
                        <a:t>ed</a:t>
                      </a:r>
                      <a:r>
                        <a:rPr lang="en-US" b="1" i="0" dirty="0">
                          <a:effectLst/>
                          <a:latin typeface="PT Sans"/>
                        </a:rPr>
                        <a:t>/III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 err="1">
                          <a:effectLst/>
                          <a:latin typeface="PT Sans"/>
                        </a:rPr>
                        <a:t>Ос­нов­ной</a:t>
                      </a:r>
                      <a:r>
                        <a:rPr lang="en-US" b="1" i="0" dirty="0">
                          <a:effectLst/>
                          <a:latin typeface="PT Sans"/>
                        </a:rPr>
                        <a:t> </a:t>
                      </a:r>
                      <a:r>
                        <a:rPr lang="en-US" b="1" i="0" dirty="0" err="1">
                          <a:effectLst/>
                          <a:latin typeface="PT Sans"/>
                        </a:rPr>
                        <a:t>Гла­гол</a:t>
                      </a:r>
                      <a:r>
                        <a:rPr lang="en-US" b="1" i="0" dirty="0">
                          <a:effectLst/>
                          <a:latin typeface="PT Sans"/>
                        </a:rPr>
                        <a:t> + -</a:t>
                      </a:r>
                      <a:r>
                        <a:rPr lang="en-US" b="1" i="0" dirty="0" err="1">
                          <a:effectLst/>
                          <a:latin typeface="PT Sans"/>
                        </a:rPr>
                        <a:t>ed</a:t>
                      </a:r>
                      <a:r>
                        <a:rPr lang="en-US" b="1" i="0" dirty="0">
                          <a:effectLst/>
                          <a:latin typeface="PT Sans"/>
                        </a:rPr>
                        <a:t>/III?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Played / written?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55576" y="3912241"/>
            <a:ext cx="7920880" cy="1938992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What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have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 you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done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 today? –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Что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ты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сде­лал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се­год­ня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Why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has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 she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written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 a letter? –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По­че­му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она написала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письмо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How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have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 you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broken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this cup? –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Как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ты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раз­бил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эту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чашку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2195736" y="404664"/>
            <a:ext cx="439248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Специальный вопрос</a:t>
            </a:r>
            <a:r>
              <a:rPr lang="ru-RU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7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333771"/>
              </p:ext>
            </p:extLst>
          </p:nvPr>
        </p:nvGraphicFramePr>
        <p:xfrm>
          <a:off x="1619672" y="1052736"/>
          <a:ext cx="5256583" cy="1463040"/>
        </p:xfrm>
        <a:graphic>
          <a:graphicData uri="http://schemas.openxmlformats.org/drawingml/2006/table">
            <a:tbl>
              <a:tblPr/>
              <a:tblGrid>
                <a:gridCol w="2019422"/>
                <a:gridCol w="1167001"/>
                <a:gridCol w="2070160"/>
              </a:tblGrid>
              <a:tr h="1274217">
                <a:tc>
                  <a:txBody>
                    <a:bodyPr/>
                    <a:lstStyle/>
                    <a:p>
                      <a:pPr algn="ctr" fontAlgn="ctr"/>
                      <a:r>
                        <a:rPr lang="ru-RU" b="1" i="0" dirty="0">
                          <a:effectLst/>
                          <a:latin typeface="PT Sans"/>
                        </a:rPr>
                        <a:t>Question Word</a:t>
                      </a:r>
                      <a:endParaRPr lang="ru-RU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ru-RU" b="1" i="0" dirty="0">
                          <a:effectLst/>
                          <a:latin typeface="PT Sans"/>
                        </a:rPr>
                        <a:t>Во­про­си­тель­ное слово</a:t>
                      </a:r>
                      <a:endParaRPr lang="ru-RU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ru-RU" b="0" i="0" dirty="0">
                          <a:effectLst/>
                          <a:latin typeface="PT Sans"/>
                        </a:rPr>
                        <a:t>who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HAS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has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Main Verb + -</a:t>
                      </a:r>
                      <a:r>
                        <a:rPr lang="en-US" b="1" i="0" dirty="0" err="1">
                          <a:effectLst/>
                          <a:latin typeface="PT Sans"/>
                        </a:rPr>
                        <a:t>ed</a:t>
                      </a:r>
                      <a:r>
                        <a:rPr lang="en-US" b="1" i="0" dirty="0">
                          <a:effectLst/>
                          <a:latin typeface="PT Sans"/>
                        </a:rPr>
                        <a:t>/III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 err="1">
                          <a:effectLst/>
                          <a:latin typeface="PT Sans"/>
                        </a:rPr>
                        <a:t>Ос­нов­ной</a:t>
                      </a:r>
                      <a:r>
                        <a:rPr lang="en-US" b="1" i="0" dirty="0">
                          <a:effectLst/>
                          <a:latin typeface="PT Sans"/>
                        </a:rPr>
                        <a:t> </a:t>
                      </a:r>
                      <a:r>
                        <a:rPr lang="en-US" b="1" i="0" dirty="0" err="1">
                          <a:effectLst/>
                          <a:latin typeface="PT Sans"/>
                        </a:rPr>
                        <a:t>Гла­гол</a:t>
                      </a:r>
                      <a:r>
                        <a:rPr lang="en-US" b="1" i="0" dirty="0">
                          <a:effectLst/>
                          <a:latin typeface="PT Sans"/>
                        </a:rPr>
                        <a:t> + -</a:t>
                      </a:r>
                      <a:r>
                        <a:rPr lang="en-US" b="1" i="0" dirty="0" err="1">
                          <a:effectLst/>
                          <a:latin typeface="PT Sans"/>
                        </a:rPr>
                        <a:t>ed</a:t>
                      </a:r>
                      <a:r>
                        <a:rPr lang="en-US" b="1" i="0" dirty="0">
                          <a:effectLst/>
                          <a:latin typeface="PT Sans"/>
                        </a:rPr>
                        <a:t>/III?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  <a:p>
                      <a:pPr algn="ctr" fontAlgn="ctr"/>
                      <a:r>
                        <a:rPr lang="en-US" b="1" i="0" dirty="0">
                          <a:effectLst/>
                          <a:latin typeface="PT Sans"/>
                        </a:rPr>
                        <a:t>played/ written?</a:t>
                      </a:r>
                      <a:endParaRPr lang="en-US" b="0" i="0" dirty="0">
                        <a:effectLst/>
                        <a:latin typeface="PT Sans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222992"/>
            <a:ext cx="8424936" cy="2308324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Who has brought these flowers? –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Кто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при­нес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эти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цветы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PT Sans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Who has been to Spain? –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Кто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был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в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Ис­па­нии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PT Sans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Who has learnt this poem by heart? –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Кто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вы­учил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это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сти­хо­тво­ре­ние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на­и­зусть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cs typeface="Arial" pitchFamily="34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1835696" y="260648"/>
            <a:ext cx="4896544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Вопрос к подлежащему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9165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348</Words>
  <Application>Microsoft Office PowerPoint</Application>
  <PresentationFormat>Prezentácia na obrazovke (4:3)</PresentationFormat>
  <Paragraphs>179</Paragraphs>
  <Slides>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7" baseType="lpstr">
      <vt:lpstr>Aerodynamika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marina</dc:creator>
  <cp:lastModifiedBy>marina</cp:lastModifiedBy>
  <cp:revision>5</cp:revision>
  <dcterms:created xsi:type="dcterms:W3CDTF">2017-02-09T16:47:39Z</dcterms:created>
  <dcterms:modified xsi:type="dcterms:W3CDTF">2017-02-09T17:37:52Z</dcterms:modified>
</cp:coreProperties>
</file>