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70" r:id="rId8"/>
    <p:sldId id="272" r:id="rId9"/>
    <p:sldId id="265" r:id="rId10"/>
    <p:sldId id="267" r:id="rId11"/>
    <p:sldId id="269" r:id="rId12"/>
    <p:sldId id="274" r:id="rId13"/>
    <p:sldId id="276" r:id="rId14"/>
    <p:sldId id="27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8" d="100"/>
          <a:sy n="38" d="100"/>
        </p:scale>
        <p:origin x="-140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1EEA8DD-08EA-4567-B6BC-EF54374BC65B}" type="datetimeFigureOut">
              <a:rPr lang="ru-RU" smtClean="0"/>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F74BB6-C563-46A9-A8DD-1433DA506F72}"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1EEA8DD-08EA-4567-B6BC-EF54374BC65B}" type="datetimeFigureOut">
              <a:rPr lang="ru-RU" smtClean="0"/>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1EEA8DD-08EA-4567-B6BC-EF54374BC65B}" type="datetimeFigureOut">
              <a:rPr lang="ru-RU" smtClean="0"/>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1EEA8DD-08EA-4567-B6BC-EF54374BC65B}" type="datetimeFigureOut">
              <a:rPr lang="ru-RU" smtClean="0"/>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F74BB6-C563-46A9-A8DD-1433DA506F72}"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1EEA8DD-08EA-4567-B6BC-EF54374BC65B}" type="datetimeFigureOut">
              <a:rPr lang="ru-RU" smtClean="0"/>
              <a:t>20.02.2017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1EEA8DD-08EA-4567-B6BC-EF54374BC65B}" type="datetimeFigureOut">
              <a:rPr lang="ru-RU" smtClean="0"/>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F74BB6-C563-46A9-A8DD-1433DA506F72}"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1EEA8DD-08EA-4567-B6BC-EF54374BC65B}" type="datetimeFigureOut">
              <a:rPr lang="ru-RU" smtClean="0"/>
              <a:t>20.02.2017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3F74BB6-C563-46A9-A8DD-1433DA506F72}"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1EEA8DD-08EA-4567-B6BC-EF54374BC65B}" type="datetimeFigureOut">
              <a:rPr lang="ru-RU" smtClean="0"/>
              <a:t>20.02.2017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EA8DD-08EA-4567-B6BC-EF54374BC65B}" type="datetimeFigureOut">
              <a:rPr lang="ru-RU" smtClean="0"/>
              <a:t>20.02.2017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1EEA8DD-08EA-4567-B6BC-EF54374BC65B}" type="datetimeFigureOut">
              <a:rPr lang="ru-RU" smtClean="0"/>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F74BB6-C563-46A9-A8DD-1433DA506F7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1EEA8DD-08EA-4567-B6BC-EF54374BC65B}" type="datetimeFigureOut">
              <a:rPr lang="ru-RU" smtClean="0"/>
              <a:t>20.02.2017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F74BB6-C563-46A9-A8DD-1433DA506F72}"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1EEA8DD-08EA-4567-B6BC-EF54374BC65B}" type="datetimeFigureOut">
              <a:rPr lang="ru-RU" smtClean="0"/>
              <a:t>20.02.2017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3F74BB6-C563-46A9-A8DD-1433DA506F7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685800" y="5013176"/>
            <a:ext cx="7772400" cy="792088"/>
          </a:xfrm>
        </p:spPr>
        <p:txBody>
          <a:bodyPr/>
          <a:lstStyle/>
          <a:p>
            <a:pPr marL="182880" indent="0">
              <a:buNone/>
            </a:pPr>
            <a:r>
              <a:rPr lang="ru-RU" dirty="0" smtClean="0">
                <a:solidFill>
                  <a:srgbClr val="7030A0"/>
                </a:solidFill>
                <a:latin typeface="Monotype Corsiva" panose="03010101010201010101" pitchFamily="66" charset="0"/>
              </a:rPr>
              <a:t>Активный семейный отдых</a:t>
            </a:r>
            <a:endParaRPr lang="ru-RU" dirty="0">
              <a:solidFill>
                <a:srgbClr val="7030A0"/>
              </a:solidFill>
              <a:latin typeface="Monotype Corsiva" panose="03010101010201010101" pitchFamily="66" charset="0"/>
            </a:endParaRPr>
          </a:p>
        </p:txBody>
      </p:sp>
      <p:pic>
        <p:nvPicPr>
          <p:cNvPr id="4" name="Рисунок 3" descr="G:\ФОТО ЗДОРОВЬЕ\петрюк\IMG_20150620_18005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188640"/>
            <a:ext cx="6840760" cy="5040560"/>
          </a:xfrm>
          <a:prstGeom prst="snip2DiagRect">
            <a:avLst/>
          </a:prstGeom>
          <a:solidFill>
            <a:srgbClr val="FFFFFF">
              <a:shade val="85000"/>
            </a:srgbClr>
          </a:solidFill>
          <a:ln w="88900" cap="sq">
            <a:solidFill>
              <a:srgbClr val="7030A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529768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404664"/>
            <a:ext cx="6512511" cy="1008112"/>
          </a:xfrm>
        </p:spPr>
        <p:txBody>
          <a:bodyPr/>
          <a:lstStyle/>
          <a:p>
            <a:pPr marL="0" indent="0" algn="ctr">
              <a:buNone/>
            </a:pPr>
            <a:r>
              <a:rPr lang="ru-RU" sz="4000" dirty="0" smtClean="0">
                <a:solidFill>
                  <a:srgbClr val="7030A0"/>
                </a:solidFill>
                <a:latin typeface="Monotype Corsiva" panose="03010101010201010101" pitchFamily="66" charset="0"/>
              </a:rPr>
              <a:t>Зимние развлечения</a:t>
            </a:r>
            <a:endParaRPr lang="ru-RU" sz="4000" dirty="0">
              <a:solidFill>
                <a:srgbClr val="7030A0"/>
              </a:solidFill>
              <a:latin typeface="Monotype Corsiva" panose="03010101010201010101" pitchFamily="66" charset="0"/>
            </a:endParaRPr>
          </a:p>
        </p:txBody>
      </p:sp>
      <p:pic>
        <p:nvPicPr>
          <p:cNvPr id="4" name="Объект 3" descr="G:\ФОТО ЗДОРОВЬЕ\DSC06145.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340768"/>
            <a:ext cx="3744416" cy="4032448"/>
          </a:xfrm>
          <a:prstGeom prst="round2DiagRect">
            <a:avLst>
              <a:gd name="adj1" fmla="val 16667"/>
              <a:gd name="adj2" fmla="val 0"/>
            </a:avLst>
          </a:prstGeom>
          <a:ln w="88900" cap="sq">
            <a:solidFill>
              <a:schemeClr val="bg2">
                <a:lumMod val="75000"/>
              </a:schemeClr>
            </a:solidFill>
            <a:miter lim="800000"/>
          </a:ln>
          <a:effectLst>
            <a:outerShdw blurRad="254000" algn="tl" rotWithShape="0">
              <a:srgbClr val="000000">
                <a:alpha val="43000"/>
              </a:srgbClr>
            </a:outerShdw>
          </a:effectLst>
        </p:spPr>
      </p:pic>
      <p:pic>
        <p:nvPicPr>
          <p:cNvPr id="5" name="Рисунок 4" descr="G:\ФОТО ЗДОРОВЬЕ\DSC0615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420888"/>
            <a:ext cx="3816424" cy="3888432"/>
          </a:xfrm>
          <a:prstGeom prst="round2DiagRect">
            <a:avLst>
              <a:gd name="adj1" fmla="val 16667"/>
              <a:gd name="adj2" fmla="val 0"/>
            </a:avLst>
          </a:prstGeom>
          <a:ln w="88900" cap="sq">
            <a:solidFill>
              <a:schemeClr val="bg2">
                <a:lumMod val="75000"/>
              </a:schemeClr>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211591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descr="G:\ФОТО ЗДОРОВЬЕ\фото конкурс\image-0-02-05-13f04e28bb45f77bea00f9c11300ef79c2637cb6233fbf29240c34aab90a200f-V.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628800"/>
            <a:ext cx="3600400" cy="3816424"/>
          </a:xfrm>
          <a:prstGeom prst="roundRect">
            <a:avLst>
              <a:gd name="adj" fmla="val 16667"/>
            </a:avLst>
          </a:prstGeom>
          <a:ln>
            <a:solidFill>
              <a:schemeClr val="bg2">
                <a:lumMod val="75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G:\ФОТО ЗДОРОВЬЕ\DSC0614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548680"/>
            <a:ext cx="4032448" cy="3960440"/>
          </a:xfrm>
          <a:prstGeom prst="roundRect">
            <a:avLst>
              <a:gd name="adj" fmla="val 16667"/>
            </a:avLst>
          </a:prstGeom>
          <a:ln>
            <a:solidFill>
              <a:schemeClr val="bg2">
                <a:lumMod val="75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88040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G:\ФОТО ЗДОРОВЬЕ\фото конкурс\image-0-02-05-69652e0fca48d804fa0a5a5dbb57a8f9d2e6fb249dad05de0cc41dee70321620-V.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476672"/>
            <a:ext cx="3600400" cy="4752528"/>
          </a:xfrm>
          <a:prstGeom prst="snip2DiagRect">
            <a:avLst/>
          </a:prstGeom>
          <a:solidFill>
            <a:srgbClr val="FFFFFF">
              <a:shade val="85000"/>
            </a:srgbClr>
          </a:solidFill>
          <a:ln w="88900" cap="sq">
            <a:solidFill>
              <a:schemeClr val="accent1"/>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G:\ФОТО ЗДОРОВЬЕ\фото конкурс\image-0-02-05-719088f75068776bd339bdfd18f04ce02196983d5707decd50318621b420eae9-V.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1052736"/>
            <a:ext cx="3456384" cy="4824536"/>
          </a:xfrm>
          <a:prstGeom prst="snip2DiagRect">
            <a:avLst/>
          </a:prstGeom>
          <a:solidFill>
            <a:srgbClr val="FFFFFF">
              <a:shade val="85000"/>
            </a:srgbClr>
          </a:solidFill>
          <a:ln w="88900" cap="sq">
            <a:solidFill>
              <a:schemeClr val="accent1"/>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43655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373216"/>
            <a:ext cx="8064895" cy="936104"/>
          </a:xfrm>
        </p:spPr>
        <p:txBody>
          <a:bodyPr/>
          <a:lstStyle/>
          <a:p>
            <a:pPr marL="0" indent="0" algn="ctr">
              <a:buNone/>
            </a:pPr>
            <a:r>
              <a:rPr lang="ru-RU"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anose="03010101010201010101" pitchFamily="66" charset="0"/>
              </a:rPr>
              <a:t>Здоровье детей  - в наших руках!</a:t>
            </a:r>
            <a:endParaRPr lang="ru-RU" sz="36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anose="03010101010201010101" pitchFamily="66" charset="0"/>
            </a:endParaRPr>
          </a:p>
        </p:txBody>
      </p:sp>
      <p:pic>
        <p:nvPicPr>
          <p:cNvPr id="6" name="Объект 5" descr="Картинки по запросу картинки спортивный семейный досуг с детьми"/>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899592" y="332656"/>
            <a:ext cx="7416824" cy="4464495"/>
          </a:xfrm>
          <a:prstGeom prst="rect">
            <a:avLst/>
          </a:prstGeom>
          <a:ln w="228600" cap="sq" cmpd="thickThin">
            <a:solidFill>
              <a:schemeClr val="accent4">
                <a:lumMod val="5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750667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013176"/>
            <a:ext cx="7190184" cy="1296144"/>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marL="0" indent="0" algn="ctr">
              <a:buNone/>
            </a:pPr>
            <a:r>
              <a:rPr lang="ru-RU" sz="60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anose="03010101010201010101" pitchFamily="66" charset="0"/>
              </a:rPr>
              <a:t>Спасибо за внимание</a:t>
            </a:r>
            <a:endParaRPr lang="ru-RU" sz="60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anose="03010101010201010101" pitchFamily="66" charset="0"/>
            </a:endParaRPr>
          </a:p>
        </p:txBody>
      </p:sp>
      <p:pic>
        <p:nvPicPr>
          <p:cNvPr id="5" name="Объект 3" descr="http://sosh6maykop.ru/images/images/family-exercise-clipart-1.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143000" y="333882"/>
            <a:ext cx="6813376" cy="4031221"/>
          </a:xfrm>
          <a:prstGeom prst="rect">
            <a:avLst/>
          </a:prstGeom>
          <a:ln w="228600" cap="sq" cmpd="thickThin">
            <a:solidFill>
              <a:schemeClr val="accent4">
                <a:lumMod val="5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1056495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http://freeppt4u.com/u/storage/ppt_11755/3285-1395802861-19.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47664" y="836712"/>
            <a:ext cx="7128791" cy="5649490"/>
          </a:xfrm>
          <a:prstGeom prst="rect">
            <a:avLst/>
          </a:prstGeom>
          <a:noFill/>
          <a:ln>
            <a:noFill/>
          </a:ln>
        </p:spPr>
      </p:pic>
    </p:spTree>
    <p:extLst>
      <p:ext uri="{BB962C8B-B14F-4D97-AF65-F5344CB8AC3E}">
        <p14:creationId xmlns:p14="http://schemas.microsoft.com/office/powerpoint/2010/main" val="3954197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283968" y="296652"/>
            <a:ext cx="4464495" cy="5832648"/>
          </a:xfrm>
        </p:spPr>
        <p:txBody>
          <a:bodyPr>
            <a:normAutofit/>
          </a:bodyPr>
          <a:lstStyle/>
          <a:p>
            <a:pPr marL="45720" indent="0">
              <a:buNone/>
            </a:pPr>
            <a:r>
              <a:rPr lang="ru-RU" b="1" dirty="0">
                <a:solidFill>
                  <a:srgbClr val="7030A0"/>
                </a:solidFill>
                <a:latin typeface="Monotype Corsiva" panose="03010101010201010101" pitchFamily="66" charset="0"/>
              </a:rPr>
              <a:t>В каждой молодой семье, в которой недавно появился ребенок, часто нет времени для того, чтобы проводить с ним достаточно времени. Обычно, чем обеспеченней семья, тем меньше малыш видит своих маму и папу, оставаясь на воспитании бабушек и нянь. Но для того, чтобы почувствовать близость с ребенком, оказывая ему заботу и любовь, нужно совсем немного. Проведение нескольких дней в неделю за активным совместным занятием со своими родителями - это потребность каждого малыша</a:t>
            </a:r>
          </a:p>
        </p:txBody>
      </p:sp>
      <p:sp>
        <p:nvSpPr>
          <p:cNvPr id="4" name="Текст 3"/>
          <p:cNvSpPr>
            <a:spLocks noGrp="1"/>
          </p:cNvSpPr>
          <p:nvPr>
            <p:ph type="body" sz="half" idx="2"/>
          </p:nvPr>
        </p:nvSpPr>
        <p:spPr/>
        <p:txBody>
          <a:bodyPr/>
          <a:lstStyle/>
          <a:p>
            <a:endParaRPr lang="ru-RU"/>
          </a:p>
        </p:txBody>
      </p:sp>
      <p:pic>
        <p:nvPicPr>
          <p:cNvPr id="5" name="Рисунок 4" descr="http://st.depositphotos.com/1019887/2921/v/950/depositphotos_29217277-Family-set.jpg"/>
          <p:cNvPicPr/>
          <p:nvPr/>
        </p:nvPicPr>
        <p:blipFill>
          <a:blip r:embed="rId2">
            <a:extLst>
              <a:ext uri="{28A0092B-C50C-407E-A947-70E740481C1C}">
                <a14:useLocalDpi xmlns:a14="http://schemas.microsoft.com/office/drawing/2010/main" val="0"/>
              </a:ext>
            </a:extLst>
          </a:blip>
          <a:srcRect/>
          <a:stretch>
            <a:fillRect/>
          </a:stretch>
        </p:blipFill>
        <p:spPr bwMode="auto">
          <a:xfrm>
            <a:off x="539552" y="764704"/>
            <a:ext cx="3528392" cy="4896544"/>
          </a:xfrm>
          <a:prstGeom prst="rect">
            <a:avLst/>
          </a:prstGeom>
          <a:noFill/>
          <a:ln>
            <a:noFill/>
          </a:ln>
        </p:spPr>
      </p:pic>
    </p:spTree>
    <p:extLst>
      <p:ext uri="{BB962C8B-B14F-4D97-AF65-F5344CB8AC3E}">
        <p14:creationId xmlns:p14="http://schemas.microsoft.com/office/powerpoint/2010/main" val="2310843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260648"/>
            <a:ext cx="6512511" cy="720080"/>
          </a:xfrm>
        </p:spPr>
        <p:txBody>
          <a:bodyPr/>
          <a:lstStyle/>
          <a:p>
            <a:pPr marL="0" indent="0" algn="ctr">
              <a:buNone/>
            </a:pPr>
            <a:r>
              <a:rPr lang="ru-RU" dirty="0" smtClean="0">
                <a:ln>
                  <a:solidFill>
                    <a:srgbClr val="7030A0"/>
                  </a:solidFill>
                </a:ln>
                <a:latin typeface="Monotype Corsiva" panose="03010101010201010101" pitchFamily="66" charset="0"/>
              </a:rPr>
              <a:t>Формы семейного досуга</a:t>
            </a:r>
            <a:endParaRPr lang="ru-RU" dirty="0">
              <a:ln>
                <a:solidFill>
                  <a:srgbClr val="7030A0"/>
                </a:solidFill>
              </a:ln>
              <a:latin typeface="Monotype Corsiva" panose="03010101010201010101" pitchFamily="66" charset="0"/>
            </a:endParaRPr>
          </a:p>
        </p:txBody>
      </p:sp>
      <p:pic>
        <p:nvPicPr>
          <p:cNvPr id="4" name="Объект 3" descr="http://moi-korcenter.ucoz.ru/_pu/5/94914695.pn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83568" y="1052736"/>
            <a:ext cx="7992888" cy="5328592"/>
          </a:xfrm>
          <a:prstGeom prst="rect">
            <a:avLst/>
          </a:prstGeom>
          <a:noFill/>
          <a:ln>
            <a:noFill/>
          </a:ln>
        </p:spPr>
      </p:pic>
    </p:spTree>
    <p:extLst>
      <p:ext uri="{BB962C8B-B14F-4D97-AF65-F5344CB8AC3E}">
        <p14:creationId xmlns:p14="http://schemas.microsoft.com/office/powerpoint/2010/main" val="1240940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7" y="5301208"/>
            <a:ext cx="7910264" cy="1152128"/>
          </a:xfrm>
        </p:spPr>
        <p:style>
          <a:lnRef idx="1">
            <a:schemeClr val="accent3"/>
          </a:lnRef>
          <a:fillRef idx="2">
            <a:schemeClr val="accent3"/>
          </a:fillRef>
          <a:effectRef idx="1">
            <a:schemeClr val="accent3"/>
          </a:effectRef>
          <a:fontRef idx="minor">
            <a:schemeClr val="dk1"/>
          </a:fontRef>
        </p:style>
        <p:txBody>
          <a:bodyPr/>
          <a:lstStyle/>
          <a:p>
            <a:pPr marL="0" indent="0" algn="l">
              <a:buNone/>
            </a:pPr>
            <a:r>
              <a:rPr lang="ru-RU" sz="2400" dirty="0" smtClean="0">
                <a:effectLst/>
                <a:latin typeface="Monotype Corsiva" panose="03010101010201010101" pitchFamily="66" charset="0"/>
                <a:ea typeface="Times New Roman"/>
              </a:rPr>
              <a:t>Мальчик </a:t>
            </a:r>
            <a:r>
              <a:rPr lang="ru-RU" sz="2400" dirty="0">
                <a:effectLst/>
                <a:latin typeface="Monotype Corsiva" panose="03010101010201010101" pitchFamily="66" charset="0"/>
                <a:ea typeface="Times New Roman"/>
              </a:rPr>
              <a:t>с удовольствием </a:t>
            </a:r>
            <a:r>
              <a:rPr lang="ru-RU" sz="2400" dirty="0" smtClean="0">
                <a:effectLst/>
                <a:latin typeface="Monotype Corsiva" panose="03010101010201010101" pitchFamily="66" charset="0"/>
                <a:ea typeface="Times New Roman"/>
              </a:rPr>
              <a:t>                Девочки находят удовольствие </a:t>
            </a:r>
            <a:br>
              <a:rPr lang="ru-RU" sz="2400" dirty="0" smtClean="0">
                <a:effectLst/>
                <a:latin typeface="Monotype Corsiva" panose="03010101010201010101" pitchFamily="66" charset="0"/>
                <a:ea typeface="Times New Roman"/>
              </a:rPr>
            </a:br>
            <a:r>
              <a:rPr lang="ru-RU" sz="2400" dirty="0">
                <a:effectLst/>
                <a:latin typeface="Monotype Corsiva" panose="03010101010201010101" pitchFamily="66" charset="0"/>
                <a:ea typeface="Times New Roman"/>
              </a:rPr>
              <a:t> </a:t>
            </a:r>
            <a:r>
              <a:rPr lang="ru-RU" sz="2400" dirty="0" smtClean="0">
                <a:effectLst/>
                <a:latin typeface="Monotype Corsiva" panose="03010101010201010101" pitchFamily="66" charset="0"/>
                <a:ea typeface="Times New Roman"/>
              </a:rPr>
              <a:t>                                                                        в труде.</a:t>
            </a:r>
            <a:br>
              <a:rPr lang="ru-RU" sz="2400" dirty="0" smtClean="0">
                <a:effectLst/>
                <a:latin typeface="Monotype Corsiva" panose="03010101010201010101" pitchFamily="66" charset="0"/>
                <a:ea typeface="Times New Roman"/>
              </a:rPr>
            </a:br>
            <a:r>
              <a:rPr lang="ru-RU" sz="2400" dirty="0" smtClean="0">
                <a:effectLst/>
                <a:latin typeface="Monotype Corsiva" panose="03010101010201010101" pitchFamily="66" charset="0"/>
                <a:ea typeface="Times New Roman"/>
              </a:rPr>
              <a:t>может </a:t>
            </a:r>
            <a:r>
              <a:rPr lang="ru-RU" sz="2400" dirty="0">
                <a:effectLst/>
                <a:latin typeface="Monotype Corsiva" panose="03010101010201010101" pitchFamily="66" charset="0"/>
                <a:ea typeface="Times New Roman"/>
              </a:rPr>
              <a:t>увлечься рыбалкой. </a:t>
            </a:r>
            <a:endParaRPr lang="ru-RU" sz="2400" dirty="0">
              <a:latin typeface="Monotype Corsiva" panose="03010101010201010101" pitchFamily="66" charset="0"/>
            </a:endParaRPr>
          </a:p>
        </p:txBody>
      </p:sp>
      <p:sp>
        <p:nvSpPr>
          <p:cNvPr id="3" name="Объект 2"/>
          <p:cNvSpPr>
            <a:spLocks noGrp="1"/>
          </p:cNvSpPr>
          <p:nvPr>
            <p:ph sz="quarter" idx="13"/>
          </p:nvPr>
        </p:nvSpPr>
        <p:spPr>
          <a:xfrm>
            <a:off x="323528" y="188640"/>
            <a:ext cx="8640960" cy="1080120"/>
          </a:xfrm>
        </p:spPr>
        <p:txBody>
          <a:bodyPr>
            <a:normAutofit/>
          </a:bodyPr>
          <a:lstStyle/>
          <a:p>
            <a:pPr marL="45720" indent="0" algn="ctr">
              <a:buNone/>
            </a:pPr>
            <a:r>
              <a:rPr lang="ru-RU" sz="2800" b="1" dirty="0">
                <a:solidFill>
                  <a:srgbClr val="7030A0"/>
                </a:solidFill>
                <a:latin typeface="Monotype Corsiva" panose="03010101010201010101" pitchFamily="66" charset="0"/>
              </a:rPr>
              <a:t>Для того чтобы отдых сделать здоровым и полезным для ребенка, начинайте с прогулок за городом. </a:t>
            </a:r>
          </a:p>
        </p:txBody>
      </p:sp>
      <p:pic>
        <p:nvPicPr>
          <p:cNvPr id="4" name="Рисунок 3" descr="G:\ФОТО ЗДОРОВЬЕ\фото конкурс\P102015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785" y="1616491"/>
            <a:ext cx="3024336" cy="3456384"/>
          </a:xfrm>
          <a:prstGeom prst="round2DiagRect">
            <a:avLst>
              <a:gd name="adj1" fmla="val 16667"/>
              <a:gd name="adj2" fmla="val 0"/>
            </a:avLst>
          </a:prstGeom>
          <a:ln w="88900" cap="sq">
            <a:solidFill>
              <a:schemeClr val="bg2">
                <a:lumMod val="75000"/>
              </a:schemeClr>
            </a:solidFill>
            <a:miter lim="800000"/>
          </a:ln>
          <a:effectLst>
            <a:outerShdw blurRad="254000" algn="tl" rotWithShape="0">
              <a:srgbClr val="000000">
                <a:alpha val="43000"/>
              </a:srgbClr>
            </a:outerShdw>
          </a:effectLst>
        </p:spPr>
      </p:pic>
      <p:pic>
        <p:nvPicPr>
          <p:cNvPr id="2050" name="Picture 2" descr="G:\ФОТО ЗДОРОВЬЕ\фото конкурс\image-0-02-05-84595a75ad98c739eae64eea9f967825a5499006661770d04a131732e35bcb1e-V.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1556792"/>
            <a:ext cx="3795092" cy="3240360"/>
          </a:xfrm>
          <a:prstGeom prst="round2DiagRect">
            <a:avLst>
              <a:gd name="adj1" fmla="val 16667"/>
              <a:gd name="adj2" fmla="val 0"/>
            </a:avLst>
          </a:prstGeom>
          <a:ln w="88900" cap="sq">
            <a:solidFill>
              <a:schemeClr val="bg2">
                <a:lumMod val="75000"/>
              </a:schemeClr>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383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4372168"/>
            <a:ext cx="3013720" cy="1937152"/>
          </a:xfrm>
        </p:spPr>
        <p:style>
          <a:lnRef idx="3">
            <a:schemeClr val="lt1"/>
          </a:lnRef>
          <a:fillRef idx="1">
            <a:schemeClr val="accent3"/>
          </a:fillRef>
          <a:effectRef idx="1">
            <a:schemeClr val="accent3"/>
          </a:effectRef>
          <a:fontRef idx="minor">
            <a:schemeClr val="lt1"/>
          </a:fontRef>
        </p:style>
        <p:txBody>
          <a:bodyPr/>
          <a:lstStyle/>
          <a:p>
            <a:pPr marL="0" indent="0" algn="just">
              <a:buNone/>
            </a:pPr>
            <a:r>
              <a:rPr lang="ru-RU" sz="2800" dirty="0">
                <a:solidFill>
                  <a:srgbClr val="7030A0"/>
                </a:solidFill>
                <a:effectLst/>
                <a:latin typeface="Monotype Corsiva" panose="03010101010201010101" pitchFamily="66" charset="0"/>
              </a:rPr>
              <a:t>велосипедные прогулки с детьми — отличный отдых для всей семьи. </a:t>
            </a:r>
            <a:endParaRPr lang="ru-RU" sz="2800" dirty="0">
              <a:solidFill>
                <a:srgbClr val="7030A0"/>
              </a:solidFill>
              <a:latin typeface="Monotype Corsiva" panose="03010101010201010101" pitchFamily="66" charset="0"/>
            </a:endParaRPr>
          </a:p>
        </p:txBody>
      </p:sp>
      <p:pic>
        <p:nvPicPr>
          <p:cNvPr id="4" name="Объект 3" descr="G:\ФОТО ЗДОРОВЬЕ\фото конкурс\image-0-02-05-4c93329a524d2e84de3dfec1e77bce4d45026d18f5ba46fd397bf1b4e26d3fe2-V.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3717032"/>
            <a:ext cx="3888432" cy="2808312"/>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G:\ФОТО ЗДОРОВЬЕ\фото конкурс\image-0-02-05-a24cac12a9de9a6d630c7aa696a6076de13e1181d772e6eb9752adbc8d0dcfa3-V.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116633"/>
            <a:ext cx="3312368" cy="3168352"/>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6" name="Picture 2" descr="G:\ФОТО ЗДОРОВЬЕ\фото конкурс\image-0-02-05-6cec2e5267f5889f04f9496b204f7a7623b6b07a2db901adf2f24c32614c7085-V.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87493"/>
            <a:ext cx="3096344" cy="2966660"/>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23071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93515" y="476671"/>
            <a:ext cx="4017085" cy="5616623"/>
          </a:xfrm>
        </p:spPr>
        <p:style>
          <a:lnRef idx="1">
            <a:schemeClr val="accent2"/>
          </a:lnRef>
          <a:fillRef idx="2">
            <a:schemeClr val="accent2"/>
          </a:fillRef>
          <a:effectRef idx="1">
            <a:schemeClr val="accent2"/>
          </a:effectRef>
          <a:fontRef idx="minor">
            <a:schemeClr val="dk1"/>
          </a:fontRef>
        </p:style>
        <p:txBody>
          <a:bodyPr>
            <a:normAutofit/>
          </a:bodyPr>
          <a:lstStyle/>
          <a:p>
            <a:pPr marL="45720" indent="0">
              <a:buNone/>
            </a:pPr>
            <a:r>
              <a:rPr lang="ru-RU" dirty="0"/>
              <a:t> </a:t>
            </a:r>
            <a:r>
              <a:rPr lang="ru-RU" sz="2400" b="1" dirty="0">
                <a:latin typeface="Monotype Corsiva" panose="03010101010201010101" pitchFamily="66" charset="0"/>
              </a:rPr>
              <a:t>Чем увлечь ребенка во время прогулки зимой? Когда на улице мороз, что может быть лучше катания на коньках или лыжах! Хорошо бы родителям правильно организовать такую прогулку, чтобы ребенку было несложно осваивать новые навыки. А сколько радости и пользы могут принести горки, с которых можно скатиться не только на санках, но и на ледянке — специальной пластмассовой тарелке или фанерке. </a:t>
            </a:r>
          </a:p>
        </p:txBody>
      </p:sp>
      <p:sp>
        <p:nvSpPr>
          <p:cNvPr id="4" name="Текст 3"/>
          <p:cNvSpPr>
            <a:spLocks noGrp="1"/>
          </p:cNvSpPr>
          <p:nvPr>
            <p:ph type="body" sz="half" idx="2"/>
          </p:nvPr>
        </p:nvSpPr>
        <p:spPr/>
        <p:txBody>
          <a:bodyPr/>
          <a:lstStyle/>
          <a:p>
            <a:endParaRPr lang="ru-RU"/>
          </a:p>
        </p:txBody>
      </p:sp>
      <p:pic>
        <p:nvPicPr>
          <p:cNvPr id="5" name="Picture 5" descr="slid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76672"/>
            <a:ext cx="3887787" cy="5616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0018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93515" y="404664"/>
            <a:ext cx="4017085" cy="5904656"/>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pPr marL="45720" indent="0">
              <a:buNone/>
            </a:pPr>
            <a:r>
              <a:rPr lang="ru-RU" dirty="0"/>
              <a:t> </a:t>
            </a:r>
            <a:r>
              <a:rPr lang="ru-RU" sz="2600" b="1" dirty="0">
                <a:latin typeface="Monotype Corsiva" panose="03010101010201010101" pitchFamily="66" charset="0"/>
              </a:rPr>
              <a:t>Один из самых полезных зимних видов спорта, доступный практически всем – это катание на лыжах.</a:t>
            </a:r>
          </a:p>
          <a:p>
            <a:pPr marL="45720" indent="0">
              <a:buNone/>
            </a:pPr>
            <a:r>
              <a:rPr lang="ru-RU" sz="2600" b="1" dirty="0">
                <a:latin typeface="Monotype Corsiva" panose="03010101010201010101" pitchFamily="66" charset="0"/>
              </a:rPr>
              <a:t>       Свежий зимний воздух, содержащий большое количество кислорода, оказывает положительное воздействие на легкие, благодаря ритмичным движениям тренируются разные группы мышц, давление приходит в норму, укрепляется сердечно-сосудистая система, улучшается циркуляция крови. Заснеженные тропинки, яркое зимнее солнце, природные красоты умиротворяют и расслабляют, лыжник забывает о насущных проблемах и отдыхает психологически.</a:t>
            </a:r>
          </a:p>
          <a:p>
            <a:pPr marL="45720" indent="0">
              <a:buNone/>
            </a:pPr>
            <a:r>
              <a:rPr lang="ru-RU" sz="2600" b="1" dirty="0" smtClean="0">
                <a:latin typeface="Monotype Corsiva" panose="03010101010201010101" pitchFamily="66" charset="0"/>
              </a:rPr>
              <a:t>       </a:t>
            </a:r>
            <a:r>
              <a:rPr lang="ru-RU" sz="2600" b="1" dirty="0">
                <a:latin typeface="Monotype Corsiva" panose="03010101010201010101" pitchFamily="66" charset="0"/>
              </a:rPr>
              <a:t>Польза катания на лыжах заключается и в том, что организм закаляется, повышается иммунитет.</a:t>
            </a:r>
          </a:p>
        </p:txBody>
      </p:sp>
      <p:sp>
        <p:nvSpPr>
          <p:cNvPr id="4" name="Текст 3"/>
          <p:cNvSpPr>
            <a:spLocks noGrp="1"/>
          </p:cNvSpPr>
          <p:nvPr>
            <p:ph type="body" sz="half" idx="2"/>
          </p:nvPr>
        </p:nvSpPr>
        <p:spPr/>
        <p:txBody>
          <a:bodyPr/>
          <a:lstStyle/>
          <a:p>
            <a:endParaRPr lang="ru-RU"/>
          </a:p>
        </p:txBody>
      </p:sp>
      <p:pic>
        <p:nvPicPr>
          <p:cNvPr id="5" name="Picture 4" descr="C:\Users\Садик\Pictures\lig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1052736"/>
            <a:ext cx="3528392"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9865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5517232"/>
            <a:ext cx="7766248" cy="1080120"/>
          </a:xfrm>
        </p:spPr>
        <p:txBody>
          <a:bodyPr/>
          <a:lstStyle/>
          <a:p>
            <a:pPr algn="ctr"/>
            <a:r>
              <a:rPr lang="ru-RU" sz="4000" dirty="0" smtClean="0">
                <a:latin typeface="Monotype Corsiva" panose="03010101010201010101" pitchFamily="66" charset="0"/>
              </a:rPr>
              <a:t>Вот какая дружная спортивная семья</a:t>
            </a:r>
            <a:endParaRPr lang="ru-RU" sz="4000" dirty="0">
              <a:latin typeface="Monotype Corsiva" panose="03010101010201010101" pitchFamily="66" charset="0"/>
            </a:endParaRPr>
          </a:p>
        </p:txBody>
      </p:sp>
      <p:sp>
        <p:nvSpPr>
          <p:cNvPr id="3" name="Объект 2"/>
          <p:cNvSpPr>
            <a:spLocks noGrp="1"/>
          </p:cNvSpPr>
          <p:nvPr>
            <p:ph sz="quarter" idx="13"/>
          </p:nvPr>
        </p:nvSpPr>
        <p:spPr/>
        <p:txBody>
          <a:bodyPr/>
          <a:lstStyle/>
          <a:p>
            <a:pPr marL="45720" indent="0">
              <a:buNone/>
            </a:pPr>
            <a:endParaRPr lang="ru-RU" dirty="0"/>
          </a:p>
        </p:txBody>
      </p:sp>
      <p:pic>
        <p:nvPicPr>
          <p:cNvPr id="5" name="Рисунок 4" descr="G:\ФОТО ЗДОРОВЬЕ\DSC0477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116632"/>
            <a:ext cx="5976664" cy="5472608"/>
          </a:xfrm>
          <a:prstGeom prst="roundRect">
            <a:avLst>
              <a:gd name="adj" fmla="val 4167"/>
            </a:avLst>
          </a:prstGeom>
          <a:solidFill>
            <a:srgbClr val="FFFFFF"/>
          </a:solidFill>
          <a:ln w="76200" cap="sq">
            <a:solidFill>
              <a:schemeClr val="bg2">
                <a:lumMod val="7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275363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152</TotalTime>
  <Words>303</Words>
  <Application>Microsoft Office PowerPoint</Application>
  <PresentationFormat>Экран (4:3)</PresentationFormat>
  <Paragraphs>14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Активный семейный отдых</vt:lpstr>
      <vt:lpstr>Презентация PowerPoint</vt:lpstr>
      <vt:lpstr>Презентация PowerPoint</vt:lpstr>
      <vt:lpstr>Формы семейного досуга</vt:lpstr>
      <vt:lpstr>Мальчик с удовольствием                 Девочки находят удовольствие                                                                           в труде. может увлечься рыбалкой. </vt:lpstr>
      <vt:lpstr>велосипедные прогулки с детьми — отличный отдых для всей семьи. </vt:lpstr>
      <vt:lpstr>Презентация PowerPoint</vt:lpstr>
      <vt:lpstr>Презентация PowerPoint</vt:lpstr>
      <vt:lpstr>Вот какая дружная спортивная семья</vt:lpstr>
      <vt:lpstr>Зимние развлечения</vt:lpstr>
      <vt:lpstr>Презентация PowerPoint</vt:lpstr>
      <vt:lpstr>Презентация PowerPoint</vt:lpstr>
      <vt:lpstr>Здоровье детей  - в наших руках!</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Активный семейный отдых</dc:title>
  <dc:creator>Венера</dc:creator>
  <cp:lastModifiedBy>Венера</cp:lastModifiedBy>
  <cp:revision>16</cp:revision>
  <dcterms:created xsi:type="dcterms:W3CDTF">2016-11-12T07:49:52Z</dcterms:created>
  <dcterms:modified xsi:type="dcterms:W3CDTF">2017-02-20T03:55:18Z</dcterms:modified>
</cp:coreProperties>
</file>