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3" r:id="rId3"/>
    <p:sldId id="257" r:id="rId4"/>
    <p:sldId id="274" r:id="rId5"/>
    <p:sldId id="278" r:id="rId6"/>
    <p:sldId id="281" r:id="rId7"/>
    <p:sldId id="275" r:id="rId8"/>
    <p:sldId id="279" r:id="rId9"/>
    <p:sldId id="280" r:id="rId10"/>
    <p:sldId id="277" r:id="rId11"/>
    <p:sldId id="268" r:id="rId12"/>
    <p:sldId id="282" r:id="rId13"/>
    <p:sldId id="283" r:id="rId14"/>
    <p:sldId id="284" r:id="rId15"/>
    <p:sldId id="285" r:id="rId16"/>
    <p:sldId id="269" r:id="rId17"/>
    <p:sldId id="28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D215A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95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4618BB-5600-4FFF-9EB0-5A70900569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DD1A0D-5A4F-4BD4-B653-CB9DDDBEA7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03A97A-B2E9-44E5-ADF4-A77F6D817B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70B7FD-DE6A-40B2-92EE-9CEF2A48E2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2F6DA9-15F0-46CB-BC3C-80DD489A32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644F2C-CBC1-4F6A-99A2-3DAB5BBE82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847D0-9082-4B2D-B466-9C26F2198E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26E056-DA89-4B6A-A124-57CCB0A73A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BE00-5E9F-4488-9F51-F06A6D073C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5B4B4-A3CE-44A6-B86A-E747361EC9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A78A6F7A-AF41-439F-B3B7-6BF0CFBE8F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BE9E8E8-548D-4643-9A49-D5AED925FB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1844824"/>
            <a:ext cx="8459787" cy="19462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b="1" dirty="0" smtClean="0">
                <a:solidFill>
                  <a:srgbClr val="FFFFFF"/>
                </a:solidFill>
              </a:rPr>
              <a:t>           </a:t>
            </a:r>
            <a:r>
              <a:rPr lang="ru-RU" altLang="ru-RU" sz="5400" b="1" dirty="0" smtClean="0">
                <a:solidFill>
                  <a:srgbClr val="FFFFFF"/>
                </a:solidFill>
              </a:rPr>
              <a:t>Подготовка к ОГЭ. </a:t>
            </a:r>
            <a:r>
              <a:rPr lang="ru-RU" altLang="ru-RU" sz="5400" b="1" dirty="0" smtClean="0">
                <a:solidFill>
                  <a:srgbClr val="FFFFFF"/>
                </a:solidFill>
              </a:rPr>
              <a:t/>
            </a:r>
            <a:br>
              <a:rPr lang="ru-RU" altLang="ru-RU" sz="5400" b="1" dirty="0" smtClean="0">
                <a:solidFill>
                  <a:srgbClr val="FFFFFF"/>
                </a:solidFill>
              </a:rPr>
            </a:br>
            <a:r>
              <a:rPr lang="ru-RU" altLang="ru-RU" sz="5400" b="1" dirty="0" smtClean="0">
                <a:solidFill>
                  <a:srgbClr val="FFFFFF"/>
                </a:solidFill>
              </a:rPr>
              <a:t>Написание </a:t>
            </a:r>
            <a:r>
              <a:rPr lang="ru-RU" altLang="ru-RU" sz="5400" b="1" dirty="0" smtClean="0">
                <a:solidFill>
                  <a:srgbClr val="FFFFFF"/>
                </a:solidFill>
              </a:rPr>
              <a:t>сочинения-рассуждения.  </a:t>
            </a:r>
            <a:r>
              <a:rPr lang="ru-RU" altLang="ru-RU" sz="5400" b="1" dirty="0" smtClean="0">
                <a:solidFill>
                  <a:srgbClr val="FFFFFF"/>
                </a:solidFill>
              </a:rPr>
              <a:t/>
            </a:r>
            <a:br>
              <a:rPr lang="ru-RU" altLang="ru-RU" sz="5400" b="1" dirty="0" smtClean="0">
                <a:solidFill>
                  <a:srgbClr val="FFFFFF"/>
                </a:solidFill>
              </a:rPr>
            </a:br>
            <a:r>
              <a:rPr lang="ru-RU" altLang="ru-RU" sz="5400" b="1" dirty="0" smtClean="0">
                <a:solidFill>
                  <a:srgbClr val="FFFFFF"/>
                </a:solidFill>
              </a:rPr>
              <a:t>Часть </a:t>
            </a:r>
            <a:r>
              <a:rPr lang="ru-RU" altLang="ru-RU" sz="5400" b="1" dirty="0" smtClean="0">
                <a:solidFill>
                  <a:srgbClr val="FFFFFF"/>
                </a:solidFill>
              </a:rPr>
              <a:t>3.  15.3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FF0000"/>
                </a:solidFill>
              </a:rPr>
              <a:t>Структура сочинения (поэтапно</a:t>
            </a:r>
            <a:r>
              <a:rPr lang="ru-RU" altLang="ru-RU" sz="3600" b="1" dirty="0" smtClean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686800" cy="38862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/>
              <a:t>Формулируем вывод.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00B050"/>
                </a:solidFill>
              </a:rPr>
              <a:t>Таким образом, одно из основных условий дружбы – отсутствие зависти и конкуренции.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altLang="ru-RU" sz="2800" b="1" smtClean="0">
              <a:solidFill>
                <a:srgbClr val="00B050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00B050"/>
                </a:solidFill>
              </a:rPr>
              <a:t>Таким образом, …….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00B050"/>
                </a:solidFill>
              </a:rPr>
              <a:t>Подводя итог всему сказанному, хочется добавить, что ……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00B050"/>
                </a:solidFill>
              </a:rPr>
              <a:t>Следовательно,  ……….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/>
              <a:t>Количество слов – примерно  15  слов!!!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3300"/>
                </a:solidFill>
              </a:rPr>
              <a:t>Имейте в виду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52513"/>
            <a:ext cx="8229600" cy="481488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FF0000"/>
                </a:solidFill>
              </a:rPr>
              <a:t>Объясняя смысл слова, избегайте такой формулировки: Дружба – это когда….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800" b="1" smtClean="0"/>
              <a:t>Аргументируя свой тезис, приведите 2 (два) примера-аргумента, подтверждающих Ваши рассуждения: </a:t>
            </a:r>
            <a:r>
              <a:rPr lang="ru-RU" altLang="ru-RU" sz="2800" b="1" u="sng" smtClean="0"/>
              <a:t>один пример</a:t>
            </a:r>
            <a:r>
              <a:rPr lang="ru-RU" altLang="ru-RU" sz="2800" b="1" smtClean="0"/>
              <a:t>-аргумент приведите из прочитанного текста, а </a:t>
            </a:r>
            <a:r>
              <a:rPr lang="ru-RU" altLang="ru-RU" sz="2800" b="1" u="sng" smtClean="0"/>
              <a:t>второй</a:t>
            </a:r>
            <a:r>
              <a:rPr lang="ru-RU" altLang="ru-RU" sz="2800" b="1" smtClean="0"/>
              <a:t> – из Вашего жизненного опыта.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FF0000"/>
                </a:solidFill>
              </a:rPr>
              <a:t>Объём сочинения не должен составлять менее 70 слов.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800" b="1" smtClean="0"/>
              <a:t>Сочинение пишите аккуратно, разборчивым почерком.</a:t>
            </a:r>
          </a:p>
          <a:p>
            <a:pPr marL="0" indent="0">
              <a:buFont typeface="Wingdings" pitchFamily="2" charset="2"/>
              <a:buNone/>
            </a:pPr>
            <a:endParaRPr lang="ru-RU" altLang="ru-RU" sz="2800" b="1" smtClean="0">
              <a:solidFill>
                <a:srgbClr val="FF0000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altLang="ru-RU" sz="28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smtClean="0">
                <a:solidFill>
                  <a:srgbClr val="FF3300"/>
                </a:solidFill>
              </a:rPr>
              <a:t>Знайте, что основные критерии оценивания Вашего сочинения таковы (по максимуму):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383087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FF0000"/>
                </a:solidFill>
              </a:rPr>
              <a:t> </a:t>
            </a:r>
            <a:r>
              <a:rPr lang="ru-RU" altLang="ru-RU" sz="2400" b="1" smtClean="0">
                <a:solidFill>
                  <a:srgbClr val="FF0000"/>
                </a:solidFill>
              </a:rPr>
              <a:t>С3К1 </a:t>
            </a:r>
            <a:r>
              <a:rPr lang="ru-RU" altLang="ru-RU" sz="2400" b="1" smtClean="0"/>
              <a:t>Толкование значения слова (дать определение и прокомментировать его) – 2 б.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С3К2 </a:t>
            </a:r>
            <a:r>
              <a:rPr lang="ru-RU" altLang="ru-RU" sz="2400" b="1" smtClean="0"/>
              <a:t>Наличие примеров-аргументов (один – из текста, другой – из жизненного опыта) – 3б.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 С3К3 </a:t>
            </a:r>
            <a:r>
              <a:rPr lang="ru-RU" altLang="ru-RU" sz="2400" b="1" smtClean="0"/>
              <a:t>Смысловая цельность, речевая связность, последовательность (отсутствие логических ошибок, нарушений абзацного членения)  - 2б.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 С3К4 </a:t>
            </a:r>
            <a:r>
              <a:rPr lang="ru-RU" altLang="ru-RU" sz="2400" b="1" smtClean="0"/>
              <a:t>Композиционная стройность (нет ошибок в построении текста) – 2б. 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400" b="1" smtClean="0"/>
              <a:t>Максимальное количество баллов - 9</a:t>
            </a:r>
          </a:p>
          <a:p>
            <a:pPr marL="0" indent="0">
              <a:buFont typeface="Wingdings" pitchFamily="2" charset="2"/>
              <a:buNone/>
            </a:pPr>
            <a:endParaRPr lang="ru-RU" altLang="ru-RU" sz="2800" b="1" smtClean="0">
              <a:solidFill>
                <a:srgbClr val="FF0000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altLang="ru-RU" sz="28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FF3300"/>
                </a:solidFill>
              </a:rPr>
              <a:t>Практическая грамотность письменной речи (изложение + сочинение):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383087"/>
          </a:xfrm>
        </p:spPr>
        <p:txBody>
          <a:bodyPr>
            <a:normAutofit fontScale="92500"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ГК1 </a:t>
            </a:r>
            <a:r>
              <a:rPr lang="ru-RU" altLang="ru-RU" sz="2400" b="1" smtClean="0"/>
              <a:t>Соблюдение орфографических норм  (не более 1 ошибки) – 2б.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ГК2 </a:t>
            </a:r>
            <a:r>
              <a:rPr lang="ru-RU" altLang="ru-RU" sz="2400" b="1" smtClean="0"/>
              <a:t>Соблюдение пунктуационных норм  (не более 2 ошибок) – 2б.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ГК3 </a:t>
            </a:r>
            <a:r>
              <a:rPr lang="ru-RU" altLang="ru-RU" sz="2400" b="1" smtClean="0"/>
              <a:t>Соблюдение грамматических норм  (не более 1 ошибки) – 2б.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ГК4 </a:t>
            </a:r>
            <a:r>
              <a:rPr lang="ru-RU" altLang="ru-RU" sz="2400" b="1" smtClean="0"/>
              <a:t>Соблюдение речевых норм  (не более 2 ошибок) – 2б. 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ФК1 </a:t>
            </a:r>
            <a:r>
              <a:rPr lang="ru-RU" altLang="ru-RU" sz="2400" b="1" smtClean="0"/>
              <a:t>Фактическая точность письменной речи (нет ошибок в изложении материала, в понимании и употреблении терминов)- 2б.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400" b="1" smtClean="0"/>
              <a:t>Максимальное количество баллов - 10</a:t>
            </a:r>
          </a:p>
          <a:p>
            <a:pPr marL="0" indent="0">
              <a:buFont typeface="Wingdings" pitchFamily="2" charset="2"/>
              <a:buNone/>
            </a:pPr>
            <a:endParaRPr lang="ru-RU" altLang="ru-RU" sz="2800" b="1" smtClean="0">
              <a:solidFill>
                <a:srgbClr val="FF0000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altLang="ru-RU" sz="28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FF3300"/>
                </a:solidFill>
              </a:rPr>
              <a:t>Общее количество баллов: 39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383087"/>
          </a:xfrm>
        </p:spPr>
        <p:txBody>
          <a:bodyPr>
            <a:normAutofit fontScale="92500"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Изложение (</a:t>
            </a:r>
            <a:r>
              <a:rPr lang="ru-RU" altLang="ru-RU" sz="2400" b="1" smtClean="0">
                <a:solidFill>
                  <a:srgbClr val="002060"/>
                </a:solidFill>
              </a:rPr>
              <a:t>содержание;  сжатие исходного текста несколькими способами (три способа: исключение, упрощение, обобщение);  смысловая цельность, речевая связность и последовательность изложения</a:t>
            </a:r>
            <a:r>
              <a:rPr lang="ru-RU" altLang="ru-RU" sz="2400" b="1" smtClean="0">
                <a:solidFill>
                  <a:srgbClr val="FF0000"/>
                </a:solidFill>
              </a:rPr>
              <a:t>): </a:t>
            </a:r>
            <a:r>
              <a:rPr lang="ru-RU" altLang="ru-RU" sz="2400" b="1" smtClean="0"/>
              <a:t>7 баллов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Задания 2-14 (</a:t>
            </a:r>
            <a:r>
              <a:rPr lang="ru-RU" altLang="ru-RU" sz="2400" b="1" smtClean="0">
                <a:solidFill>
                  <a:srgbClr val="002060"/>
                </a:solidFill>
              </a:rPr>
              <a:t>вопросы с вариантами ответов и др</a:t>
            </a:r>
            <a:r>
              <a:rPr lang="ru-RU" altLang="ru-RU" sz="2400" b="1" smtClean="0">
                <a:solidFill>
                  <a:srgbClr val="FF0000"/>
                </a:solidFill>
              </a:rPr>
              <a:t>.):  </a:t>
            </a:r>
            <a:r>
              <a:rPr lang="ru-RU" altLang="ru-RU" sz="2400" b="1" smtClean="0"/>
              <a:t>13  (по 1 баллу за каждое правильно выполненное задание)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Часть 3. Сочинение-рассуждение:  </a:t>
            </a:r>
            <a:r>
              <a:rPr lang="ru-RU" altLang="ru-RU" sz="2400" b="1" smtClean="0"/>
              <a:t>9 баллов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Практическая грамотность письменной речи экзаменуемого и фактическая точность его письменной речи: </a:t>
            </a:r>
            <a:r>
              <a:rPr lang="ru-RU" altLang="ru-RU" sz="2400" b="1" smtClean="0"/>
              <a:t>10 баллов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 </a:t>
            </a:r>
            <a:endParaRPr lang="ru-RU" altLang="ru-RU" sz="2800" b="1" smtClean="0">
              <a:solidFill>
                <a:srgbClr val="FF0000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altLang="ru-RU" sz="28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FF3300"/>
                </a:solidFill>
              </a:rPr>
              <a:t>Отметка выставляется по пятибалльной шкале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383087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b="1" smtClean="0">
                <a:solidFill>
                  <a:srgbClr val="FF0000"/>
                </a:solidFill>
              </a:rPr>
              <a:t>Отметка «2» - </a:t>
            </a:r>
            <a:r>
              <a:rPr lang="ru-RU" altLang="ru-RU" b="1" smtClean="0">
                <a:solidFill>
                  <a:srgbClr val="002060"/>
                </a:solidFill>
              </a:rPr>
              <a:t>не более 14 баллов</a:t>
            </a:r>
            <a:endParaRPr lang="ru-RU" altLang="ru-RU" b="1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b="1" smtClean="0">
                <a:solidFill>
                  <a:srgbClr val="FF0000"/>
                </a:solidFill>
              </a:rPr>
              <a:t>Отметка «3» - </a:t>
            </a:r>
            <a:r>
              <a:rPr lang="ru-RU" altLang="ru-RU" b="1" smtClean="0">
                <a:solidFill>
                  <a:srgbClr val="002060"/>
                </a:solidFill>
              </a:rPr>
              <a:t>не менее 15 и не более 24 баллов</a:t>
            </a:r>
            <a:endParaRPr lang="ru-RU" altLang="ru-RU" b="1" smtClean="0"/>
          </a:p>
          <a:p>
            <a:pPr marL="0" indent="0">
              <a:buFont typeface="Wingdings" pitchFamily="2" charset="2"/>
              <a:buNone/>
            </a:pPr>
            <a:r>
              <a:rPr lang="ru-RU" altLang="ru-RU" b="1" smtClean="0">
                <a:solidFill>
                  <a:srgbClr val="FF0000"/>
                </a:solidFill>
              </a:rPr>
              <a:t>Отметка «4» - </a:t>
            </a:r>
            <a:r>
              <a:rPr lang="ru-RU" altLang="ru-RU" b="1" smtClean="0">
                <a:solidFill>
                  <a:srgbClr val="002060"/>
                </a:solidFill>
              </a:rPr>
              <a:t>не менее 25 и не более 33 баллов. </a:t>
            </a:r>
            <a:r>
              <a:rPr lang="ru-RU" altLang="ru-RU" sz="2800" b="1" smtClean="0">
                <a:solidFill>
                  <a:srgbClr val="FF0000"/>
                </a:solidFill>
              </a:rPr>
              <a:t>При этом за грамотность ученик должен набрать  не менее 4 баллов!!!</a:t>
            </a:r>
            <a:endParaRPr lang="ru-RU" altLang="ru-RU" sz="2800" b="1" smtClean="0"/>
          </a:p>
          <a:p>
            <a:pPr marL="0" indent="0">
              <a:buFont typeface="Wingdings" pitchFamily="2" charset="2"/>
              <a:buNone/>
            </a:pPr>
            <a:r>
              <a:rPr lang="ru-RU" altLang="ru-RU" b="1" smtClean="0">
                <a:solidFill>
                  <a:srgbClr val="FF0000"/>
                </a:solidFill>
              </a:rPr>
              <a:t>Отметка «5» - </a:t>
            </a:r>
            <a:r>
              <a:rPr lang="ru-RU" altLang="ru-RU" b="1" smtClean="0">
                <a:solidFill>
                  <a:srgbClr val="002060"/>
                </a:solidFill>
              </a:rPr>
              <a:t>не менее 34 баллов. </a:t>
            </a:r>
            <a:r>
              <a:rPr lang="ru-RU" altLang="ru-RU" sz="2800" b="1" smtClean="0">
                <a:solidFill>
                  <a:srgbClr val="FF0000"/>
                </a:solidFill>
              </a:rPr>
              <a:t>При этом за грамотность ученик должен набрать  не менее 6 баллов!!!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b="1" smtClean="0">
                <a:solidFill>
                  <a:srgbClr val="FF0000"/>
                </a:solidFill>
              </a:rPr>
              <a:t>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altLang="ru-RU" sz="28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00B050"/>
                </a:solidFill>
              </a:rPr>
              <a:t>Домашнее задание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775"/>
            <a:ext cx="8229600" cy="4238625"/>
          </a:xfrm>
        </p:spPr>
        <p:txBody>
          <a:bodyPr/>
          <a:lstStyle/>
          <a:p>
            <a:pPr>
              <a:defRPr/>
            </a:pPr>
            <a:r>
              <a:rPr lang="ru-RU" b="1" i="1" dirty="0" smtClean="0"/>
              <a:t>Выучить структуру сочинения</a:t>
            </a:r>
          </a:p>
          <a:p>
            <a:pPr>
              <a:defRPr/>
            </a:pPr>
            <a:r>
              <a:rPr lang="ru-RU" b="1" i="1" dirty="0" smtClean="0"/>
              <a:t>Запомнить речевые обороты (клише).</a:t>
            </a:r>
          </a:p>
          <a:p>
            <a:pPr>
              <a:defRPr/>
            </a:pPr>
            <a:r>
              <a:rPr lang="ru-RU" b="1" i="1" dirty="0" smtClean="0"/>
              <a:t>Изучить критерии оценивания работы (изложения, заданий второй части, сочинения) </a:t>
            </a:r>
            <a:endParaRPr lang="ru-RU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ru-RU" sz="2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00B050"/>
                </a:solidFill>
              </a:rPr>
              <a:t>Домашнее задание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81075"/>
            <a:ext cx="8229600" cy="4886325"/>
          </a:xfrm>
        </p:spPr>
        <p:txBody>
          <a:bodyPr/>
          <a:lstStyle/>
          <a:p>
            <a:pPr>
              <a:defRPr/>
            </a:pPr>
            <a:r>
              <a:rPr lang="ru-RU" sz="2800" b="1" i="1" dirty="0" smtClean="0"/>
              <a:t>Дать определения словам</a:t>
            </a:r>
            <a:r>
              <a:rPr lang="ru-RU" sz="2800" b="1" dirty="0" smtClean="0"/>
              <a:t>: </a:t>
            </a:r>
            <a:r>
              <a:rPr lang="ru-RU" b="1" dirty="0" smtClean="0">
                <a:solidFill>
                  <a:srgbClr val="FF0000"/>
                </a:solidFill>
              </a:rPr>
              <a:t>дружба, добро, человечность, самовоспитание, сострадание, сильный (человек), сила, красота, учитель, природа, смелый (человек), смелость, врач, отзывчивость, взаимопомощь.</a:t>
            </a:r>
          </a:p>
          <a:p>
            <a:pPr>
              <a:defRPr/>
            </a:pPr>
            <a:r>
              <a:rPr lang="ru-RU" sz="2800" b="1" i="1" dirty="0" smtClean="0"/>
              <a:t>Привести на каждое определение аргумент из собственного жизненного опыта.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514475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FF0000"/>
                </a:solidFill>
              </a:rPr>
              <a:t>Пример задания. 15.3</a:t>
            </a:r>
            <a:br>
              <a:rPr lang="ru-RU" altLang="ru-RU" sz="3200" b="1" dirty="0" smtClean="0">
                <a:solidFill>
                  <a:srgbClr val="FF0000"/>
                </a:solidFill>
              </a:rPr>
            </a:br>
            <a:r>
              <a:rPr lang="ru-RU" altLang="ru-RU" sz="3200" b="1" dirty="0" smtClean="0">
                <a:solidFill>
                  <a:srgbClr val="FF0000"/>
                </a:solidFill>
              </a:rPr>
              <a:t>Вариант 1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(Типовые экзаменационные варианты. И.П. </a:t>
            </a:r>
            <a:r>
              <a:rPr lang="ru-RU" altLang="ru-RU" sz="2400" b="1" dirty="0" err="1" smtClean="0">
                <a:solidFill>
                  <a:srgbClr val="FF0000"/>
                </a:solidFill>
              </a:rPr>
              <a:t>Цыбулько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: стр. 5 - 10)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773238"/>
            <a:ext cx="8507412" cy="4094162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altLang="ru-RU" sz="2000" b="1" dirty="0" smtClean="0"/>
              <a:t>15.3  Как вы понимаете значение слова </a:t>
            </a:r>
            <a:r>
              <a:rPr lang="ru-RU" altLang="ru-RU" sz="2000" b="1" u="sng" dirty="0" smtClean="0"/>
              <a:t>ДРУЖБА</a:t>
            </a:r>
            <a:r>
              <a:rPr lang="ru-RU" altLang="ru-RU" sz="2000" b="1" dirty="0" smtClean="0"/>
              <a:t>? Сформулируйте и прокомментируйте данное </a:t>
            </a:r>
            <a:r>
              <a:rPr lang="ru-RU" altLang="ru-RU" sz="2000" b="1" dirty="0"/>
              <a:t>В</a:t>
            </a:r>
            <a:r>
              <a:rPr lang="ru-RU" altLang="ru-RU" sz="2000" b="1" dirty="0" smtClean="0"/>
              <a:t>ами определение. Напишите сочинение-рассуждение на тему: </a:t>
            </a:r>
            <a:r>
              <a:rPr lang="ru-RU" altLang="ru-RU" sz="2000" b="1" u="sng" dirty="0" smtClean="0"/>
              <a:t>«Что такое дружба»</a:t>
            </a:r>
            <a:r>
              <a:rPr lang="ru-RU" altLang="ru-RU" sz="2000" b="1" dirty="0" smtClean="0"/>
              <a:t>, взяв в качестве тезиса данное Вами определение. Аргументируя свой тезис, приведите 2 (два) примера-аргумента, подтверждающих Ваши рассуждения: </a:t>
            </a:r>
            <a:r>
              <a:rPr lang="ru-RU" altLang="ru-RU" sz="2000" b="1" u="sng" dirty="0" smtClean="0"/>
              <a:t>один пример</a:t>
            </a:r>
            <a:r>
              <a:rPr lang="ru-RU" altLang="ru-RU" sz="2000" b="1" dirty="0" smtClean="0"/>
              <a:t>-аргумент приведите из прочитанного текста, а </a:t>
            </a:r>
            <a:r>
              <a:rPr lang="ru-RU" altLang="ru-RU" sz="2000" b="1" u="sng" dirty="0" smtClean="0"/>
              <a:t>второй</a:t>
            </a:r>
            <a:r>
              <a:rPr lang="ru-RU" altLang="ru-RU" sz="2000" b="1" dirty="0" smtClean="0"/>
              <a:t> – из Вашего жизненного опыта.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altLang="ru-RU" sz="2000" b="1" dirty="0" smtClean="0"/>
              <a:t>Объём сочинения не должен составлять менее 70 слов.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altLang="ru-RU" sz="2000" b="1" dirty="0" smtClean="0"/>
              <a:t>Если сочинение представляет собой пересказанный или полностью переписанный исходный текст без каких бы то ни было комментариев, то такая работа оценивается нулём баллов.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altLang="ru-RU" sz="2000" b="1" dirty="0" smtClean="0"/>
              <a:t>Сочинение пишите аккуратно, разборчивым почерком.</a:t>
            </a:r>
          </a:p>
          <a:p>
            <a:pPr>
              <a:defRPr/>
            </a:pPr>
            <a:endParaRPr lang="ru-RU" alt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FF0000"/>
                </a:solidFill>
              </a:rPr>
              <a:t>Структура сочинения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686800" cy="3886200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ru-RU" altLang="ru-RU" sz="2800" b="1" dirty="0" smtClean="0"/>
              <a:t>Тезис. Даём определение слову. </a:t>
            </a:r>
          </a:p>
          <a:p>
            <a:pPr eaLnBrk="1" hangingPunct="1">
              <a:defRPr/>
            </a:pPr>
            <a:r>
              <a:rPr lang="ru-RU" altLang="ru-RU" sz="2800" b="1" dirty="0" smtClean="0"/>
              <a:t>Аргумент 1: из прочитанного текста, подтверждающий рассуждения.</a:t>
            </a:r>
          </a:p>
          <a:p>
            <a:pPr eaLnBrk="1" hangingPunct="1">
              <a:defRPr/>
            </a:pPr>
            <a:r>
              <a:rPr lang="ru-RU" altLang="ru-RU" sz="2800" b="1" dirty="0" smtClean="0"/>
              <a:t>Аргумент 2: из собственного жизненного опыта.</a:t>
            </a:r>
          </a:p>
          <a:p>
            <a:pPr eaLnBrk="1" hangingPunct="1">
              <a:defRPr/>
            </a:pPr>
            <a:r>
              <a:rPr lang="ru-RU" altLang="ru-RU" sz="2800" b="1" dirty="0" smtClean="0"/>
              <a:t>Вывод.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sz="2800" b="1" dirty="0" smtClean="0"/>
              <a:t>Помните, в сочинении должно быть как минимум    3 (ТРИ) абзаца!!!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sz="2800" b="1" dirty="0" smtClean="0"/>
              <a:t>Количество слов – не менее 70 слов!!!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FF0000"/>
                </a:solidFill>
              </a:rPr>
              <a:t>Структура сочинения (поэтапно)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686800" cy="38862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u="sng" dirty="0" smtClean="0"/>
              <a:t>Формулируем тезис. Даём определение слову. </a:t>
            </a:r>
            <a:r>
              <a:rPr lang="ru-RU" altLang="ru-RU" sz="2800" b="1" dirty="0" smtClean="0"/>
              <a:t>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altLang="ru-RU" sz="2800" b="1" u="sng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u="sng" dirty="0" smtClean="0">
                <a:solidFill>
                  <a:srgbClr val="00B050"/>
                </a:solidFill>
              </a:rPr>
              <a:t>………………. – это </a:t>
            </a:r>
            <a:r>
              <a:rPr lang="ru-RU" altLang="ru-RU" sz="2800" b="1" dirty="0" smtClean="0">
                <a:solidFill>
                  <a:srgbClr val="00B050"/>
                </a:solidFill>
              </a:rPr>
              <a:t>……………. отношения, основанные прежде всего на ……………… и …………………..  . </a:t>
            </a:r>
            <a:r>
              <a:rPr lang="ru-RU" altLang="ru-RU" sz="2800" b="1" u="sng" dirty="0" smtClean="0">
                <a:solidFill>
                  <a:srgbClr val="00B050"/>
                </a:solidFill>
              </a:rPr>
              <a:t>Докажу справедливость своих слов на конкретных примерах.</a:t>
            </a:r>
            <a:r>
              <a:rPr lang="ru-RU" altLang="ru-RU" sz="2800" b="1" dirty="0" smtClean="0">
                <a:solidFill>
                  <a:srgbClr val="00B050"/>
                </a:solidFill>
              </a:rPr>
              <a:t>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dirty="0" smtClean="0"/>
              <a:t>(примерно 30-35 слов)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rgbClr val="FF0000"/>
                </a:solidFill>
              </a:rPr>
              <a:t>!!! Объясняя смысл слова, избегайте такой формулировки: Дружба – это когда….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FF0000"/>
                </a:solidFill>
              </a:rPr>
              <a:t>Структура сочинения (поэтапно)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686800" cy="4525962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u="sng" smtClean="0"/>
              <a:t>Формулируем тезис. Даём определение слову. </a:t>
            </a:r>
            <a:r>
              <a:rPr lang="ru-RU" altLang="ru-RU" sz="2800" b="1" smtClean="0"/>
              <a:t>В данном случае слову ДРУЖБА.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u="sng" smtClean="0">
                <a:solidFill>
                  <a:srgbClr val="00B050"/>
                </a:solidFill>
              </a:rPr>
              <a:t>Дружба – это </a:t>
            </a:r>
            <a:r>
              <a:rPr lang="ru-RU" altLang="ru-RU" sz="2800" b="1" smtClean="0">
                <a:solidFill>
                  <a:srgbClr val="00B050"/>
                </a:solidFill>
              </a:rPr>
              <a:t>близкие отношения, основанные прежде всего на взаимопонимании и искренности. Настоящий друг от души порадуется твоим успехам, и в его сердце никогда не будет зависти. </a:t>
            </a:r>
            <a:r>
              <a:rPr lang="ru-RU" altLang="ru-RU" sz="2800" b="1" u="sng" smtClean="0">
                <a:solidFill>
                  <a:srgbClr val="00B050"/>
                </a:solidFill>
              </a:rPr>
              <a:t>Докажу справедливость своих слов на конкретных примерах.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/>
              <a:t> (примерно 30-35 слов)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altLang="ru-RU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100806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FF0000"/>
                </a:solidFill>
              </a:rPr>
              <a:t>Структура сочинения (поэтапно)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125538"/>
            <a:ext cx="8964612" cy="4741862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u="sng" smtClean="0"/>
              <a:t>Формулируем тезис. Даём определение слову. </a:t>
            </a:r>
            <a:r>
              <a:rPr lang="ru-RU" altLang="ru-RU" sz="2800" b="1" smtClean="0"/>
              <a:t>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/>
              <a:t>Возможно следующее начало: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00B050"/>
                </a:solidFill>
              </a:rPr>
              <a:t>Что такое ……………? Отвечая на этот вопрос, невольно становишься перед выбором. С одной стороны – это ………. . С другой - ……………….. . Так и в этом тексте автор переносит нас в мир …………...   и …………… . Обратимся к тексту…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/>
              <a:t>Начать следующий абзац (приведение аргументов) можно так: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00B050"/>
                </a:solidFill>
              </a:rPr>
              <a:t>С первых же строчек начинаешь понимать, что писатель хочет поделиться с нами чем-то дорогим: « Цитата из текста» (предложение 1).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altLang="ru-RU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FF0000"/>
                </a:solidFill>
              </a:rPr>
              <a:t>Структура сочинения (поэтапно</a:t>
            </a:r>
            <a:r>
              <a:rPr lang="ru-RU" altLang="ru-RU" sz="3600" b="1" dirty="0" smtClean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686800" cy="431006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dirty="0" smtClean="0"/>
              <a:t>Приводим АРГУМЕНТ  из прочитанного текста, подтверждающий наши рассуждения.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rgbClr val="00B050"/>
                </a:solidFill>
              </a:rPr>
              <a:t>Обратимся к тексту…………………………… </a:t>
            </a:r>
            <a:r>
              <a:rPr lang="ru-RU" altLang="ru-RU" sz="2800" b="1" dirty="0" smtClean="0"/>
              <a:t>(указываем ФИ автора текста). </a:t>
            </a:r>
            <a:r>
              <a:rPr lang="ru-RU" altLang="ru-RU" sz="2800" b="1" dirty="0" smtClean="0">
                <a:solidFill>
                  <a:srgbClr val="00B050"/>
                </a:solidFill>
              </a:rPr>
              <a:t>В нём повествуется о взаимоотношениях …………………………..  (предложения ………)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dirty="0" smtClean="0"/>
              <a:t>(указываем номера предложений)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dirty="0" smtClean="0"/>
              <a:t>Количество слов: 40-45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FF0000"/>
                </a:solidFill>
              </a:rPr>
              <a:t>Структура сочинения (поэтапно)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686800" cy="4310062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dirty="0" smtClean="0"/>
              <a:t>Приводим аргумент (ПЕРВЫЙ АРГУМЕНТ)  из прочитанного текста, подтверждающий наши рассуждения.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rgbClr val="00B050"/>
                </a:solidFill>
              </a:rPr>
              <a:t>Обратимся к тексту Ю. </a:t>
            </a:r>
            <a:r>
              <a:rPr lang="ru-RU" altLang="ru-RU" sz="2800" b="1" dirty="0" err="1" smtClean="0">
                <a:solidFill>
                  <a:srgbClr val="00B050"/>
                </a:solidFill>
              </a:rPr>
              <a:t>Олеши</a:t>
            </a:r>
            <a:r>
              <a:rPr lang="ru-RU" altLang="ru-RU" sz="2800" b="1" dirty="0" smtClean="0">
                <a:solidFill>
                  <a:srgbClr val="00B050"/>
                </a:solidFill>
              </a:rPr>
              <a:t>. В нём повествуется о взаимоотношениях двух лицеистов – Пушкина и </a:t>
            </a:r>
            <a:r>
              <a:rPr lang="ru-RU" altLang="ru-RU" sz="2800" b="1" dirty="0" err="1" smtClean="0">
                <a:solidFill>
                  <a:srgbClr val="00B050"/>
                </a:solidFill>
              </a:rPr>
              <a:t>Кухельбекера</a:t>
            </a:r>
            <a:r>
              <a:rPr lang="ru-RU" altLang="ru-RU" sz="2800" b="1" dirty="0" smtClean="0">
                <a:solidFill>
                  <a:srgbClr val="00B050"/>
                </a:solidFill>
              </a:rPr>
              <a:t>. Вильгельм – настоящий друг, потому что он не только не обижается на адресованные ему строки, но и осознаёт гениальность юного поэта и не скрывает своего искреннего восхищения им (предложения 49-56).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dirty="0" smtClean="0"/>
              <a:t>Количество слов: 40-45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79216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FF0000"/>
                </a:solidFill>
              </a:rPr>
              <a:t>Структура сочинения (поэтапно)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81075"/>
            <a:ext cx="8964612" cy="4886325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/>
              <a:t>Приводим ВТОРОЙ АРГУМЕНТ из собственного жизненного опыта.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>
                <a:solidFill>
                  <a:srgbClr val="00B050"/>
                </a:solidFill>
              </a:rPr>
              <a:t>У меня тоже есть друг. Его зовут Владимир. Он надёжный, понимающий, отзывчивый. Вот уже пять лет Владимир успешно занимается спортивной гимнастикой. Я всегда искренне радуюсь его победам и достижениям. Совсем недавно Владимир занял первое место в областных соревнованиях. Мне известно, каким трудом он добился этой победы. Я горжусь своим другом и дорожу нашими доверительными отношениями.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2800" b="1" smtClean="0"/>
              <a:t>Количество слов:    примерно 55 слов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546</TotalTime>
  <Words>1086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          Подготовка к ОГЭ.  Написание сочинения-рассуждения.   Часть 3.  15.3</vt:lpstr>
      <vt:lpstr>Пример задания. 15.3 Вариант 1 (Типовые экзаменационные варианты. И.П. Цыбулько: стр. 5 - 10)</vt:lpstr>
      <vt:lpstr>Структура сочинения</vt:lpstr>
      <vt:lpstr>Структура сочинения (поэтапно)</vt:lpstr>
      <vt:lpstr>Структура сочинения (поэтапно)</vt:lpstr>
      <vt:lpstr>Структура сочинения (поэтапно)</vt:lpstr>
      <vt:lpstr>Структура сочинения (поэтапно)</vt:lpstr>
      <vt:lpstr>Структура сочинения (поэтапно)</vt:lpstr>
      <vt:lpstr>Структура сочинения (поэтапно)</vt:lpstr>
      <vt:lpstr>Структура сочинения (поэтапно)</vt:lpstr>
      <vt:lpstr>Имейте в виду</vt:lpstr>
      <vt:lpstr>Знайте, что основные критерии оценивания Вашего сочинения таковы (по максимуму):</vt:lpstr>
      <vt:lpstr>Практическая грамотность письменной речи (изложение + сочинение):</vt:lpstr>
      <vt:lpstr>Общее количество баллов: 39</vt:lpstr>
      <vt:lpstr>Отметка выставляется по пятибалльной шкале</vt:lpstr>
      <vt:lpstr>Домашнее задание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Составное глагольное сказуемое</dc:title>
  <dc:creator>Марийка</dc:creator>
  <cp:lastModifiedBy>школа</cp:lastModifiedBy>
  <cp:revision>36</cp:revision>
  <dcterms:created xsi:type="dcterms:W3CDTF">2012-10-15T17:25:01Z</dcterms:created>
  <dcterms:modified xsi:type="dcterms:W3CDTF">2017-02-19T04:17:04Z</dcterms:modified>
</cp:coreProperties>
</file>