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9" r:id="rId3"/>
    <p:sldId id="256" r:id="rId4"/>
    <p:sldId id="264" r:id="rId5"/>
    <p:sldId id="281" r:id="rId6"/>
    <p:sldId id="283" r:id="rId7"/>
    <p:sldId id="284" r:id="rId8"/>
    <p:sldId id="294" r:id="rId9"/>
    <p:sldId id="285" r:id="rId10"/>
    <p:sldId id="287" r:id="rId11"/>
    <p:sldId id="293" r:id="rId12"/>
    <p:sldId id="288" r:id="rId13"/>
    <p:sldId id="290" r:id="rId14"/>
    <p:sldId id="28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2E00"/>
    <a:srgbClr val="FFFCFB"/>
    <a:srgbClr val="99237A"/>
    <a:srgbClr val="10354C"/>
    <a:srgbClr val="216D9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85" autoAdjust="0"/>
    <p:restoredTop sz="94660"/>
  </p:normalViewPr>
  <p:slideViewPr>
    <p:cSldViewPr>
      <p:cViewPr varScale="1">
        <p:scale>
          <a:sx n="68" d="100"/>
          <a:sy n="68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6F4AC-0432-4EBE-8C8E-51747C1D1FCB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C73C4-E475-4A98-B920-0D75B40F7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BFB68-F315-402D-98B3-F921AE6DA526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57263-442D-46B7-BCEC-2BF4AF3F8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3AA77-01BC-4C72-B31D-C6FF10CCBE09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7C734-3221-401F-9693-47F8F6877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495C-DDCF-4D92-A05D-A9EBE9C652C2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A6822-89BA-44C0-A0F9-6A684175E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1FE27-7262-4499-BB2C-45122ADD1B47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B83F7-A838-4BD5-8055-CB792DADD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881B-25BD-45C0-A91D-0424BF64D3D6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57FC7-442D-4877-8784-80559223C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F26D9-0764-4737-94D4-A0E7C03013E1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2BF79-F1C0-42AC-8963-5DF514C67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B19E5-3F60-4C4F-A8A0-07F68B0F68F0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4ACBC-15BE-450B-B94F-AD488F692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DC0A4-2558-499F-A3E9-D8058B30254D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E0A8-7BF3-450B-9037-BA58C8FAE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C5EC3-4F1C-4388-982C-F7CCAFDF2973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9568C-5E94-4D67-966B-9D55AAD94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CDDCE-F614-4006-A0C5-2E66003189FA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D6E1-6B9E-42BF-85E3-513344C28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F0F472-2FF3-4026-80A9-933F85D832D0}" type="datetimeFigureOut">
              <a:rPr lang="ru-RU"/>
              <a:pPr>
                <a:defRPr/>
              </a:pPr>
              <a:t>19.03.2016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A46BE9-1A81-4209-B895-D65AB3BBB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72704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72704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72704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72704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72704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172704"/>
        </a:buClr>
        <a:buSzPct val="130000"/>
        <a:buFont typeface="Georgia" pitchFamily="18" charset="0"/>
        <a:buChar char="*"/>
        <a:defRPr sz="2200" kern="1200">
          <a:solidFill>
            <a:srgbClr val="5D9B0F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172704"/>
        </a:buClr>
        <a:buSzPct val="130000"/>
        <a:buFont typeface="Georgia" pitchFamily="18" charset="0"/>
        <a:buChar char="*"/>
        <a:defRPr sz="2000" kern="1200">
          <a:solidFill>
            <a:srgbClr val="5D9B0F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172704"/>
        </a:buClr>
        <a:buSzPct val="130000"/>
        <a:buFont typeface="Georgia" pitchFamily="18" charset="0"/>
        <a:buChar char="*"/>
        <a:defRPr kern="1200">
          <a:solidFill>
            <a:srgbClr val="5D9B0F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172704"/>
        </a:buClr>
        <a:buSzPct val="130000"/>
        <a:buFont typeface="Georgia" pitchFamily="18" charset="0"/>
        <a:buChar char="*"/>
        <a:defRPr sz="1600" kern="1200">
          <a:solidFill>
            <a:srgbClr val="5D9B0F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172704"/>
        </a:buClr>
        <a:buSzPct val="130000"/>
        <a:buFont typeface="Georgia" pitchFamily="18" charset="0"/>
        <a:buChar char="*"/>
        <a:defRPr sz="1400" kern="1200">
          <a:solidFill>
            <a:srgbClr val="5D9B0F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214291"/>
            <a:ext cx="8286808" cy="1500198"/>
          </a:xfrm>
        </p:spPr>
        <p:txBody>
          <a:bodyPr rtlCol="0">
            <a:normAutofit fontScale="70000" lnSpcReduction="20000"/>
          </a:bodyPr>
          <a:lstStyle/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 34 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«Золотая рыбка»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городского округа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Тольятти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_______________________________________________________________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445020, РФ, Самарская обл., г. Тольятти, ул. Белорусская, 8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тел / факс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(8482)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28 01 80,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(8482)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28 12 78,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chgard34@edu.tgl.ru</a:t>
            </a:r>
            <a:endParaRPr lang="ru-RU" sz="23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714620"/>
            <a:ext cx="7715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82880"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ПРОЕКТА: «ЗДОРОВЫЙ, СИЛЬНЫЙ, УСПЕШНЫЙ»</a:t>
            </a:r>
            <a:r>
              <a:rPr lang="ru-RU" sz="20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МБУ детского сада № 34 «Золотая рыбка»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Апаева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Татьяна Сергеевна.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>
                <a:alpha val="63000"/>
              </a:srgb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sz="quarter" idx="13"/>
          </p:nvPr>
        </p:nvSpPr>
        <p:spPr>
          <a:xfrm>
            <a:off x="1116013" y="765175"/>
            <a:ext cx="6400800" cy="1727200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</a:pPr>
            <a:r>
              <a:rPr lang="ru-RU" sz="2800" b="1" u="sng" smtClean="0"/>
              <a:t>Блок     «Я и моя семья».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800" b="1" u="sng" smtClean="0"/>
              <a:t>«Спортивное генеалогическое древо семьи»</a:t>
            </a:r>
          </a:p>
          <a:p>
            <a:pPr algn="ctr" eaLnBrk="1" hangingPunct="1">
              <a:buFont typeface="Georgia" pitchFamily="18" charset="0"/>
              <a:buNone/>
            </a:pPr>
            <a:endParaRPr lang="ru-RU" sz="2800" b="1" i="1" smtClean="0">
              <a:solidFill>
                <a:srgbClr val="99237A"/>
              </a:solidFill>
            </a:endParaRPr>
          </a:p>
          <a:p>
            <a:pPr algn="ctr" eaLnBrk="1" hangingPunct="1">
              <a:buFont typeface="Georgia" pitchFamily="18" charset="0"/>
              <a:buNone/>
            </a:pPr>
            <a:r>
              <a:rPr lang="ru-RU" sz="3200" b="1" i="1" smtClean="0">
                <a:solidFill>
                  <a:srgbClr val="99237A"/>
                </a:solidFill>
              </a:rPr>
              <a:t>«Всем лучшим – тем, чем в спорте мы гордились – с детьми своими от души мы поделились!»</a:t>
            </a:r>
          </a:p>
        </p:txBody>
      </p:sp>
      <p:sp>
        <p:nvSpPr>
          <p:cNvPr id="25603" name="AutoShape 2" descr="http://player.myshared.ru/4/203642/data/images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2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1143000" y="333375"/>
            <a:ext cx="6400800" cy="6191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3100" b="1" i="1" u="sng" smtClean="0">
                <a:solidFill>
                  <a:srgbClr val="10354C"/>
                </a:solidFill>
              </a:rPr>
              <a:t>Цель</a:t>
            </a:r>
            <a:r>
              <a:rPr lang="en-US" sz="3100" b="1" i="1" u="sng" smtClean="0">
                <a:solidFill>
                  <a:srgbClr val="10354C"/>
                </a:solidFill>
              </a:rPr>
              <a:t>:</a:t>
            </a:r>
            <a:r>
              <a:rPr lang="en-US" i="1" smtClean="0">
                <a:solidFill>
                  <a:srgbClr val="10354C"/>
                </a:solidFill>
              </a:rPr>
              <a:t> </a:t>
            </a:r>
            <a:r>
              <a:rPr lang="ru-RU" sz="2400" smtClean="0">
                <a:solidFill>
                  <a:srgbClr val="10354C"/>
                </a:solidFill>
              </a:rPr>
              <a:t>сохранение семейных традиций по укреплению здоровья детей посредством раннего приобщения к физкультуре и спорту</a:t>
            </a:r>
            <a:r>
              <a:rPr lang="ru-RU" smtClean="0">
                <a:solidFill>
                  <a:srgbClr val="10354C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Georgia" pitchFamily="18" charset="0"/>
              <a:buNone/>
            </a:pPr>
            <a:r>
              <a:rPr lang="ru-RU" sz="3100" b="1" i="1" u="sng" smtClean="0">
                <a:solidFill>
                  <a:srgbClr val="10354C"/>
                </a:solidFill>
              </a:rPr>
              <a:t>Задачи: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10354C"/>
                </a:solidFill>
              </a:rPr>
              <a:t>Внедрение семейного опыта в процесс физического воспитания и духовного развития детей;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10354C"/>
                </a:solidFill>
              </a:rPr>
              <a:t>Обогащение процесса внутрисемейного взаимодействия через сохранение традиций;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10354C"/>
                </a:solidFill>
              </a:rPr>
              <a:t>Воспитание в детях чуства гордости и уважения к спортивным достижениям своей семьи, стремление продолжать и приумножать их.</a:t>
            </a:r>
          </a:p>
          <a:p>
            <a:pPr algn="ctr">
              <a:lnSpc>
                <a:spcPct val="90000"/>
              </a:lnSpc>
              <a:buFont typeface="Georgia" pitchFamily="18" charset="0"/>
              <a:buNone/>
            </a:pPr>
            <a:endParaRPr lang="ru-RU" sz="2400" smtClean="0">
              <a:solidFill>
                <a:srgbClr val="10354C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>
                <a:alpha val="51000"/>
              </a:srgb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sz="quarter" idx="13"/>
          </p:nvPr>
        </p:nvSpPr>
        <p:spPr>
          <a:xfrm>
            <a:off x="1116013" y="765175"/>
            <a:ext cx="6400800" cy="3475038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</a:pPr>
            <a:r>
              <a:rPr lang="ru-RU" smtClean="0"/>
              <a:t>    </a:t>
            </a:r>
            <a:r>
              <a:rPr lang="ru-RU" sz="2800" b="1" smtClean="0"/>
              <a:t>«Спортивная эмблема семьи».</a:t>
            </a:r>
          </a:p>
        </p:txBody>
      </p:sp>
      <p:pic>
        <p:nvPicPr>
          <p:cNvPr id="27651" name="Picture 4" descr="IMG_20160202_114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2155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G_20160202_114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571612"/>
            <a:ext cx="3402012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/>
          </p:cNvSpPr>
          <p:nvPr>
            <p:ph type="body" idx="4294967295"/>
          </p:nvPr>
        </p:nvSpPr>
        <p:spPr>
          <a:xfrm>
            <a:off x="1142976" y="285728"/>
            <a:ext cx="6400800" cy="982650"/>
          </a:xfrm>
        </p:spPr>
        <p:txBody>
          <a:bodyPr/>
          <a:lstStyle/>
          <a:p>
            <a:pPr algn="ctr">
              <a:buFont typeface="Georgia" pitchFamily="18" charset="0"/>
              <a:buNone/>
            </a:pPr>
            <a:r>
              <a:rPr lang="ru-RU" sz="2800" b="1" i="1" u="sng" dirty="0" smtClean="0">
                <a:latin typeface="Adobe Garamond Pro Bold" pitchFamily="18" charset="0"/>
              </a:rPr>
              <a:t>«Спортивное </a:t>
            </a:r>
          </a:p>
          <a:p>
            <a:pPr algn="ctr">
              <a:buFont typeface="Georgia" pitchFamily="18" charset="0"/>
              <a:buNone/>
            </a:pPr>
            <a:r>
              <a:rPr lang="ru-RU" sz="2800" b="1" i="1" u="sng" dirty="0" err="1" smtClean="0">
                <a:latin typeface="Adobe Garamond Pro Bold" pitchFamily="18" charset="0"/>
              </a:rPr>
              <a:t>генеологическое</a:t>
            </a:r>
            <a:r>
              <a:rPr lang="ru-RU" sz="2800" b="1" i="1" u="sng" dirty="0" smtClean="0">
                <a:latin typeface="Adobe Garamond Pro Bold" pitchFamily="18" charset="0"/>
              </a:rPr>
              <a:t> древо семьи»</a:t>
            </a:r>
          </a:p>
        </p:txBody>
      </p:sp>
      <p:pic>
        <p:nvPicPr>
          <p:cNvPr id="29698" name="Picture 4" descr="IMG_20160202_1142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29718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G_20160202_1144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071678"/>
            <a:ext cx="4878558" cy="365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>
                <a:alpha val="53000"/>
              </a:srgb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2"/>
          <p:cNvSpPr>
            <a:spLocks noGrp="1"/>
          </p:cNvSpPr>
          <p:nvPr>
            <p:ph sz="quarter" idx="13"/>
          </p:nvPr>
        </p:nvSpPr>
        <p:spPr>
          <a:xfrm>
            <a:off x="539750" y="2420938"/>
            <a:ext cx="7920038" cy="181927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mtClean="0"/>
              <a:t>      </a:t>
            </a:r>
            <a:r>
              <a:rPr lang="ru-RU" smtClean="0">
                <a:solidFill>
                  <a:srgbClr val="216D9B"/>
                </a:solidFill>
              </a:rPr>
              <a:t>Амир Садреев                                   Настя Вандаева</a:t>
            </a:r>
          </a:p>
        </p:txBody>
      </p:sp>
      <p:sp>
        <p:nvSpPr>
          <p:cNvPr id="4" name="Волна 3"/>
          <p:cNvSpPr/>
          <p:nvPr/>
        </p:nvSpPr>
        <p:spPr>
          <a:xfrm>
            <a:off x="928688" y="571500"/>
            <a:ext cx="7500937" cy="1714500"/>
          </a:xfrm>
          <a:prstGeom prst="wav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00B050"/>
                </a:solidFill>
              </a:rPr>
              <a:t>«Мой выходной день»</a:t>
            </a:r>
          </a:p>
        </p:txBody>
      </p:sp>
      <p:pic>
        <p:nvPicPr>
          <p:cNvPr id="31748" name="Picture 4" descr="IMG_20160208_1359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068638"/>
            <a:ext cx="3692525" cy="2770187"/>
          </a:xfrm>
          <a:prstGeom prst="rect">
            <a:avLst/>
          </a:prstGeom>
          <a:noFill/>
        </p:spPr>
      </p:pic>
      <p:pic>
        <p:nvPicPr>
          <p:cNvPr id="31749" name="Picture 5" descr="IMG_20160208_1359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014663"/>
            <a:ext cx="3767138" cy="282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sz="quarter" idx="13"/>
          </p:nvPr>
        </p:nvSpPr>
        <p:spPr>
          <a:xfrm>
            <a:off x="642938" y="731838"/>
            <a:ext cx="7786687" cy="5626100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endParaRPr lang="ru-RU" sz="2000" b="1" smtClean="0">
              <a:solidFill>
                <a:srgbClr val="10354C"/>
              </a:solidFill>
            </a:endParaRPr>
          </a:p>
          <a:p>
            <a:pPr eaLnBrk="1" hangingPunct="1">
              <a:lnSpc>
                <a:spcPct val="140000"/>
              </a:lnSpc>
            </a:pPr>
            <a:endParaRPr lang="ru-RU" sz="2000" b="1" smtClean="0">
              <a:solidFill>
                <a:srgbClr val="10354C"/>
              </a:solidFill>
            </a:endParaRPr>
          </a:p>
          <a:p>
            <a:pPr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10354C"/>
                </a:solidFill>
              </a:rPr>
              <a:t>Дошкольный возраст – это важный период формирования человеческой личности и прочных основ физического здоровья. Именно в этом возрасте закладываются основы физического развития, формируются двигательные навыки, создается фундамент для воспитания физических качеств.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3"/>
          <p:cNvSpPr>
            <a:spLocks noGrp="1"/>
          </p:cNvSpPr>
          <p:nvPr>
            <p:ph idx="1"/>
          </p:nvPr>
        </p:nvSpPr>
        <p:spPr>
          <a:xfrm>
            <a:off x="1258888" y="404813"/>
            <a:ext cx="6049962" cy="2303462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endParaRPr lang="ru-RU" smtClean="0"/>
          </a:p>
          <a:p>
            <a:pPr algn="ctr" eaLnBrk="1" hangingPunct="1">
              <a:buFont typeface="Georgia" pitchFamily="18" charset="0"/>
              <a:buNone/>
            </a:pPr>
            <a:r>
              <a:rPr lang="ru-RU" sz="2800" b="1" smtClean="0">
                <a:latin typeface="Arial" charset="0"/>
              </a:rPr>
              <a:t>Блок: 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800" b="1" smtClean="0">
                <a:latin typeface="Arial" charset="0"/>
              </a:rPr>
              <a:t>«Веселый мяч»</a:t>
            </a:r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400" b="1" i="1" u="sng" smtClean="0">
                <a:solidFill>
                  <a:srgbClr val="C02E00"/>
                </a:solidFill>
              </a:rPr>
              <a:t>Физкультурный досуг</a:t>
            </a:r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400" b="1" i="1" u="sng" smtClean="0">
                <a:solidFill>
                  <a:srgbClr val="C02E00"/>
                </a:solidFill>
              </a:rPr>
              <a:t> «В королевстве волшебных мячей».</a:t>
            </a:r>
            <a:r>
              <a:rPr lang="ru-RU" sz="2400" b="1" i="1" u="sng" smtClean="0">
                <a:solidFill>
                  <a:srgbClr val="C02E00"/>
                </a:solidFill>
                <a:latin typeface="Arial" charset="0"/>
              </a:rPr>
              <a:t> (с родителями)</a:t>
            </a:r>
            <a:endParaRPr lang="ru-RU" sz="2400" smtClean="0">
              <a:solidFill>
                <a:srgbClr val="C02E00"/>
              </a:solidFill>
              <a:latin typeface="Arial" charset="0"/>
            </a:endParaRPr>
          </a:p>
          <a:p>
            <a:pPr algn="ctr" eaLnBrk="1" hangingPunct="1">
              <a:buFont typeface="Georgia" pitchFamily="18" charset="0"/>
              <a:buNone/>
            </a:pPr>
            <a:endParaRPr lang="ru-RU" sz="2400" b="1" smtClean="0">
              <a:solidFill>
                <a:srgbClr val="C02E00"/>
              </a:solidFill>
              <a:latin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857884" y="2643182"/>
            <a:ext cx="2608684" cy="3430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278605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b="1" i="1" u="sng" dirty="0" smtClean="0">
                <a:solidFill>
                  <a:srgbClr val="7030A0"/>
                </a:solidFill>
              </a:rPr>
              <a:t>Выставка рисунков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400" b="1" i="1" u="sng" dirty="0" smtClean="0"/>
              <a:t>«Мой веселый мяч»</a:t>
            </a:r>
          </a:p>
        </p:txBody>
      </p:sp>
      <p:pic>
        <p:nvPicPr>
          <p:cNvPr id="7" name="Picture 3" descr="IMG_20160121_0713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714752"/>
            <a:ext cx="3830644" cy="287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5720" y="214290"/>
            <a:ext cx="8429684" cy="609443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000" b="1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1" hangingPunct="1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 Активизация двигательной деятельности детей через игры с мячом.</a:t>
            </a:r>
          </a:p>
          <a:p>
            <a:pPr algn="ctr" eaLnBrk="1" hangingPunct="1"/>
            <a:r>
              <a:rPr lang="ru-RU" sz="2000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Вызвать интерес у детей и их родителей к спортивным играм с мячом</a:t>
            </a:r>
            <a:r>
              <a:rPr lang="ru-RU" sz="2000" b="1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i="1" u="sng" dirty="0" smtClean="0">
                <a:solidFill>
                  <a:srgbClr val="10354C"/>
                </a:solidFill>
              </a:rPr>
              <a:t> </a:t>
            </a:r>
            <a:r>
              <a:rPr lang="ru-RU" sz="2000" b="1" u="sng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2000" b="1" u="sng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u="sng" dirty="0" smtClean="0">
              <a:solidFill>
                <a:srgbClr val="10354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Развивать интерес детей к разнообразным играм с мячом в самостоятельной двигательной деятельности.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 Развивать ручную ловкость, овладеть необходимыми навыками и умениями при игре с мячом.  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  Поддерживать интерес детей к занятиям физическими упражнениями и спортом.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10354C"/>
                </a:solidFill>
                <a:latin typeface="Times New Roman" pitchFamily="18" charset="0"/>
                <a:cs typeface="Times New Roman" pitchFamily="18" charset="0"/>
              </a:rPr>
              <a:t>  Заинтересовать родителей  в использовании мяча в играх с детьми.</a:t>
            </a:r>
          </a:p>
          <a:p>
            <a:pPr eaLnBrk="1" hangingPunct="1">
              <a:buFont typeface="Arial" pitchFamily="34" charset="0"/>
              <a:buChar char="•"/>
            </a:pPr>
            <a:endParaRPr lang="ru-RU" sz="2000" b="1" dirty="0" smtClean="0">
              <a:solidFill>
                <a:srgbClr val="10354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214291"/>
            <a:ext cx="6400800" cy="571504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</a:pPr>
            <a:r>
              <a:rPr lang="ru-RU" sz="3200" b="1" i="1" u="sng" dirty="0" smtClean="0"/>
              <a:t>«Мячи бывают разные»</a:t>
            </a:r>
          </a:p>
        </p:txBody>
      </p:sp>
      <p:pic>
        <p:nvPicPr>
          <p:cNvPr id="20482" name="Picture 3" descr="IMG_20160203_1012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40957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1785926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b="1" i="1" u="sng" dirty="0" smtClean="0"/>
              <a:t>Физкультурный досуг</a:t>
            </a:r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b="1" i="1" u="sng" dirty="0" smtClean="0"/>
              <a:t> «В королевстве волшебных мячей». (с родителями)</a:t>
            </a:r>
            <a:endParaRPr lang="ru-RU" dirty="0" smtClean="0"/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1100" dirty="0" smtClean="0"/>
          </a:p>
        </p:txBody>
      </p:sp>
      <p:pic>
        <p:nvPicPr>
          <p:cNvPr id="7" name="Picture 2" descr="F:\DSC022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786058"/>
            <a:ext cx="447678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6D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285750"/>
            <a:ext cx="6400800" cy="48577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i="1" u="sng" smtClean="0">
                <a:solidFill>
                  <a:srgbClr val="216D9B"/>
                </a:solidFill>
              </a:rPr>
              <a:t>Блок: </a:t>
            </a:r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i="1" u="sng" smtClean="0">
                <a:solidFill>
                  <a:srgbClr val="216D9B"/>
                </a:solidFill>
              </a:rPr>
              <a:t>«Зимние забавы».</a:t>
            </a:r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000" b="1" i="1" u="sng" smtClean="0">
              <a:solidFill>
                <a:srgbClr val="216D9B"/>
              </a:solidFill>
            </a:endParaRPr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smtClean="0">
                <a:solidFill>
                  <a:srgbClr val="10354C"/>
                </a:solidFill>
              </a:rPr>
              <a:t>«Зиму любим – болеть не будем! »</a:t>
            </a:r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000" b="1" i="1" u="sng" smtClean="0">
              <a:solidFill>
                <a:srgbClr val="10354C"/>
              </a:solidFill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i="1" smtClean="0">
                <a:solidFill>
                  <a:srgbClr val="10354C"/>
                </a:solidFill>
              </a:rPr>
              <a:t>Цель: создание благоприятного эмоционального состояния у детей посредством подвижных игр на свежем воздухе.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i="1" smtClean="0">
                <a:solidFill>
                  <a:srgbClr val="10354C"/>
                </a:solidFill>
              </a:rPr>
              <a:t>Задачи: </a:t>
            </a:r>
            <a:endParaRPr lang="ru-RU" sz="2000" smtClean="0">
              <a:solidFill>
                <a:srgbClr val="10354C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solidFill>
                  <a:srgbClr val="10354C"/>
                </a:solidFill>
              </a:rPr>
              <a:t> </a:t>
            </a:r>
            <a:r>
              <a:rPr lang="ru-RU" sz="2100" smtClean="0">
                <a:solidFill>
                  <a:srgbClr val="10354C"/>
                </a:solidFill>
              </a:rPr>
              <a:t>Закрепить знания детей о зимнем времени года, играх и забавах;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>
                <a:solidFill>
                  <a:srgbClr val="10354C"/>
                </a:solidFill>
              </a:rPr>
              <a:t>Развивать у детей двигательную активность, ориентировку в пространстве, умение действовать по сигналу;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smtClean="0">
                <a:solidFill>
                  <a:srgbClr val="10354C"/>
                </a:solidFill>
              </a:rPr>
              <a:t>Воспитывать интерес к играм на свежем воздухе, доброжелательное отношение к персонажам.</a:t>
            </a:r>
            <a:endParaRPr lang="en-US" sz="2100" smtClean="0">
              <a:solidFill>
                <a:srgbClr val="10354C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2000" smtClean="0">
              <a:solidFill>
                <a:srgbClr val="10354C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000" b="1" i="1" u="sng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sz="quarter" idx="13"/>
          </p:nvPr>
        </p:nvSpPr>
        <p:spPr>
          <a:xfrm>
            <a:off x="250825" y="765175"/>
            <a:ext cx="8713788" cy="3475038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</a:pPr>
            <a:r>
              <a:rPr lang="ru-RU" smtClean="0"/>
              <a:t>  </a:t>
            </a:r>
            <a:r>
              <a:rPr lang="ru-RU" sz="2800" b="1" smtClean="0">
                <a:solidFill>
                  <a:srgbClr val="216D9B"/>
                </a:solidFill>
              </a:rPr>
              <a:t>Зимнее развлечение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800" b="1" smtClean="0">
                <a:solidFill>
                  <a:srgbClr val="216D9B"/>
                </a:solidFill>
              </a:rPr>
              <a:t>«</a:t>
            </a:r>
            <a:r>
              <a:rPr lang="ru-RU" sz="2800" b="1" smtClean="0">
                <a:solidFill>
                  <a:srgbClr val="216D9B"/>
                </a:solidFill>
                <a:latin typeface="Arial" charset="0"/>
              </a:rPr>
              <a:t>Найдем друзей для Снеговика»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000" b="1" smtClean="0">
                <a:solidFill>
                  <a:srgbClr val="99237A"/>
                </a:solidFill>
                <a:latin typeface="Arial" charset="0"/>
              </a:rPr>
              <a:t>Игра-забава «Игра в снежки»               П/и: «Найди свой цвет»</a:t>
            </a:r>
          </a:p>
        </p:txBody>
      </p:sp>
      <p:pic>
        <p:nvPicPr>
          <p:cNvPr id="23556" name="Picture 4" descr="IMG_20160208_1103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420938"/>
            <a:ext cx="3551238" cy="2663825"/>
          </a:xfrm>
          <a:prstGeom prst="rect">
            <a:avLst/>
          </a:prstGeom>
          <a:noFill/>
        </p:spPr>
      </p:pic>
      <p:pic>
        <p:nvPicPr>
          <p:cNvPr id="23558" name="Picture 6" descr="IMG_20160208_1108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571744"/>
            <a:ext cx="3405187" cy="2554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6D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</p:spPr>
        <p:txBody>
          <a:bodyPr/>
          <a:lstStyle/>
          <a:p>
            <a:pPr algn="ctr">
              <a:buFont typeface="Georgia" pitchFamily="18" charset="0"/>
              <a:buNone/>
            </a:pPr>
            <a:r>
              <a:rPr lang="ru-RU" smtClean="0">
                <a:solidFill>
                  <a:srgbClr val="99237A"/>
                </a:solidFill>
              </a:rPr>
              <a:t>Друзья Снеговика</a:t>
            </a:r>
          </a:p>
        </p:txBody>
      </p:sp>
      <p:pic>
        <p:nvPicPr>
          <p:cNvPr id="35844" name="Picture 4" descr="IMG_20160208_1112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3622675" cy="2717800"/>
          </a:xfrm>
          <a:prstGeom prst="rect">
            <a:avLst/>
          </a:prstGeom>
          <a:noFill/>
        </p:spPr>
      </p:pic>
      <p:pic>
        <p:nvPicPr>
          <p:cNvPr id="35845" name="Picture 5" descr="IMG_20160208_1115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268413"/>
            <a:ext cx="2916237" cy="3887787"/>
          </a:xfrm>
          <a:prstGeom prst="rect">
            <a:avLst/>
          </a:prstGeom>
          <a:noFill/>
        </p:spPr>
      </p:pic>
      <p:pic>
        <p:nvPicPr>
          <p:cNvPr id="35846" name="Picture 6" descr="IMG_20160208_1116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714752"/>
            <a:ext cx="3765550" cy="2824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sz="quarter" idx="13"/>
          </p:nvPr>
        </p:nvSpPr>
        <p:spPr>
          <a:xfrm>
            <a:off x="1116013" y="765175"/>
            <a:ext cx="6400800" cy="1368425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</a:pPr>
            <a:r>
              <a:rPr lang="ru-RU" sz="2800" b="1" i="1" u="sng" smtClean="0">
                <a:solidFill>
                  <a:srgbClr val="216D9B"/>
                </a:solidFill>
              </a:rPr>
              <a:t>Выставка детских рисунков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800" b="1" i="1" smtClean="0">
                <a:solidFill>
                  <a:srgbClr val="216D9B"/>
                </a:solidFill>
              </a:rPr>
              <a:t> «Зимние забавы»</a:t>
            </a:r>
          </a:p>
          <a:p>
            <a:pPr eaLnBrk="1" hangingPunct="1">
              <a:buFont typeface="Georgia" pitchFamily="18" charset="0"/>
              <a:buNone/>
            </a:pPr>
            <a:endParaRPr lang="ru-RU" smtClean="0">
              <a:solidFill>
                <a:srgbClr val="216D9B"/>
              </a:solidFill>
            </a:endParaRPr>
          </a:p>
        </p:txBody>
      </p:sp>
      <p:pic>
        <p:nvPicPr>
          <p:cNvPr id="24579" name="Picture 3" descr="IMG_20160203_1113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133600"/>
            <a:ext cx="5459412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IMG_20160203_1113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924175"/>
            <a:ext cx="3635375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5">
      <a:dk1>
        <a:srgbClr val="1F3405"/>
      </a:dk1>
      <a:lt1>
        <a:sysClr val="window" lastClr="FFFFFF"/>
      </a:lt1>
      <a:dk2>
        <a:srgbClr val="1F3405"/>
      </a:dk2>
      <a:lt2>
        <a:srgbClr val="D1F4A6"/>
      </a:lt2>
      <a:accent1>
        <a:srgbClr val="1F3405"/>
      </a:accent1>
      <a:accent2>
        <a:srgbClr val="B4ED6C"/>
      </a:accent2>
      <a:accent3>
        <a:srgbClr val="1F3405"/>
      </a:accent3>
      <a:accent4>
        <a:srgbClr val="1F3405"/>
      </a:accent4>
      <a:accent5>
        <a:srgbClr val="609E12"/>
      </a:accent5>
      <a:accent6>
        <a:srgbClr val="1F3405"/>
      </a:accent6>
      <a:hlink>
        <a:srgbClr val="CDF39D"/>
      </a:hlink>
      <a:folHlink>
        <a:srgbClr val="E6F9CE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426</TotalTime>
  <Words>373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весёлый, звонкий мяч»</dc:title>
  <dc:creator>User</dc:creator>
  <cp:lastModifiedBy>Toshiba</cp:lastModifiedBy>
  <cp:revision>41</cp:revision>
  <dcterms:created xsi:type="dcterms:W3CDTF">2014-11-20T16:52:13Z</dcterms:created>
  <dcterms:modified xsi:type="dcterms:W3CDTF">2016-03-19T12:00:26Z</dcterms:modified>
</cp:coreProperties>
</file>