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7" r:id="rId5"/>
    <p:sldId id="264" r:id="rId6"/>
    <p:sldId id="258" r:id="rId7"/>
    <p:sldId id="259" r:id="rId8"/>
    <p:sldId id="260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DDF74796-1590-4783-BF88-37F054C4B31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BB9C735-0470-4356-B148-90F450C21E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58&amp;uinfo=ww-1349-wh-622-fw-1124-fh-448-pd-1&amp;p=58&amp;text=%D1%82%D0%B5%D0%B0%D1%82%D1%80%20%D0%BA%D0%B0%D1%80%D1%82%D0%B8%D0%BD%D0%BA%D0%B8%20%D1%81%20%D0%B0%D0%BD%D0%B8%D0%BC%D0%B0%D1%86%D0%B8%D0%B5%D0%B9&amp;noreask=1&amp;pos=1759&amp;rpt=simage&amp;lr=22&amp;img_url=http://s2.rimg.info/569adfc68c236879fefefc385bfc62a6.gif" TargetMode="Externa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images.yandex.ru/yandsearch?source=wiz&amp;fp=20&amp;uinfo=ww-1349-wh-622-fw-1124-fh-448-pd-1&amp;p=20&amp;text=%D1%82%D0%B5%D0%B0%D1%82%D1%80%20%D0%BA%D0%B0%D1%80%D1%82%D0%B8%D0%BD%D0%BA%D0%B8%20%D1%81%20%D0%B0%D0%BD%D0%B8%D0%BC%D0%B0%D1%86%D0%B8%D0%B5%D0%B9&amp;noreask=1&amp;pos=609&amp;rpt=simage&amp;lr=22&amp;img_url=http://www.orenwiki.ru/images/3/39/Bdfe02d78e16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32&amp;uinfo=ww-1349-wh-622-fw-1124-fh-448-pd-1&amp;p=32&amp;text=%D1%82%D0%B5%D0%B0%D1%82%D1%80%20%D0%BA%D0%B0%D1%80%D1%82%D0%B8%D0%BD%D0%BA%D0%B8%20%D1%81%20%D0%B0%D0%BD%D0%B8%D0%BC%D0%B0%D1%86%D0%B8%D0%B5%D0%B9&amp;noreask=1&amp;pos=968&amp;rpt=simage&amp;lr=22&amp;img_url=http://blestki.com/RAZDELITEL/125.gi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hyperlink" Target="http://images.yandex.ru/yandsearch?source=wiz&amp;fp=33&amp;uinfo=ww-1349-wh-622-fw-1124-fh-448-pd-1&amp;p=33&amp;text=%D1%82%D0%B5%D0%B0%D1%82%D1%80%20%D0%BA%D0%B0%D1%80%D1%82%D0%B8%D0%BD%D0%BA%D0%B8%20%D1%81%20%D0%B0%D0%BD%D0%B8%D0%BC%D0%B0%D1%86%D0%B8%D0%B5%D0%B9&amp;noreask=1&amp;pos=1015&amp;rpt=simage&amp;lr=22&amp;img_url=http://s5.rimg.info/455315ffe9673849a72c1b7af1d2f076.gif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images.yandex.ru/yandsearch?source=wiz&amp;fp=36&amp;uinfo=ww-1349-wh-622-fw-1124-fh-448-pd-1&amp;p=36&amp;text=%D1%82%D0%B5%D0%B0%D1%82%D1%80%20%D0%BA%D0%B0%D1%80%D1%82%D0%B8%D0%BD%D0%BA%D0%B8%20%D1%81%20%D0%B0%D0%BD%D0%B8%D0%BC%D0%B0%D1%86%D0%B8%D0%B5%D0%B9&amp;noreask=1&amp;pos=1102&amp;rpt=simage&amp;lr=22&amp;img_url=http://s2.rimg.info/b5a87cf9590bdd655e9a56bb49686cdb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hyperlink" Target="http://images.yandex.ru/yandsearch?source=wiz&amp;fp=40&amp;uinfo=ww-1349-wh-622-fw-1124-fh-448-pd-1&amp;p=40&amp;text=%D1%82%D0%B5%D0%B0%D1%82%D1%80%20%D0%BA%D0%B0%D1%80%D1%82%D0%B8%D0%BD%D0%BA%D0%B8%20%D1%81%20%D0%B0%D0%BD%D0%B8%D0%BC%D0%B0%D1%86%D0%B8%D0%B5%D0%B9&amp;noreask=1&amp;pos=1229&amp;rpt=simage&amp;lr=22&amp;img_url=http://avatars.yandex.net/get-avatar/33517918/0037b69e634f6a7d59119e1abd66e8c9.3103-norma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58&amp;uinfo=ww-1349-wh-622-fw-1124-fh-448-pd-1&amp;p=58&amp;text=%D1%82%D0%B5%D0%B0%D1%82%D1%80%20%D0%BA%D0%B0%D1%80%D1%82%D0%B8%D0%BD%D0%BA%D0%B8%20%D1%81%20%D0%B0%D0%BD%D0%B8%D0%BC%D0%B0%D1%86%D0%B8%D0%B5%D0%B9&amp;noreask=1&amp;pos=1748&amp;rpt=simage&amp;lr=22&amp;img_url=http://s2.rimg.info/92115544488ed06d5ab24427dfcd4a07.gif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images.yandex.ru/yandsearch?text=%D1%81%D0%BA%D0%B0%D0%B7%D0%BA%D0%B0%20%D0%BA%D0%B0%D1%80%D1%82%D0%B8%D0%BD%D0%BA%D0%B8%20%D1%81%20%D0%B0%D0%BD%D0%B8%D0%BC%D0%B0%D1%86%D0%B8%D0%B5%D0%B9&amp;fp=0&amp;pos=10&amp;uinfo=ww-1349-wh-622-fw-1124-fh-448-pd-1&amp;rpt=simage&amp;img_url=http://cs4834.userapi.com/u124858039/-5/x_36595c19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61&amp;uinfo=ww-1349-wh-622-fw-1124-fh-448-pd-1&amp;p=61&amp;text=%D1%82%D0%B5%D0%B0%D1%82%D1%80%20%D0%BA%D0%B0%D1%80%D1%82%D0%B8%D0%BD%D0%BA%D0%B8%20%D1%81%20%D0%B0%D0%BD%D0%B8%D0%BC%D0%B0%D1%86%D0%B8%D0%B5%D0%B9&amp;noreask=1&amp;pos=1856&amp;rpt=simage&amp;lr=22&amp;img_url=http://s18.rimg.info/5791b3cb7717d2695eef8383ab2c0ab5.gif" TargetMode="External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/>
              <a:t>Использование методов </a:t>
            </a:r>
            <a:r>
              <a:rPr lang="ru-RU" sz="2800" dirty="0" err="1" smtClean="0"/>
              <a:t>имаготерапии</a:t>
            </a:r>
            <a:r>
              <a:rPr lang="ru-RU" sz="2800" dirty="0" smtClean="0"/>
              <a:t> в работе с детьми с ограниченными возможностями здоровья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Логопед: </a:t>
            </a:r>
            <a:r>
              <a:rPr lang="ru-RU" dirty="0" err="1" smtClean="0"/>
              <a:t>Катунина</a:t>
            </a:r>
            <a:r>
              <a:rPr lang="ru-RU" dirty="0" smtClean="0"/>
              <a:t> Ольга Юрьевна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909"/>
            <a:ext cx="74888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 Б У З «Специализированый дом ребенка №2»</a:t>
            </a:r>
          </a:p>
          <a:p>
            <a:pPr algn="ctr"/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407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Направления </a:t>
            </a:r>
            <a:r>
              <a:rPr lang="ru-RU" altLang="ru-RU" b="1" dirty="0" err="1">
                <a:solidFill>
                  <a:srgbClr val="FF0000"/>
                </a:solidFill>
                <a:latin typeface="Arial" charset="0"/>
              </a:rPr>
              <a:t>имаготерапии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6632"/>
            <a:ext cx="7543800" cy="38862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None/>
            </a:pPr>
            <a:r>
              <a:rPr lang="ru-RU" altLang="ru-RU" dirty="0">
                <a:solidFill>
                  <a:schemeClr val="tx1"/>
                </a:solidFill>
                <a:latin typeface="Arial" charset="0"/>
              </a:rPr>
              <a:t>Развитие мимической мускулатуры</a:t>
            </a:r>
          </a:p>
          <a:p>
            <a:pPr>
              <a:buFont typeface="Wingdings" pitchFamily="2" charset="2"/>
              <a:buNone/>
            </a:pPr>
            <a:r>
              <a:rPr lang="ru-RU" altLang="ru-RU" dirty="0">
                <a:solidFill>
                  <a:schemeClr val="tx1"/>
                </a:solidFill>
                <a:latin typeface="Arial" charset="0"/>
              </a:rPr>
              <a:t>		Для поддержания интереса к такого рода заданиям используется наглядный материал: пиктограммы с изображением лиц детей и взрослых в различных эмоциональных состояниях, а так же театр масок «Настроение». </a:t>
            </a:r>
          </a:p>
          <a:p>
            <a:endParaRPr lang="ru-RU" dirty="0"/>
          </a:p>
        </p:txBody>
      </p:sp>
      <p:pic>
        <p:nvPicPr>
          <p:cNvPr id="9218" name="Picture 2" descr="http://dlm6.meta.ua/pic/0/36/239/uXHcsFXRY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996952"/>
            <a:ext cx="40005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39.radikal.ru/i086/0903/43/a054135832c5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2928934"/>
            <a:ext cx="2000254" cy="20002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311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92695"/>
            <a:ext cx="2862064" cy="3816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394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://s3.uploads.ru/t/dWkn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387184"/>
            <a:ext cx="2826314" cy="376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rgbClr val="FF0000"/>
                </a:solidFill>
                <a:latin typeface="Arial" charset="0"/>
              </a:rPr>
              <a:t>Формы </a:t>
            </a:r>
            <a:r>
              <a:rPr lang="ru-RU" altLang="ru-RU" dirty="0" err="1">
                <a:solidFill>
                  <a:srgbClr val="FF0000"/>
                </a:solidFill>
                <a:latin typeface="Arial" charset="0"/>
              </a:rPr>
              <a:t>имаготерапии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b="1" dirty="0" err="1">
                <a:solidFill>
                  <a:schemeClr val="tx1"/>
                </a:solidFill>
              </a:rPr>
              <a:t>Имаготерапия</a:t>
            </a:r>
            <a:r>
              <a:rPr lang="ru-RU" altLang="ru-RU" dirty="0">
                <a:solidFill>
                  <a:schemeClr val="tx1"/>
                </a:solidFill>
              </a:rPr>
              <a:t> (от лат. </a:t>
            </a:r>
            <a:r>
              <a:rPr lang="ru-RU" altLang="ru-RU" dirty="0" err="1">
                <a:solidFill>
                  <a:schemeClr val="tx1"/>
                </a:solidFill>
              </a:rPr>
              <a:t>imago</a:t>
            </a:r>
            <a:r>
              <a:rPr lang="ru-RU" altLang="ru-RU" dirty="0">
                <a:solidFill>
                  <a:schemeClr val="tx1"/>
                </a:solidFill>
              </a:rPr>
              <a:t> — образ) занимает особое место среди видов арт-терапии. Ее основой является театрализация психотерапевтического процесса. </a:t>
            </a:r>
            <a:r>
              <a:rPr lang="ru-RU" altLang="ru-RU" dirty="0" err="1">
                <a:solidFill>
                  <a:schemeClr val="tx1"/>
                </a:solidFill>
              </a:rPr>
              <a:t>Имаготерапия</a:t>
            </a:r>
            <a:r>
              <a:rPr lang="ru-RU" altLang="ru-RU" dirty="0">
                <a:solidFill>
                  <a:schemeClr val="tx1"/>
                </a:solidFill>
              </a:rPr>
              <a:t> опирается на теоретические положения об образе, а также о единстве личности и образа.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chemeClr val="tx1"/>
                </a:solidFill>
              </a:rPr>
              <a:t>По своей организации </a:t>
            </a:r>
            <a:r>
              <a:rPr lang="ru-RU" altLang="ru-RU" dirty="0" err="1">
                <a:solidFill>
                  <a:schemeClr val="tx1"/>
                </a:solidFill>
              </a:rPr>
              <a:t>имаготерапия</a:t>
            </a:r>
            <a:r>
              <a:rPr lang="ru-RU" altLang="ru-RU" dirty="0">
                <a:solidFill>
                  <a:schemeClr val="tx1"/>
                </a:solidFill>
              </a:rPr>
              <a:t> может проводиться в разных формах: 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chemeClr val="tx1"/>
                </a:solidFill>
              </a:rPr>
              <a:t>индивидуальной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chemeClr val="tx1"/>
                </a:solidFill>
              </a:rPr>
              <a:t>групповой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www.greenmama.ru/dn_images/1125462329_c065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71394"/>
            <a:ext cx="1406411" cy="131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http://gifok.net/images/2013/07/24/qTDw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470" y="357301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94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2200" y="5013176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solidFill>
                  <a:srgbClr val="FF0000"/>
                </a:solidFill>
              </a:rPr>
              <a:t>Куклотерапия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/>
              <a:t>- (один из видов </a:t>
            </a:r>
            <a:r>
              <a:rPr lang="ru-RU" dirty="0" err="1"/>
              <a:t>имаготерапии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543800" cy="3886200"/>
          </a:xfrm>
        </p:spPr>
        <p:txBody>
          <a:bodyPr/>
          <a:lstStyle/>
          <a:p>
            <a:r>
              <a:rPr lang="ru-RU" dirty="0" smtClean="0"/>
              <a:t>Основана </a:t>
            </a:r>
            <a:r>
              <a:rPr lang="ru-RU" dirty="0"/>
              <a:t>на идентификации с образом любимого героя (сказки, мультфильма, игрушки)</a:t>
            </a:r>
            <a:br>
              <a:rPr lang="ru-RU" dirty="0"/>
            </a:br>
            <a:r>
              <a:rPr lang="ru-RU" dirty="0"/>
              <a:t>Используется</a:t>
            </a:r>
            <a:br>
              <a:rPr lang="ru-RU" dirty="0"/>
            </a:br>
            <a:r>
              <a:rPr lang="ru-RU" dirty="0"/>
              <a:t>при нарушениях поведения,</a:t>
            </a:r>
          </a:p>
          <a:p>
            <a:r>
              <a:rPr lang="ru-RU" dirty="0"/>
              <a:t>при страхах,</a:t>
            </a:r>
          </a:p>
          <a:p>
            <a:r>
              <a:rPr lang="ru-RU" dirty="0"/>
              <a:t>при нарушении коммуникативной сферы</a:t>
            </a:r>
          </a:p>
          <a:p>
            <a:endParaRPr lang="ru-RU" dirty="0"/>
          </a:p>
        </p:txBody>
      </p:sp>
      <p:pic>
        <p:nvPicPr>
          <p:cNvPr id="6146" name="Picture 2" descr="http://img-fotki.yandex.ru/get/6105/60503755.e/0_61dda_78ab3743_XL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214073"/>
            <a:ext cx="2160240" cy="31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g1.liveinternet.ru/images/attach/c/3/77/864/77864371_7159fae7396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85" y="3573016"/>
            <a:ext cx="2448272" cy="307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7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257800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sz="1800" u="sng" dirty="0">
                <a:solidFill>
                  <a:srgbClr val="FF0000"/>
                </a:solidFill>
              </a:rPr>
              <a:t>Технология проведения: </a:t>
            </a:r>
            <a:r>
              <a:rPr lang="ru-RU" sz="1800" dirty="0"/>
              <a:t> персонажем разыгрывается  в лицах в «режиссерской игре» история, связанная  с травмирующей ребенка ситуацией</a:t>
            </a:r>
            <a:br>
              <a:rPr lang="ru-RU" sz="1800" dirty="0"/>
            </a:br>
            <a:r>
              <a:rPr lang="ru-RU" sz="1800" dirty="0"/>
              <a:t>•    </a:t>
            </a:r>
            <a:r>
              <a:rPr lang="ru-RU" sz="1800" dirty="0" err="1"/>
              <a:t>инсценирование</a:t>
            </a:r>
            <a:r>
              <a:rPr lang="ru-RU" sz="1800" dirty="0"/>
              <a:t> рассказа должно захватить ребенка, вызывать в нем яркие положительные эмоции</a:t>
            </a:r>
            <a:br>
              <a:rPr lang="ru-RU" sz="1800" dirty="0"/>
            </a:br>
            <a:r>
              <a:rPr lang="ru-RU" sz="1800" dirty="0"/>
              <a:t>•    сюжет строится по «нарастающей», заканчивается бурными эмоциональными реакциями (смех, плач), снятием напряжения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http://parnasse.ru/images/photos/medium/article12195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3071834" cy="309458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9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297590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rgbClr val="FF0000"/>
                </a:solidFill>
                <a:latin typeface="Arial" charset="0"/>
              </a:rPr>
              <a:t>Методы </a:t>
            </a:r>
            <a:r>
              <a:rPr lang="ru-RU" altLang="ru-RU" dirty="0" err="1">
                <a:solidFill>
                  <a:srgbClr val="FF0000"/>
                </a:solidFill>
                <a:latin typeface="Arial" charset="0"/>
              </a:rPr>
              <a:t>имаготерапии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altLang="ru-RU" b="1" dirty="0" err="1">
                <a:solidFill>
                  <a:schemeClr val="tx1"/>
                </a:solidFill>
                <a:latin typeface="Arial" charset="0"/>
              </a:rPr>
              <a:t>Куклотерапия</a:t>
            </a:r>
            <a:r>
              <a:rPr lang="ru-RU" altLang="ru-RU" dirty="0">
                <a:solidFill>
                  <a:schemeClr val="tx1"/>
                </a:solidFill>
                <a:latin typeface="Arial" charset="0"/>
              </a:rPr>
              <a:t> используется в работе с детьми и основана на перевоплощении ребенка в  образ любимого героя (сказки, мультфильма, игрушки).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88584"/>
            <a:ext cx="4026024" cy="261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http://www.saintastra.ru/files/cc1af76edf6b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-285775"/>
            <a:ext cx="8286776" cy="3305080"/>
          </a:xfrm>
          <a:prstGeom prst="rect">
            <a:avLst/>
          </a:prstGeom>
          <a:noFill/>
        </p:spPr>
      </p:pic>
      <p:pic>
        <p:nvPicPr>
          <p:cNvPr id="4100" name="Picture 4" descr="http://s018.radikal.ru/i519/1201/3f/b033a6cb68a2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500438"/>
            <a:ext cx="4625611" cy="2643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755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i="1" dirty="0">
                <a:solidFill>
                  <a:srgbClr val="FF0000"/>
                </a:solidFill>
              </a:rPr>
              <a:t>Образно-ролевая </a:t>
            </a:r>
            <a:r>
              <a:rPr lang="ru-RU" sz="1800" b="1" i="1" dirty="0" err="1">
                <a:solidFill>
                  <a:srgbClr val="FF0000"/>
                </a:solidFill>
              </a:rPr>
              <a:t>драмтерапия</a:t>
            </a:r>
            <a:r>
              <a:rPr lang="ru-RU" sz="1800" dirty="0">
                <a:solidFill>
                  <a:srgbClr val="FF0000"/>
                </a:solidFill>
              </a:rPr>
              <a:t> – </a:t>
            </a:r>
            <a:r>
              <a:rPr lang="ru-RU" sz="1800" dirty="0"/>
              <a:t>реконструкция поведенческой реакции при разыгрывании специально подобранного сюжета.</a:t>
            </a:r>
          </a:p>
        </p:txBody>
      </p:sp>
      <p:pic>
        <p:nvPicPr>
          <p:cNvPr id="7170" name="Picture 2" descr="http://img.montecina.ru/forums/monthly_03_2012/user1085/post278897_img1_1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90708">
            <a:off x="5083283" y="1816455"/>
            <a:ext cx="2179420" cy="2179420"/>
          </a:xfrm>
          <a:prstGeom prst="rect">
            <a:avLst/>
          </a:prstGeom>
          <a:noFill/>
        </p:spPr>
      </p:pic>
      <p:pic>
        <p:nvPicPr>
          <p:cNvPr id="7172" name="Picture 4" descr="http://img0.liveinternet.ru/images/attach/c/7/97/105/97105024_0_65499100_1121568532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4346" y="2428868"/>
            <a:ext cx="2647950" cy="2724151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8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365104"/>
            <a:ext cx="7920880" cy="1800200"/>
          </a:xfrm>
        </p:spPr>
        <p:txBody>
          <a:bodyPr>
            <a:normAutofit/>
          </a:bodyPr>
          <a:lstStyle/>
          <a:p>
            <a:r>
              <a:rPr lang="ru-RU" sz="1800" b="1" i="1" dirty="0" err="1">
                <a:solidFill>
                  <a:srgbClr val="FF0000"/>
                </a:solidFill>
              </a:rPr>
              <a:t>Психодрама</a:t>
            </a:r>
            <a:r>
              <a:rPr lang="ru-RU" sz="1800" dirty="0">
                <a:solidFill>
                  <a:srgbClr val="FF0000"/>
                </a:solidFill>
              </a:rPr>
              <a:t> – </a:t>
            </a:r>
            <a:r>
              <a:rPr lang="ru-RU" sz="1800" dirty="0"/>
              <a:t>дети играют не готовые роли, а импровизируют под руководством педагога</a:t>
            </a:r>
            <a:br>
              <a:rPr lang="ru-RU" sz="1800" dirty="0"/>
            </a:br>
            <a:r>
              <a:rPr lang="ru-RU" sz="1800" dirty="0" err="1"/>
              <a:t>Либропсихотерапия</a:t>
            </a:r>
            <a:r>
              <a:rPr lang="ru-RU" sz="1800" dirty="0"/>
              <a:t> – лечебное чтение, </a:t>
            </a:r>
            <a:r>
              <a:rPr lang="ru-RU" sz="1800" dirty="0" err="1"/>
              <a:t>библиотерапия</a:t>
            </a:r>
            <a:r>
              <a:rPr lang="ru-RU" sz="1800" dirty="0"/>
              <a:t> – лечение через книгу (специально подобранные произведения)</a:t>
            </a:r>
          </a:p>
        </p:txBody>
      </p:sp>
      <p:pic>
        <p:nvPicPr>
          <p:cNvPr id="3074" name="Picture 2" descr="C:\Users\User\Desktop\утренник\PA2302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43100" y="685800"/>
            <a:ext cx="3849621" cy="288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avatar-mix.ru/avatars_low_200x200/1852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2160" y="2060848"/>
            <a:ext cx="2771800" cy="27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033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14884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sz="2700" b="1" i="1" dirty="0" err="1">
                <a:solidFill>
                  <a:srgbClr val="FF0000"/>
                </a:solidFill>
              </a:rPr>
              <a:t>Сказкотерапия</a:t>
            </a:r>
            <a:r>
              <a:rPr lang="ru-RU" sz="2700" dirty="0">
                <a:solidFill>
                  <a:srgbClr val="FF0000"/>
                </a:solidFill>
              </a:rPr>
              <a:t> – </a:t>
            </a:r>
            <a:r>
              <a:rPr lang="ru-RU" sz="2700" dirty="0" err="1">
                <a:solidFill>
                  <a:srgbClr val="FF0000"/>
                </a:solidFill>
              </a:rPr>
              <a:t>психокоррекция</a:t>
            </a:r>
            <a:r>
              <a:rPr lang="ru-RU" sz="2700" dirty="0">
                <a:solidFill>
                  <a:srgbClr val="FF0000"/>
                </a:solidFill>
              </a:rPr>
              <a:t> средствами сказки – основана на притягательности для детей сказки как вида произведения, позволяющего мечтать, фантазировать.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7166"/>
            <a:ext cx="7543800" cy="3886200"/>
          </a:xfrm>
        </p:spPr>
        <p:txBody>
          <a:bodyPr>
            <a:normAutofit/>
          </a:bodyPr>
          <a:lstStyle/>
          <a:p>
            <a:r>
              <a:rPr lang="ru-RU" altLang="ru-RU" sz="1800" b="1" dirty="0" err="1" smtClean="0">
                <a:solidFill>
                  <a:schemeClr val="tx1"/>
                </a:solidFill>
              </a:rPr>
              <a:t>Сказкотерапия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dirty="0">
                <a:solidFill>
                  <a:schemeClr val="tx1"/>
                </a:solidFill>
              </a:rPr>
              <a:t> основана на притягательности для детей сказки как вида произведения, позволяющего мечтать, фантазировать. </a:t>
            </a:r>
          </a:p>
          <a:p>
            <a:r>
              <a:rPr lang="ru-RU" altLang="ru-RU" sz="1800" b="1" dirty="0">
                <a:solidFill>
                  <a:schemeClr val="tx1"/>
                </a:solidFill>
              </a:rPr>
              <a:t>Работа со сказкой</a:t>
            </a:r>
            <a:r>
              <a:rPr lang="ru-RU" altLang="ru-RU" sz="1800" dirty="0">
                <a:solidFill>
                  <a:schemeClr val="tx1"/>
                </a:solidFill>
              </a:rPr>
              <a:t> :</a:t>
            </a:r>
          </a:p>
          <a:p>
            <a:r>
              <a:rPr lang="ru-RU" altLang="ru-RU" sz="1800" dirty="0">
                <a:solidFill>
                  <a:schemeClr val="tx1"/>
                </a:solidFill>
              </a:rPr>
              <a:t>Чтение или рассказ самой сказки; ее обсуждение.</a:t>
            </a:r>
          </a:p>
          <a:p>
            <a:r>
              <a:rPr lang="ru-RU" altLang="ru-RU" sz="1800" dirty="0">
                <a:solidFill>
                  <a:schemeClr val="tx1"/>
                </a:solidFill>
              </a:rPr>
              <a:t>Драматизация, т.е. проигрывание сказки в ролях</a:t>
            </a:r>
            <a:r>
              <a:rPr lang="ru-RU" altLang="ru-RU" sz="1800" dirty="0" smtClean="0">
                <a:solidFill>
                  <a:schemeClr val="tx1"/>
                </a:solidFill>
              </a:rPr>
              <a:t>.</a:t>
            </a:r>
          </a:p>
          <a:p>
            <a:endParaRPr lang="ru-RU" altLang="ru-RU" sz="1800" dirty="0">
              <a:solidFill>
                <a:schemeClr val="tx1"/>
              </a:solidFill>
            </a:endParaRPr>
          </a:p>
          <a:p>
            <a:r>
              <a:rPr lang="ru-RU" altLang="ru-RU" sz="1800" dirty="0">
                <a:solidFill>
                  <a:schemeClr val="tx1"/>
                </a:solidFill>
              </a:rPr>
              <a:t>Импровизация, изменение хода сказки по желанию ребенка.</a:t>
            </a:r>
          </a:p>
          <a:p>
            <a:r>
              <a:rPr lang="ru-RU" altLang="ru-RU" sz="1800" dirty="0">
                <a:solidFill>
                  <a:schemeClr val="tx1"/>
                </a:solidFill>
              </a:rPr>
              <a:t>Рисунок любимого героя.</a:t>
            </a:r>
          </a:p>
          <a:p>
            <a:r>
              <a:rPr lang="ru-RU" altLang="ru-RU" sz="1800" dirty="0">
                <a:solidFill>
                  <a:schemeClr val="tx1"/>
                </a:solidFill>
              </a:rPr>
              <a:t>Проведение занятий на формирование грамматического строя речи с использованием сюжета сказки. </a:t>
            </a:r>
          </a:p>
          <a:p>
            <a:endParaRPr lang="ru-RU" altLang="ru-RU" sz="1800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://file.mobilmusic.ru/9c/cd/69/333880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500438"/>
            <a:ext cx="2428892" cy="3238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722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rgbClr val="FF0000"/>
                </a:solidFill>
                <a:latin typeface="Arial" charset="0"/>
              </a:rPr>
              <a:t>Методы </a:t>
            </a:r>
            <a:r>
              <a:rPr lang="ru-RU" altLang="ru-RU" dirty="0" err="1">
                <a:solidFill>
                  <a:srgbClr val="FF0000"/>
                </a:solidFill>
                <a:latin typeface="Arial" charset="0"/>
              </a:rPr>
              <a:t>имаготерапии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Arial" charset="0"/>
              </a:rPr>
              <a:t>Виды театров</a:t>
            </a:r>
            <a:endParaRPr lang="ru-RU" altLang="ru-RU" b="1" dirty="0">
              <a:solidFill>
                <a:schemeClr val="tx1"/>
              </a:solidFill>
            </a:endParaRPr>
          </a:p>
          <a:p>
            <a:r>
              <a:rPr lang="ru-RU" altLang="ru-RU" dirty="0">
                <a:solidFill>
                  <a:schemeClr val="tx1"/>
                </a:solidFill>
              </a:rPr>
              <a:t>пальчиковый театр</a:t>
            </a:r>
          </a:p>
          <a:p>
            <a:r>
              <a:rPr lang="ru-RU" altLang="ru-RU" dirty="0">
                <a:solidFill>
                  <a:schemeClr val="tx1"/>
                </a:solidFill>
              </a:rPr>
              <a:t>кукольный театр</a:t>
            </a:r>
          </a:p>
          <a:p>
            <a:r>
              <a:rPr lang="ru-RU" altLang="ru-RU" dirty="0">
                <a:solidFill>
                  <a:schemeClr val="tx1"/>
                </a:solidFill>
              </a:rPr>
              <a:t>театр вязаных игрушек</a:t>
            </a:r>
          </a:p>
          <a:p>
            <a:r>
              <a:rPr lang="ru-RU" altLang="ru-RU" dirty="0">
                <a:solidFill>
                  <a:schemeClr val="tx1"/>
                </a:solidFill>
              </a:rPr>
              <a:t>театр перчаток</a:t>
            </a:r>
          </a:p>
          <a:p>
            <a:r>
              <a:rPr lang="ru-RU" altLang="ru-RU" dirty="0">
                <a:solidFill>
                  <a:schemeClr val="tx1"/>
                </a:solidFill>
              </a:rPr>
              <a:t>театр масок</a:t>
            </a:r>
          </a:p>
          <a:p>
            <a:r>
              <a:rPr lang="ru-RU" altLang="ru-RU" dirty="0">
                <a:solidFill>
                  <a:schemeClr val="tx1"/>
                </a:solidFill>
              </a:rPr>
              <a:t>настольный театр</a:t>
            </a:r>
          </a:p>
        </p:txBody>
      </p:sp>
      <p:pic>
        <p:nvPicPr>
          <p:cNvPr id="8194" name="Picture 2" descr="http://img0.liveinternet.ru/images/attach/c/6/89/685/89685234_3532084_pred08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714356"/>
            <a:ext cx="2857500" cy="41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g.playground.ru/images/1/9/0_6a0de_e5d118e3_M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428868"/>
            <a:ext cx="2538418" cy="2538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216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160</TotalTime>
  <Words>216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NewsPrint</vt:lpstr>
      <vt:lpstr>Использование методов имаготерапии в работе с детьми с ограниченными возможностями здоровья</vt:lpstr>
      <vt:lpstr>Формы имаготерапии</vt:lpstr>
      <vt:lpstr>Куклотерапия - (один из видов имаготерапии) </vt:lpstr>
      <vt:lpstr>Технология проведения:  персонажем разыгрывается  в лицах в «режиссерской игре» история, связанная  с травмирующей ребенка ситуацией •    инсценирование рассказа должно захватить ребенка, вызывать в нем яркие положительные эмоции •    сюжет строится по «нарастающей», заканчивается бурными эмоциональными реакциями (смех, плач), снятием напряжения </vt:lpstr>
      <vt:lpstr>Методы имаготерапии</vt:lpstr>
      <vt:lpstr>Образно-ролевая драмтерапия – реконструкция поведенческой реакции при разыгрывании специально подобранного сюжета.</vt:lpstr>
      <vt:lpstr>Психодрама – дети играют не готовые роли, а импровизируют под руководством педагога Либропсихотерапия – лечебное чтение, библиотерапия – лечение через книгу (специально подобранные произведения)</vt:lpstr>
      <vt:lpstr>Сказкотерапия – психокоррекция средствами сказки – основана на притягательности для детей сказки как вида произведения, позволяющего мечтать, фантазировать. </vt:lpstr>
      <vt:lpstr>Методы имаготерапии</vt:lpstr>
      <vt:lpstr>Направления имаготерапии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игорь</cp:lastModifiedBy>
  <cp:revision>11</cp:revision>
  <dcterms:created xsi:type="dcterms:W3CDTF">2013-11-05T07:33:31Z</dcterms:created>
  <dcterms:modified xsi:type="dcterms:W3CDTF">2017-02-20T15:33:12Z</dcterms:modified>
</cp:coreProperties>
</file>