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18F48B9-8A01-4B94-8BF9-72E755351012}" type="datetimeFigureOut">
              <a:rPr lang="en-US" smtClean="0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C795BF-8DB4-4E47-A470-0D94A428E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487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  <a:t> </a:t>
            </a:r>
            <a:r>
              <a:rPr lang="ru-RU" sz="6600" b="1" dirty="0" smtClean="0">
                <a:solidFill>
                  <a:srgbClr val="F816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  <a:t>Подготовка учащихся </a:t>
            </a:r>
            <a:r>
              <a:rPr lang="ru-RU" sz="8000" b="1" dirty="0" smtClean="0">
                <a:solidFill>
                  <a:srgbClr val="F816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  <a:t>9</a:t>
            </a:r>
            <a:r>
              <a:rPr lang="ru-RU" sz="6600" b="1" dirty="0" smtClean="0">
                <a:solidFill>
                  <a:srgbClr val="F816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  <a:t> класса </a:t>
            </a:r>
            <a:br>
              <a:rPr lang="ru-RU" sz="6600" b="1" dirty="0" smtClean="0">
                <a:solidFill>
                  <a:srgbClr val="F816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</a:br>
            <a:r>
              <a:rPr lang="ru-RU" sz="6600" b="1" dirty="0" smtClean="0">
                <a:solidFill>
                  <a:srgbClr val="F816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verna" pitchFamily="2" charset="0"/>
              </a:rPr>
              <a:t>к ОГЭ по русскому языку 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u="sng" smtClean="0">
                <a:solidFill>
                  <a:srgbClr val="FF0000"/>
                </a:solidFill>
              </a:rPr>
              <a:t>Конечная  цель работы </a:t>
            </a:r>
            <a:r>
              <a:rPr lang="ru-RU" sz="3600" b="1" smtClean="0">
                <a:solidFill>
                  <a:schemeClr val="bg1"/>
                </a:solidFill>
              </a:rPr>
              <a:t>– </a:t>
            </a:r>
            <a:r>
              <a:rPr lang="ru-RU" sz="3600" b="1" smtClean="0"/>
              <a:t>повысить уровень языковой и лингвистической, культуроведческой и коммуникативной компетенций, что предполагает прежде всего умение оптимально использовать средства языка. Это, в свою очередь, позволит учащимся успешно сдать экзамен по русскому языку.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73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Учащиеся должны знать/понимать: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1.Требования к выполнению каждого вида работ, представленных в КИМах ОГЭ по русскому языку (сжатое изложение, тесты, сочинение-рассуждение 15.1, 15.2, 15.3);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2.Орфоэпические, лексические, грамматические, орфографические и пунктуационные нормы современного русского литературного языка; нормы речевого поведения в социально-культурной, учебно-научной, официально-деловой сферах общения;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3.Правила работы с экзаменационными бланками.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Учащиеся должны уметь: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b="1" dirty="0" smtClean="0"/>
              <a:t>1.Следовать при выполнении всех этапов работ ОГЭ критериям, представленным в демоверсии «ОГЭ- </a:t>
            </a:r>
            <a:r>
              <a:rPr lang="ru-RU" b="1" dirty="0" smtClean="0"/>
              <a:t>2017. </a:t>
            </a:r>
            <a:r>
              <a:rPr lang="ru-RU" b="1" dirty="0" smtClean="0"/>
              <a:t>Русский язык».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dirty="0" smtClean="0"/>
              <a:t>2. Анализировать языковые единицы с точки зрения правильности, точности и уместности их употребления;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dirty="0" smtClean="0"/>
              <a:t>3. Правильно заполнять экзаменационные бланки.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Методы и приемы подготовки к ОГЭ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686800" cy="4419600"/>
          </a:xfrm>
        </p:spPr>
        <p:txBody>
          <a:bodyPr>
            <a:normAutofit fontScale="92500" lnSpcReduction="20000"/>
          </a:bodyPr>
          <a:lstStyle/>
          <a:p>
            <a:pPr marL="742950" indent="-742950" eaLnBrk="1" hangingPunct="1">
              <a:buFont typeface="Arial" charset="0"/>
              <a:buNone/>
              <a:defRPr/>
            </a:pPr>
            <a:r>
              <a:rPr lang="ru-RU" sz="2800" b="1" dirty="0" smtClean="0"/>
              <a:t>1. Работа с тестами</a:t>
            </a:r>
          </a:p>
          <a:p>
            <a:pPr marL="742950" indent="-742950" eaLnBrk="1" hangingPunct="1">
              <a:buFont typeface="Arial" charset="0"/>
              <a:buNone/>
              <a:defRPr/>
            </a:pPr>
            <a:r>
              <a:rPr lang="ru-RU" sz="2800" b="1" dirty="0" smtClean="0"/>
              <a:t>2. Самостоятельное составление тестов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3. Комплексный анализ текста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4. Различные виды сочинений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5.Изложение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6. Различные виды диктантов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7. Работа с критериями оценивания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8. Самостоятельное оценивание по критериям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9. Проектная деятельность (создание таблиц, алгоритмов, схем и т.д.)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/>
              <a:t>10. Работа с интернет – ресурсами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FF0000"/>
                </a:solidFill>
                <a:cs typeface="Calibri" pitchFamily="34" charset="0"/>
              </a:rPr>
              <a:t>Содержание экзаменационной работы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Часть 1.</a:t>
            </a:r>
            <a:r>
              <a:rPr lang="ru-RU" dirty="0" smtClean="0"/>
              <a:t> </a:t>
            </a:r>
            <a:r>
              <a:rPr lang="ru-RU" b="1" dirty="0" smtClean="0"/>
              <a:t>Сжатое изложение.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Часть 2.</a:t>
            </a:r>
            <a:r>
              <a:rPr lang="ru-RU" dirty="0" smtClean="0"/>
              <a:t> </a:t>
            </a:r>
            <a:r>
              <a:rPr lang="ru-RU" b="1" dirty="0" smtClean="0"/>
              <a:t>Задания с выбором ответа (2-3) и задания с кратким ответом (4-14).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Часть 3.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/>
              <a:t>Творческое задание по выбору ученика:</a:t>
            </a:r>
          </a:p>
          <a:p>
            <a:pPr marL="7239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15.1 – лингвистическое сочинение</a:t>
            </a:r>
          </a:p>
          <a:p>
            <a:pPr marL="7239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15.2;15.3 – сочинение-рассуждение по прочитанному тексту.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Формы и приемы работы при подготовке к сжатому изложению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lnSpc>
                <a:spcPct val="110000"/>
              </a:lnSpc>
              <a:buFont typeface="Calibri" pitchFamily="34" charset="0"/>
              <a:buAutoNum type="arabicPeriod"/>
              <a:defRPr/>
            </a:pPr>
            <a:r>
              <a:rPr lang="ru-RU" b="1" dirty="0" smtClean="0"/>
              <a:t>Упражнения на сжатие текста.</a:t>
            </a:r>
          </a:p>
          <a:p>
            <a:pPr marL="514350" indent="-514350" eaLnBrk="1" hangingPunct="1">
              <a:lnSpc>
                <a:spcPct val="110000"/>
              </a:lnSpc>
              <a:buFont typeface="Calibri" pitchFamily="34" charset="0"/>
              <a:buAutoNum type="arabicPeriod"/>
              <a:defRPr/>
            </a:pPr>
            <a:r>
              <a:rPr lang="ru-RU" b="1" dirty="0" smtClean="0"/>
              <a:t>Составление цитатных планов, конспектов статей учебника литературы.</a:t>
            </a:r>
          </a:p>
          <a:p>
            <a:pPr marL="514350" indent="-514350" eaLnBrk="1" hangingPunct="1">
              <a:lnSpc>
                <a:spcPct val="110000"/>
              </a:lnSpc>
              <a:buFont typeface="Calibri" pitchFamily="34" charset="0"/>
              <a:buAutoNum type="arabicPeriod"/>
              <a:defRPr/>
            </a:pPr>
            <a:r>
              <a:rPr lang="ru-RU" b="1" dirty="0" smtClean="0"/>
              <a:t>Задание на сжатие текста упражнений учебника.</a:t>
            </a:r>
          </a:p>
          <a:p>
            <a:pPr marL="514350" indent="-514350" eaLnBrk="1" hangingPunct="1">
              <a:lnSpc>
                <a:spcPct val="110000"/>
              </a:lnSpc>
              <a:buFont typeface="Calibri" pitchFamily="34" charset="0"/>
              <a:buAutoNum type="arabicPeriod"/>
              <a:defRPr/>
            </a:pPr>
            <a:r>
              <a:rPr lang="ru-RU" b="1" dirty="0" err="1" smtClean="0"/>
              <a:t>Аудиодиктанты</a:t>
            </a:r>
            <a:r>
              <a:rPr lang="ru-RU" b="1" dirty="0" smtClean="0"/>
              <a:t> (как текстовые, так и словарные).</a:t>
            </a:r>
          </a:p>
          <a:p>
            <a:pPr marL="514350" indent="-514350" eaLnBrk="1" hangingPunct="1">
              <a:lnSpc>
                <a:spcPct val="110000"/>
              </a:lnSpc>
              <a:buFont typeface="Calibri" pitchFamily="34" charset="0"/>
              <a:buAutoNum type="arabicPeriod"/>
              <a:defRPr/>
            </a:pPr>
            <a:r>
              <a:rPr lang="ru-RU" b="1" dirty="0" smtClean="0"/>
              <a:t>Тренинги по написанию изложения.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Шаблон для написания сочинения 15.1</a:t>
            </a:r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1.Автор (фамилия) утверждает: (цитата).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2. Конечно же, ученый (писатель, лингвист) прав (поясняем смысл высказывания).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3. Эти мысли можно подтвердить примерами из текста. Во-первых, (так), в предложении…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4. Во-вторых, (кроме того), в предложении…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b="1" smtClean="0"/>
              <a:t>5. Таким образом, (итак, в заключение хочется сказать)… (пересказываем </a:t>
            </a:r>
            <a:r>
              <a:rPr lang="ru-RU" b="1" smtClean="0"/>
              <a:t>тезис другими словами).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Шаблон для написания сочинения 15.2</a:t>
            </a:r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763000" cy="4191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 </a:t>
            </a:r>
            <a:r>
              <a:rPr lang="ru-RU" sz="2400" b="1" smtClean="0"/>
              <a:t>1.</a:t>
            </a:r>
            <a:r>
              <a:rPr lang="ru-RU" sz="2400" b="1" i="1" smtClean="0"/>
              <a:t>Привести фразу или фрагмент текста.</a:t>
            </a:r>
            <a:endParaRPr lang="ru-RU" sz="2400" b="1" smtClean="0"/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Смысл данной фразы (фрагмента текста) я понимаю так:… (объясняем смысл фразы, фрагмента текста).  Приведем примеры из текста, подтверждающие эти мысли.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2. Во-первых (так), в предложении(-ях)…автор говорит о том, что...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3. Во-вторых, в предложении(-ях)… автор пишет о том, что…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4. Приведённые мною  аргументы доказывают, что…(смотри вступление-тезис)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Шаблон для написания сочинения 15.3</a:t>
            </a: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1.Слово … следует понимать как… (далее комментируем  определение).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2.Яркий пример… ( дружбы, добра, справедливости, мужества и т. п.) представлен в тексте …(фамилия автора). Так, в предложении … автор говорит: «…». Это свидетельствует о том, что…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3.Кроме того, примером (дружбы, добра, справедливости, мужества, самовоспитания и т. п.) может служить герой произведения (книги, кинофильма)… Он…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b="1" smtClean="0"/>
              <a:t>4.В заключение хочется сказать, что…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457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Подготовка учащихся 9 класса  к ОГЭ по русскому языку  </vt:lpstr>
      <vt:lpstr>Учащиеся должны знать/понимать: </vt:lpstr>
      <vt:lpstr>Учащиеся должны уметь:</vt:lpstr>
      <vt:lpstr>Методы и приемы подготовки к ОГЭ</vt:lpstr>
      <vt:lpstr>Содержание экзаменационной работы</vt:lpstr>
      <vt:lpstr>Формы и приемы работы при подготовке к сжатому изложению</vt:lpstr>
      <vt:lpstr>Шаблон для написания сочинения 15.1</vt:lpstr>
      <vt:lpstr>Шаблон для написания сочинения 15.2</vt:lpstr>
      <vt:lpstr>Шаблон для написания сочинения 15.3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школа</cp:lastModifiedBy>
  <cp:revision>8</cp:revision>
  <dcterms:created xsi:type="dcterms:W3CDTF">2013-10-20T14:43:13Z</dcterms:created>
  <dcterms:modified xsi:type="dcterms:W3CDTF">2017-02-19T04:05:12Z</dcterms:modified>
</cp:coreProperties>
</file>