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8" r:id="rId3"/>
    <p:sldId id="260" r:id="rId4"/>
    <p:sldId id="281" r:id="rId5"/>
    <p:sldId id="258" r:id="rId6"/>
    <p:sldId id="273" r:id="rId7"/>
    <p:sldId id="274" r:id="rId8"/>
    <p:sldId id="275" r:id="rId9"/>
    <p:sldId id="261" r:id="rId10"/>
    <p:sldId id="276" r:id="rId11"/>
    <p:sldId id="277" r:id="rId12"/>
    <p:sldId id="278" r:id="rId13"/>
    <p:sldId id="280" r:id="rId14"/>
    <p:sldId id="27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57D3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BB320-0212-4948-897E-D3770E6D1D9A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0D3190-56AE-416D-8C0A-6E423F8253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5855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57158" y="285728"/>
            <a:ext cx="8501122" cy="6215106"/>
          </a:xfrm>
          <a:prstGeom prst="roundRect">
            <a:avLst>
              <a:gd name="adj" fmla="val 9106"/>
            </a:avLst>
          </a:prstGeom>
          <a:noFill/>
          <a:ln>
            <a:solidFill>
              <a:srgbClr val="57D3FF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0_75c96_b715e7d3_XL.jpeg"/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363" t="8363"/>
          <a:stretch>
            <a:fillRect/>
          </a:stretch>
        </p:blipFill>
        <p:spPr>
          <a:xfrm>
            <a:off x="71406" y="71414"/>
            <a:ext cx="2000264" cy="20002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CAFAF-F440-4BEA-83C0-06215780B219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corowina.ucoz.com</a:t>
            </a:r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412777"/>
            <a:ext cx="7918648" cy="259228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Мастер - </a:t>
            </a:r>
            <a:r>
              <a:rPr lang="ru-RU" b="1" dirty="0">
                <a:solidFill>
                  <a:srgbClr val="7030A0"/>
                </a:solidFill>
              </a:rPr>
              <a:t>класс </a:t>
            </a:r>
            <a:r>
              <a:rPr lang="ru-RU" b="1" dirty="0" smtClean="0">
                <a:solidFill>
                  <a:srgbClr val="7030A0"/>
                </a:solidFill>
              </a:rPr>
              <a:t>«Интеллектуальное развитие младших школьников  на уроках русского языка»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9552" y="4509120"/>
            <a:ext cx="8136904" cy="1872208"/>
          </a:xfrm>
        </p:spPr>
        <p:txBody>
          <a:bodyPr>
            <a:normAutofit/>
          </a:bodyPr>
          <a:lstStyle/>
          <a:p>
            <a:pPr algn="r"/>
            <a:endParaRPr lang="ru-RU" dirty="0" smtClean="0">
              <a:solidFill>
                <a:srgbClr val="7030A0"/>
              </a:solidFill>
            </a:endParaRPr>
          </a:p>
          <a:p>
            <a:pPr algn="r"/>
            <a:r>
              <a:rPr lang="ru-RU" dirty="0" smtClean="0">
                <a:solidFill>
                  <a:srgbClr val="7030A0"/>
                </a:solidFill>
              </a:rPr>
              <a:t>Учитель начальных классов</a:t>
            </a:r>
          </a:p>
          <a:p>
            <a:pPr algn="r"/>
            <a:r>
              <a:rPr lang="ru-RU" dirty="0" smtClean="0">
                <a:solidFill>
                  <a:srgbClr val="7030A0"/>
                </a:solidFill>
              </a:rPr>
              <a:t>Афанасьева Ольга Дмитриевна 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2492896"/>
            <a:ext cx="19306244" cy="2014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3805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329600"/>
            <a:ext cx="1368000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002060"/>
                </a:solidFill>
              </a:ln>
              <a:solidFill>
                <a:schemeClr val="tx2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3013597"/>
            <a:ext cx="684000" cy="684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pattFill prst="wdUpDiag">
                <a:fgClr>
                  <a:schemeClr val="tx1"/>
                </a:fgClr>
                <a:bgClr>
                  <a:schemeClr val="bg1"/>
                </a:bgClr>
              </a:pattFill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772752" y="4293096"/>
            <a:ext cx="1368000" cy="1368152"/>
            <a:chOff x="2483768" y="2345615"/>
            <a:chExt cx="1368000" cy="1368152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2483768" y="2345615"/>
              <a:ext cx="1368000" cy="13681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rgbClr val="002060"/>
                  </a:solidFill>
                </a:ln>
                <a:solidFill>
                  <a:schemeClr val="tx2"/>
                </a:solidFill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3167768" y="2345615"/>
              <a:ext cx="684000" cy="684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2453662" y="2330495"/>
            <a:ext cx="1368000" cy="1368152"/>
            <a:chOff x="2699792" y="2329600"/>
            <a:chExt cx="1368000" cy="1368152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2699792" y="2329600"/>
              <a:ext cx="1368000" cy="13681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rgbClr val="002060"/>
                  </a:solidFill>
                </a:ln>
                <a:solidFill>
                  <a:schemeClr val="tx2"/>
                </a:solidFill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2699792" y="3013673"/>
              <a:ext cx="1368000" cy="68399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bg1"/>
                </a:solidFill>
              </a:endParaRPr>
            </a:p>
          </p:txBody>
        </p:sp>
      </p:grpSp>
      <p:sp>
        <p:nvSpPr>
          <p:cNvPr id="13" name="Прямоугольник 12"/>
          <p:cNvSpPr/>
          <p:nvPr/>
        </p:nvSpPr>
        <p:spPr>
          <a:xfrm>
            <a:off x="4179976" y="4245631"/>
            <a:ext cx="1368000" cy="136815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002060"/>
                </a:solidFill>
              </a:ln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2455026" y="4292792"/>
            <a:ext cx="1415169" cy="1368152"/>
            <a:chOff x="3336623" y="4293096"/>
            <a:chExt cx="1415169" cy="1368152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3383792" y="4293096"/>
              <a:ext cx="1368000" cy="13681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rgbClr val="002060"/>
                  </a:solidFill>
                </a:ln>
                <a:solidFill>
                  <a:schemeClr val="tx2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 rot="16200000">
              <a:off x="2994622" y="4635097"/>
              <a:ext cx="1368000" cy="68399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bg1"/>
                </a:solidFill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7492280" y="1909369"/>
            <a:ext cx="108012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500" dirty="0" smtClean="0"/>
              <a:t>е</a:t>
            </a:r>
            <a:endParaRPr lang="ru-RU" sz="11500" dirty="0"/>
          </a:p>
        </p:txBody>
      </p:sp>
      <p:sp>
        <p:nvSpPr>
          <p:cNvPr id="24" name="TextBox 23"/>
          <p:cNvSpPr txBox="1"/>
          <p:nvPr/>
        </p:nvSpPr>
        <p:spPr>
          <a:xfrm>
            <a:off x="5866147" y="4045767"/>
            <a:ext cx="218822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500" dirty="0" smtClean="0"/>
              <a:t>ё р</a:t>
            </a:r>
            <a:endParaRPr lang="ru-RU" sz="11500" dirty="0"/>
          </a:p>
        </p:txBody>
      </p:sp>
      <p:grpSp>
        <p:nvGrpSpPr>
          <p:cNvPr id="33" name="Группа 32"/>
          <p:cNvGrpSpPr/>
          <p:nvPr/>
        </p:nvGrpSpPr>
        <p:grpSpPr>
          <a:xfrm>
            <a:off x="4179976" y="2329445"/>
            <a:ext cx="1368000" cy="1368152"/>
            <a:chOff x="4179976" y="2329445"/>
            <a:chExt cx="1368000" cy="1368152"/>
          </a:xfrm>
        </p:grpSpPr>
        <p:sp>
          <p:nvSpPr>
            <p:cNvPr id="27" name="Прямоугольник 26"/>
            <p:cNvSpPr/>
            <p:nvPr/>
          </p:nvSpPr>
          <p:spPr>
            <a:xfrm>
              <a:off x="4179976" y="2329445"/>
              <a:ext cx="1368000" cy="136815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rgbClr val="002060"/>
                  </a:solidFill>
                </a:ln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4179976" y="2329445"/>
              <a:ext cx="684000" cy="684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5866147" y="2329445"/>
            <a:ext cx="1368000" cy="1369202"/>
            <a:chOff x="5866147" y="2329445"/>
            <a:chExt cx="1368000" cy="1369202"/>
          </a:xfrm>
        </p:grpSpPr>
        <p:sp>
          <p:nvSpPr>
            <p:cNvPr id="29" name="Прямоугольник 28"/>
            <p:cNvSpPr/>
            <p:nvPr/>
          </p:nvSpPr>
          <p:spPr>
            <a:xfrm>
              <a:off x="5866147" y="2330495"/>
              <a:ext cx="1368000" cy="136815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rgbClr val="002060"/>
                  </a:solidFill>
                </a:ln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5866147" y="2329445"/>
              <a:ext cx="684000" cy="684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xmlns="" val="369308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72548707"/>
              </p:ext>
            </p:extLst>
          </p:nvPr>
        </p:nvGraphicFramePr>
        <p:xfrm>
          <a:off x="1835696" y="2204864"/>
          <a:ext cx="5544615" cy="411480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108923"/>
                <a:gridCol w="1108923"/>
                <a:gridCol w="1108923"/>
                <a:gridCol w="1108923"/>
                <a:gridCol w="1108923"/>
              </a:tblGrid>
              <a:tr h="737637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/>
                        <a:t>1</a:t>
                      </a:r>
                      <a:endParaRPr lang="ru-RU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/>
                        <a:t>6</a:t>
                      </a:r>
                      <a:endParaRPr lang="ru-RU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/>
                        <a:t>7</a:t>
                      </a:r>
                      <a:endParaRPr lang="ru-RU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/>
                        <a:t>8</a:t>
                      </a:r>
                      <a:endParaRPr lang="ru-RU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/>
                        <a:t>9</a:t>
                      </a:r>
                      <a:endParaRPr lang="ru-RU" sz="4800" b="1" dirty="0"/>
                    </a:p>
                  </a:txBody>
                  <a:tcPr/>
                </a:tc>
              </a:tr>
              <a:tr h="737637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/>
                        <a:t>2</a:t>
                      </a:r>
                      <a:endParaRPr lang="ru-RU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/>
                        <a:t>л</a:t>
                      </a:r>
                      <a:endParaRPr lang="ru-RU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/>
                        <a:t>в</a:t>
                      </a:r>
                      <a:endParaRPr lang="ru-RU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/>
                        <a:t>к</a:t>
                      </a:r>
                      <a:endParaRPr lang="ru-RU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/>
                        <a:t>ж</a:t>
                      </a:r>
                      <a:endParaRPr lang="ru-RU" sz="4800" b="1" dirty="0"/>
                    </a:p>
                  </a:txBody>
                  <a:tcPr/>
                </a:tc>
              </a:tr>
              <a:tr h="737637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/>
                        <a:t>3</a:t>
                      </a:r>
                      <a:endParaRPr lang="ru-RU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/>
                        <a:t>б</a:t>
                      </a:r>
                      <a:endParaRPr lang="ru-RU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/>
                        <a:t>а</a:t>
                      </a:r>
                      <a:endParaRPr lang="ru-RU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/>
                        <a:t>д</a:t>
                      </a:r>
                      <a:endParaRPr lang="ru-RU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/>
                        <a:t>ь</a:t>
                      </a:r>
                      <a:endParaRPr lang="ru-RU" sz="4800" b="1" dirty="0"/>
                    </a:p>
                  </a:txBody>
                  <a:tcPr/>
                </a:tc>
              </a:tr>
              <a:tr h="737637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/>
                        <a:t>4</a:t>
                      </a:r>
                      <a:endParaRPr lang="ru-RU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/>
                        <a:t>у</a:t>
                      </a:r>
                      <a:endParaRPr lang="ru-RU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/>
                        <a:t>а</a:t>
                      </a:r>
                      <a:endParaRPr lang="ru-RU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/>
                        <a:t>м</a:t>
                      </a:r>
                      <a:endParaRPr lang="ru-RU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/>
                        <a:t>и</a:t>
                      </a:r>
                      <a:endParaRPr lang="ru-RU" sz="4800" b="1" dirty="0"/>
                    </a:p>
                  </a:txBody>
                  <a:tcPr/>
                </a:tc>
              </a:tr>
              <a:tr h="737637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/>
                        <a:t>5</a:t>
                      </a:r>
                      <a:endParaRPr lang="ru-RU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/>
                        <a:t>п</a:t>
                      </a:r>
                      <a:endParaRPr lang="ru-RU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/>
                        <a:t>г</a:t>
                      </a:r>
                      <a:endParaRPr lang="ru-RU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/>
                        <a:t>т</a:t>
                      </a:r>
                      <a:endParaRPr lang="ru-RU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/>
                        <a:t>о</a:t>
                      </a:r>
                      <a:endParaRPr lang="ru-RU" sz="48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399584" y="476671"/>
            <a:ext cx="748883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 – 16         </a:t>
            </a:r>
            <a:r>
              <a:rPr lang="ru-RU" sz="3200" dirty="0"/>
              <a:t>4 – 21</a:t>
            </a:r>
          </a:p>
          <a:p>
            <a:r>
              <a:rPr lang="ru-RU" sz="3200" dirty="0" smtClean="0"/>
              <a:t>2 – 36         </a:t>
            </a:r>
            <a:r>
              <a:rPr lang="ru-RU" sz="3200" dirty="0"/>
              <a:t>5 – 40</a:t>
            </a:r>
          </a:p>
          <a:p>
            <a:r>
              <a:rPr lang="ru-RU" sz="3200" dirty="0" smtClean="0"/>
              <a:t>3 – 14         </a:t>
            </a:r>
            <a:r>
              <a:rPr lang="ru-RU" sz="3200" dirty="0"/>
              <a:t>6 - 27</a:t>
            </a:r>
          </a:p>
          <a:p>
            <a:r>
              <a:rPr lang="ru-RU" dirty="0" smtClean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62202" y="899588"/>
            <a:ext cx="15408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Шифр: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295046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dmin\Desktop\P1090918.JPG"/>
          <p:cNvPicPr>
            <a:picLocks noChangeAspect="1" noChangeArrowheads="1"/>
          </p:cNvPicPr>
          <p:nvPr/>
        </p:nvPicPr>
        <p:blipFill>
          <a:blip r:embed="rId2" cstate="print">
            <a:lum contrast="40000"/>
          </a:blip>
          <a:srcRect/>
          <a:stretch>
            <a:fillRect/>
          </a:stretch>
        </p:blipFill>
        <p:spPr bwMode="auto">
          <a:xfrm>
            <a:off x="1857356" y="1785926"/>
            <a:ext cx="5715040" cy="3795144"/>
          </a:xfrm>
          <a:prstGeom prst="round2Diag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8" name="Picture 10" descr="Картинки по запросу бабочки анимация на прозрачном фоне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8468862">
            <a:off x="5899488" y="-70616"/>
            <a:ext cx="3398218" cy="3019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2436163"/>
            <a:ext cx="777686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Учитель! Труд твой кропотливый,</a:t>
            </a:r>
          </a:p>
          <a:p>
            <a:r>
              <a:rPr lang="ru-RU" sz="3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С каким трудом еще сравнишь?</a:t>
            </a:r>
          </a:p>
          <a:p>
            <a:r>
              <a:rPr lang="ru-RU" sz="3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Ты словно сеятель над нивой,</a:t>
            </a:r>
          </a:p>
          <a:p>
            <a:r>
              <a:rPr lang="ru-RU" sz="3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Бесценный урожай растишь!</a:t>
            </a:r>
          </a:p>
          <a:p>
            <a:r>
              <a:rPr lang="ru-RU" sz="3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Ты будто первооткрыватель</a:t>
            </a:r>
            <a:r>
              <a:rPr lang="ru-RU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,</a:t>
            </a:r>
            <a:endParaRPr lang="ru-RU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</a:endParaRPr>
          </a:p>
          <a:p>
            <a:r>
              <a:rPr lang="ru-RU" sz="3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Ведешь по жизни молодежь,</a:t>
            </a:r>
          </a:p>
          <a:p>
            <a:r>
              <a:rPr lang="ru-RU" sz="3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Ты в тоннах знаний, как старатель,</a:t>
            </a:r>
          </a:p>
          <a:p>
            <a:r>
              <a:rPr lang="ru-RU" sz="3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Крупицу золота найдешь!</a:t>
            </a:r>
          </a:p>
        </p:txBody>
      </p:sp>
      <p:pic>
        <p:nvPicPr>
          <p:cNvPr id="8" name="Picture 10" descr="Картинки по запросу бабочки анимация на прозрачном фоне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269523">
            <a:off x="2308878" y="832227"/>
            <a:ext cx="1366174" cy="1213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Картинки по запросу бабочки анимация на прозрачном фоне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7268190">
            <a:off x="7376756" y="5028936"/>
            <a:ext cx="1366174" cy="1213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1751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908720"/>
            <a:ext cx="7211144" cy="24482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sz="4000" b="1" dirty="0" smtClean="0">
                <a:solidFill>
                  <a:srgbClr val="7030A0"/>
                </a:solidFill>
              </a:rPr>
              <a:t>Цель:</a:t>
            </a:r>
            <a:r>
              <a:rPr lang="ru-RU" sz="4000" dirty="0" smtClean="0">
                <a:solidFill>
                  <a:srgbClr val="7030A0"/>
                </a:solidFill>
              </a:rPr>
              <a:t> повышение </a:t>
            </a:r>
            <a:r>
              <a:rPr lang="ru-RU" sz="4000" dirty="0">
                <a:solidFill>
                  <a:srgbClr val="7030A0"/>
                </a:solidFill>
              </a:rPr>
              <a:t>эффективности учебной деятельности через развитие интеллектуальных способностей школьников.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861048"/>
            <a:ext cx="8445624" cy="222170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sz="4000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sz="3900" dirty="0" smtClean="0">
                <a:solidFill>
                  <a:srgbClr val="7030A0"/>
                </a:solidFill>
              </a:rPr>
              <a:t>Я </a:t>
            </a:r>
            <a:r>
              <a:rPr lang="ru-RU" sz="3900" dirty="0">
                <a:solidFill>
                  <a:srgbClr val="7030A0"/>
                </a:solidFill>
              </a:rPr>
              <a:t>слышу и забываю. Я вижу и запоминаю. Я делаю и </a:t>
            </a:r>
            <a:r>
              <a:rPr lang="ru-RU" sz="3900" dirty="0" smtClean="0">
                <a:solidFill>
                  <a:srgbClr val="7030A0"/>
                </a:solidFill>
              </a:rPr>
              <a:t>понимаю</a:t>
            </a:r>
            <a:r>
              <a:rPr lang="ru-RU" sz="3900" dirty="0">
                <a:solidFill>
                  <a:srgbClr val="7030A0"/>
                </a:solidFill>
              </a:rPr>
              <a:t>.  </a:t>
            </a:r>
            <a:r>
              <a:rPr lang="ru-RU" sz="3900" dirty="0" smtClean="0">
                <a:solidFill>
                  <a:srgbClr val="7030A0"/>
                </a:solidFill>
              </a:rPr>
              <a:t>    </a:t>
            </a:r>
          </a:p>
          <a:p>
            <a:pPr marL="0" indent="0">
              <a:buNone/>
            </a:pPr>
            <a:r>
              <a:rPr lang="ru-RU" sz="3900" dirty="0">
                <a:solidFill>
                  <a:srgbClr val="7030A0"/>
                </a:solidFill>
              </a:rPr>
              <a:t> </a:t>
            </a:r>
            <a:r>
              <a:rPr lang="ru-RU" sz="3900" dirty="0" smtClean="0">
                <a:solidFill>
                  <a:srgbClr val="7030A0"/>
                </a:solidFill>
              </a:rPr>
              <a:t>                                                        Конфуций</a:t>
            </a:r>
            <a:endParaRPr lang="ru-RU" sz="39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381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628800"/>
            <a:ext cx="75608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000" dirty="0">
              <a:solidFill>
                <a:srgbClr val="7030A0"/>
              </a:solidFill>
            </a:endParaRPr>
          </a:p>
        </p:txBody>
      </p:sp>
      <p:pic>
        <p:nvPicPr>
          <p:cNvPr id="3" name="Picture 2" descr="http://xn-----clcobofakcfg0aeim6cpk4fn4eqf.xn--p1ai/wp-content/uploads/images/metodika_intellektualnogo_razvitija_mladshih_shkolnikov_na_urokah_russkogo_jazika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 rot="21041591">
            <a:off x="1864527" y="1006514"/>
            <a:ext cx="3438745" cy="5089052"/>
          </a:xfrm>
          <a:prstGeom prst="round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" name="Picture 2" descr="http://cv02.twirpx.net/0384/0384222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/>
          </a:blip>
          <a:srcRect/>
          <a:stretch>
            <a:fillRect/>
          </a:stretch>
        </p:blipFill>
        <p:spPr bwMode="auto">
          <a:xfrm rot="1089945">
            <a:off x="4642468" y="1319173"/>
            <a:ext cx="3282267" cy="4672266"/>
          </a:xfrm>
          <a:prstGeom prst="round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115934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8416" y="2132856"/>
            <a:ext cx="8136904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Интеллект</a:t>
            </a:r>
            <a:r>
              <a:rPr lang="ru-RU" sz="3200" dirty="0">
                <a:solidFill>
                  <a:srgbClr val="7030A0"/>
                </a:solidFill>
              </a:rPr>
              <a:t> </a:t>
            </a:r>
            <a:r>
              <a:rPr lang="ru-RU" sz="3200" dirty="0" smtClean="0">
                <a:solidFill>
                  <a:srgbClr val="7030A0"/>
                </a:solidFill>
              </a:rPr>
              <a:t>— </a:t>
            </a:r>
            <a:r>
              <a:rPr lang="ru-RU" sz="3200" dirty="0">
                <a:solidFill>
                  <a:srgbClr val="7030A0"/>
                </a:solidFill>
              </a:rPr>
              <a:t>общие способности к познанию, пониманию и разрешению проблем. Понятие интеллект объединяет все познавательные </a:t>
            </a:r>
            <a:r>
              <a:rPr lang="ru-RU" sz="3200" dirty="0" smtClean="0">
                <a:solidFill>
                  <a:srgbClr val="7030A0"/>
                </a:solidFill>
              </a:rPr>
              <a:t>способности: </a:t>
            </a:r>
            <a:r>
              <a:rPr lang="ru-RU" sz="3200" dirty="0">
                <a:solidFill>
                  <a:srgbClr val="7030A0"/>
                </a:solidFill>
              </a:rPr>
              <a:t>ощущение, восприятие, память, представление, мышление, воображение.</a:t>
            </a:r>
          </a:p>
          <a:p>
            <a:pPr algn="just"/>
            <a:endParaRPr lang="ru-RU" sz="4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2223852"/>
            <a:ext cx="16882362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716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3810" y="1787909"/>
            <a:ext cx="1080120" cy="4232117"/>
          </a:xfrm>
          <a:prstGeom prst="rect">
            <a:avLst/>
          </a:prstGeom>
          <a:solidFill>
            <a:srgbClr val="0099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27826" y="1628799"/>
            <a:ext cx="792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/>
              <a:t>ь</a:t>
            </a:r>
            <a:endParaRPr lang="ru-RU" sz="72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70434" y="3026346"/>
            <a:ext cx="1080120" cy="3007981"/>
          </a:xfrm>
          <a:prstGeom prst="rect">
            <a:avLst/>
          </a:prstGeom>
          <a:solidFill>
            <a:srgbClr val="0099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6645" y="2564904"/>
            <a:ext cx="1109663" cy="346942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5971" y="4437111"/>
            <a:ext cx="1109663" cy="159721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66308" y="3613666"/>
            <a:ext cx="1109663" cy="242066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95296" y="2060849"/>
            <a:ext cx="1109663" cy="397347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84457" y="3936349"/>
            <a:ext cx="1109663" cy="209797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125095" y="3370050"/>
            <a:ext cx="792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/>
              <a:t>и</a:t>
            </a:r>
            <a:endParaRPr lang="ru-RU" sz="7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966628" y="2752375"/>
            <a:ext cx="792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/>
              <a:t>т</a:t>
            </a:r>
            <a:endParaRPr lang="ru-RU" sz="7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989453" y="2375126"/>
            <a:ext cx="792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/>
              <a:t>е</a:t>
            </a:r>
            <a:endParaRPr lang="ru-RU" sz="7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454083" y="1758605"/>
            <a:ext cx="792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/>
              <a:t>л</a:t>
            </a:r>
            <a:endParaRPr lang="ru-RU" sz="7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234758" y="4223831"/>
            <a:ext cx="792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/>
              <a:t>у</a:t>
            </a:r>
            <a:endParaRPr lang="ru-RU" sz="7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344421" y="3699450"/>
            <a:ext cx="792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/>
              <a:t>ч</a:t>
            </a:r>
            <a:endParaRPr lang="ru-RU" sz="7200" b="1" dirty="0"/>
          </a:p>
        </p:txBody>
      </p:sp>
    </p:spTree>
    <p:extLst>
      <p:ext uri="{BB962C8B-B14F-4D97-AF65-F5344CB8AC3E}">
        <p14:creationId xmlns:p14="http://schemas.microsoft.com/office/powerpoint/2010/main" xmlns="" val="216921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003553"/>
            <a:ext cx="24470899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64060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916832"/>
            <a:ext cx="23883596" cy="2229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4581128"/>
            <a:ext cx="24226189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897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484784"/>
            <a:ext cx="22710945" cy="2829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5013176"/>
            <a:ext cx="22556720" cy="809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5644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</TotalTime>
  <Words>136</Words>
  <Application>Microsoft Office PowerPoint</Application>
  <PresentationFormat>Экран (4:3)</PresentationFormat>
  <Paragraphs>56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Мастер - класс «Интеллектуальное развитие младших школьников  на уроках русского языка»</vt:lpstr>
      <vt:lpstr> Цель: повышение эффективности учебной деятельности через развитие интеллектуальных способностей школьников.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42</cp:revision>
  <dcterms:created xsi:type="dcterms:W3CDTF">2013-01-06T18:32:13Z</dcterms:created>
  <dcterms:modified xsi:type="dcterms:W3CDTF">2017-02-12T17:57:33Z</dcterms:modified>
</cp:coreProperties>
</file>