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9" r:id="rId1"/>
  </p:sldMasterIdLst>
  <p:notesMasterIdLst>
    <p:notesMasterId r:id="rId22"/>
  </p:notesMasterIdLst>
  <p:sldIdLst>
    <p:sldId id="257" r:id="rId2"/>
    <p:sldId id="285" r:id="rId3"/>
    <p:sldId id="291" r:id="rId4"/>
    <p:sldId id="303" r:id="rId5"/>
    <p:sldId id="288" r:id="rId6"/>
    <p:sldId id="306" r:id="rId7"/>
    <p:sldId id="315" r:id="rId8"/>
    <p:sldId id="283" r:id="rId9"/>
    <p:sldId id="316" r:id="rId10"/>
    <p:sldId id="317" r:id="rId11"/>
    <p:sldId id="309" r:id="rId12"/>
    <p:sldId id="318" r:id="rId13"/>
    <p:sldId id="310" r:id="rId14"/>
    <p:sldId id="319" r:id="rId15"/>
    <p:sldId id="311" r:id="rId16"/>
    <p:sldId id="320" r:id="rId17"/>
    <p:sldId id="312" r:id="rId18"/>
    <p:sldId id="321" r:id="rId19"/>
    <p:sldId id="313" r:id="rId20"/>
    <p:sldId id="271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  <a:srgbClr val="46D3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74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3E898D1-5B3E-4B9F-B794-4DFC753D8E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9991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CBA1D10-87F9-4079-9CA8-3F5765EC18C1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27651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2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3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3D90929-55E1-431A-810A-813408F4A1B8}" type="slidenum">
              <a:rPr lang="ru-RU" sz="1200">
                <a:latin typeface="Tahoma" pitchFamily="34" charset="0"/>
              </a:rPr>
              <a:pPr algn="r"/>
              <a:t>1</a:t>
            </a:fld>
            <a:endParaRPr lang="ru-RU" sz="1200">
              <a:latin typeface="Tahoma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5B2576A-8042-45D1-ADBC-8EA8DCC2D8A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30EC95D-EF5F-4F27-B8C9-78DD78F6699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B3B8FD6-0260-4A21-8458-978D0E7E800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F82584B-5039-4EB8-B763-661885D35F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0D69141-AA13-44D8-BF35-E2C6949224C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3F188C1-D0AF-4DC5-9159-BDFA310ED36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8001FCE-8757-4C42-BDD8-21AAF51024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B3BC40D-CBB3-4A39-9F80-292E405B7D2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4D6C84A-A36C-4C59-BA50-130D1098D7A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0F30FD0-F1D7-4921-AD0A-E8F2403175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56E9C89-AB19-4ABD-8148-C307A6AF0C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75537D9-5E85-47B0-9DF5-CA15D324D56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21" r:id="rId2"/>
    <p:sldLayoutId id="2147483922" r:id="rId3"/>
    <p:sldLayoutId id="2147483923" r:id="rId4"/>
    <p:sldLayoutId id="2147483924" r:id="rId5"/>
    <p:sldLayoutId id="2147483925" r:id="rId6"/>
    <p:sldLayoutId id="2147483926" r:id="rId7"/>
    <p:sldLayoutId id="2147483927" r:id="rId8"/>
    <p:sldLayoutId id="2147483928" r:id="rId9"/>
    <p:sldLayoutId id="2147483929" r:id="rId10"/>
    <p:sldLayoutId id="2147483930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600200" y="2362200"/>
            <a:ext cx="7543800" cy="4038600"/>
          </a:xfrm>
          <a:solidFill>
            <a:schemeClr val="accent1"/>
          </a:solidFill>
        </p:spPr>
        <p:txBody>
          <a:bodyPr>
            <a:normAutofit fontScale="92500" lnSpcReduction="20000"/>
          </a:bodyPr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3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Методический семинар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Лама-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Суу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С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айлык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Васильевна</a:t>
            </a: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учитель начальных классов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2017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r"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chemeClr val="accent4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0" indent="0" algn="r">
              <a:buFont typeface="Wingdings" pitchFamily="2" charset="2"/>
              <a:buNone/>
              <a:defRPr/>
            </a:pPr>
            <a:endParaRPr lang="ru-RU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00166" y="928670"/>
            <a:ext cx="70723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Использование игровых технологий</a:t>
            </a:r>
            <a:r>
              <a:rPr lang="en-US" sz="2400" b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на уроках в начальной школе</a:t>
            </a:r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endParaRPr lang="ru-RU" sz="2800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357166"/>
            <a:ext cx="821537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Результат использования игровых технологий 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785926"/>
            <a:ext cx="8072494" cy="3367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ru-RU" b="1" dirty="0" smtClean="0">
                <a:latin typeface="Bookman Old Style" pitchFamily="18" charset="0"/>
              </a:rPr>
              <a:t>Активизирует  познавательную  деятельности обучающихся;</a:t>
            </a:r>
          </a:p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ru-RU" b="1" dirty="0" smtClean="0">
                <a:latin typeface="Bookman Old Style" pitchFamily="18" charset="0"/>
              </a:rPr>
              <a:t> Тренировка памяти, которая  помогает обучающимся выработать речевые умения и навыки;</a:t>
            </a:r>
          </a:p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ru-RU" b="1" dirty="0" smtClean="0">
                <a:latin typeface="Bookman Old Style" pitchFamily="18" charset="0"/>
              </a:rPr>
              <a:t>Стимулирует умственную деятельность обучающихся, развивает внимание и познавательный интерес;</a:t>
            </a:r>
          </a:p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ru-RU" b="1" dirty="0" smtClean="0">
                <a:latin typeface="Bookman Old Style" pitchFamily="18" charset="0"/>
              </a:rPr>
              <a:t>Способствует преодолению пассивности;</a:t>
            </a:r>
          </a:p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ru-RU" b="1" dirty="0" smtClean="0">
                <a:latin typeface="Bookman Old Style" pitchFamily="18" charset="0"/>
              </a:rPr>
              <a:t>Способствует усилению работоспособности.</a:t>
            </a:r>
            <a:endParaRPr lang="ru-RU" b="1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 smtClean="0"/>
              <a:t>«</a:t>
            </a:r>
            <a:r>
              <a:rPr lang="ru-RU" b="1" dirty="0" smtClean="0">
                <a:latin typeface="Bookman Old Style" pitchFamily="18" charset="0"/>
              </a:rPr>
              <a:t>Добавь слог»</a:t>
            </a:r>
          </a:p>
          <a:p>
            <a:r>
              <a:rPr lang="ru-RU" b="1" dirty="0" smtClean="0">
                <a:latin typeface="Bookman Old Style" pitchFamily="18" charset="0"/>
              </a:rPr>
              <a:t>«Дополни предложение»</a:t>
            </a:r>
          </a:p>
          <a:p>
            <a:r>
              <a:rPr lang="ru-RU" b="1" dirty="0" smtClean="0">
                <a:latin typeface="Bookman Old Style" pitchFamily="18" charset="0"/>
              </a:rPr>
              <a:t>«Загадки Петрушки»</a:t>
            </a:r>
          </a:p>
          <a:p>
            <a:r>
              <a:rPr lang="ru-RU" b="1" dirty="0" smtClean="0">
                <a:latin typeface="Bookman Old Style" pitchFamily="18" charset="0"/>
              </a:rPr>
              <a:t>«Путаница»</a:t>
            </a:r>
          </a:p>
          <a:p>
            <a:r>
              <a:rPr lang="ru-RU" b="1" dirty="0" smtClean="0">
                <a:latin typeface="Bookman Old Style" pitchFamily="18" charset="0"/>
              </a:rPr>
              <a:t>«Скажи по-другому»</a:t>
            </a:r>
          </a:p>
          <a:p>
            <a:r>
              <a:rPr lang="ru-RU" b="1" dirty="0" smtClean="0">
                <a:latin typeface="Bookman Old Style" pitchFamily="18" charset="0"/>
              </a:rPr>
              <a:t>«Подбери слово»</a:t>
            </a:r>
          </a:p>
          <a:p>
            <a:r>
              <a:rPr lang="ru-RU" b="1" u="sng" dirty="0" smtClean="0">
                <a:latin typeface="Bookman Old Style" pitchFamily="18" charset="0"/>
              </a:rPr>
              <a:t/>
            </a:r>
            <a:br>
              <a:rPr lang="ru-RU" b="1" u="sng" dirty="0" smtClean="0">
                <a:latin typeface="Bookman Old Style" pitchFamily="18" charset="0"/>
              </a:rPr>
            </a:br>
            <a:r>
              <a:rPr lang="ru-RU" b="1" i="1" u="sng" dirty="0" smtClean="0">
                <a:latin typeface="Bookman Old Style" pitchFamily="18" charset="0"/>
              </a:rPr>
              <a:t>Игры на развитие слухового восприятия, навыков слогового анализа и синтеза</a:t>
            </a:r>
            <a:r>
              <a:rPr lang="ru-RU" b="1" u="sng" dirty="0" smtClean="0">
                <a:latin typeface="Bookman Old Style" pitchFamily="18" charset="0"/>
              </a:rPr>
              <a:t/>
            </a:r>
            <a:br>
              <a:rPr lang="ru-RU" b="1" u="sng" dirty="0" smtClean="0">
                <a:latin typeface="Bookman Old Style" pitchFamily="18" charset="0"/>
              </a:rPr>
            </a:br>
            <a:r>
              <a:rPr lang="ru-RU" b="1" dirty="0" smtClean="0">
                <a:latin typeface="Bookman Old Style" pitchFamily="18" charset="0"/>
              </a:rPr>
              <a:t/>
            </a:r>
            <a:br>
              <a:rPr lang="ru-RU" b="1" dirty="0" smtClean="0">
                <a:latin typeface="Bookman Old Style" pitchFamily="18" charset="0"/>
              </a:rPr>
            </a:br>
            <a:r>
              <a:rPr lang="ru-RU" b="1" dirty="0" smtClean="0">
                <a:latin typeface="Bookman Old Style" pitchFamily="18" charset="0"/>
              </a:rPr>
              <a:t>«Кто в каком домике будет жить?»</a:t>
            </a:r>
          </a:p>
          <a:p>
            <a:pPr>
              <a:buNone/>
            </a:pPr>
            <a:r>
              <a:rPr lang="ru-RU" b="1" dirty="0" smtClean="0">
                <a:latin typeface="Bookman Old Style" pitchFamily="18" charset="0"/>
              </a:rPr>
              <a:t>     «Ведущая буква»</a:t>
            </a:r>
          </a:p>
          <a:p>
            <a:pPr>
              <a:buNone/>
            </a:pPr>
            <a:r>
              <a:rPr lang="ru-RU" b="1" dirty="0" smtClean="0">
                <a:latin typeface="Bookman Old Style" pitchFamily="18" charset="0"/>
              </a:rPr>
              <a:t>     «Слог за слогом»</a:t>
            </a:r>
          </a:p>
          <a:p>
            <a:r>
              <a:rPr lang="ru-RU" b="1" dirty="0" smtClean="0">
                <a:latin typeface="Bookman Old Style" pitchFamily="18" charset="0"/>
              </a:rPr>
              <a:t>«Цепочка»</a:t>
            </a:r>
          </a:p>
          <a:p>
            <a:r>
              <a:rPr lang="ru-RU" b="1" dirty="0" smtClean="0">
                <a:latin typeface="Bookman Old Style" pitchFamily="18" charset="0"/>
              </a:rPr>
              <a:t> «Дружная семейка».</a:t>
            </a:r>
          </a:p>
          <a:p>
            <a:r>
              <a:rPr lang="ru-RU" b="1" dirty="0" smtClean="0">
                <a:latin typeface="Bookman Old Style" pitchFamily="18" charset="0"/>
              </a:rPr>
              <a:t> «Лесенка».</a:t>
            </a:r>
          </a:p>
          <a:p>
            <a:r>
              <a:rPr lang="ru-RU" b="1" dirty="0" smtClean="0">
                <a:latin typeface="Bookman Old Style" pitchFamily="18" charset="0"/>
              </a:rPr>
              <a:t> «Переставьте буквы, так чтобы получились новые слова». </a:t>
            </a:r>
          </a:p>
          <a:p>
            <a:r>
              <a:rPr lang="ru-RU" b="1" dirty="0" smtClean="0">
                <a:latin typeface="Bookman Old Style" pitchFamily="18" charset="0"/>
              </a:rPr>
              <a:t>Шарады.</a:t>
            </a:r>
          </a:p>
          <a:p>
            <a:endParaRPr lang="ru-RU" b="1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Игры на уроках русского языка</a:t>
            </a: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</a:br>
            <a:endParaRPr lang="ru-RU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Дидактическая игра «Третий лишний»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1"/>
          <p:cNvSpPr txBox="1">
            <a:spLocks noGrp="1"/>
          </p:cNvSpPr>
          <p:nvPr>
            <p:ph idx="1"/>
          </p:nvPr>
        </p:nvSpPr>
        <p:spPr>
          <a:xfrm>
            <a:off x="500034" y="1142985"/>
            <a:ext cx="8229600" cy="25003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0215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Какое из трёх слов является лишним? Почему?</a:t>
            </a:r>
          </a:p>
          <a:p>
            <a:pPr indent="450215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ru-RU" sz="9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Georgia" pitchFamily="18" charset="0"/>
              <a:buAutoNum type="arabicPeriod"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Горизонт, лесной, земляной.</a:t>
            </a: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Georgia" pitchFamily="18" charset="0"/>
              <a:buAutoNum type="arabicPeriod"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Приставка, предлог, союз.</a:t>
            </a: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Georgia" pitchFamily="18" charset="0"/>
              <a:buAutoNum type="arabicPeriod"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Дополнение, определение, подлежащее.</a:t>
            </a:r>
          </a:p>
        </p:txBody>
      </p:sp>
      <p:pic>
        <p:nvPicPr>
          <p:cNvPr id="36866" name="Picture 2" descr="http://www.alegri.ru/images/128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3981449"/>
            <a:ext cx="6096000" cy="287655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42910" y="3714752"/>
            <a:ext cx="59241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Дидактическая игра «</a:t>
            </a:r>
            <a:r>
              <a:rPr lang="ru-RU" sz="2400" b="1" dirty="0" smtClean="0">
                <a:solidFill>
                  <a:srgbClr val="0070C0"/>
                </a:solidFill>
                <a:latin typeface="Bookman Old Style" pitchFamily="18" charset="0"/>
              </a:rPr>
              <a:t>Слог за слогом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    </a:t>
            </a:r>
            <a:r>
              <a:rPr lang="ru-RU" b="1" dirty="0" smtClean="0">
                <a:latin typeface="Bookman Old Style" pitchFamily="18" charset="0"/>
              </a:rPr>
              <a:t>Цель</a:t>
            </a:r>
            <a:r>
              <a:rPr lang="ru-RU" dirty="0" smtClean="0">
                <a:latin typeface="Bookman Old Style" pitchFamily="18" charset="0"/>
              </a:rPr>
              <a:t> всех дидактических игр этого раздела: развитие речи детей и обогащение словарного запаса.</a:t>
            </a:r>
          </a:p>
          <a:p>
            <a:r>
              <a:rPr lang="ru-RU" b="1" u="sng" dirty="0" smtClean="0">
                <a:latin typeface="Bookman Old Style" pitchFamily="18" charset="0"/>
              </a:rPr>
              <a:t>«Отгадайте пословицы»</a:t>
            </a:r>
          </a:p>
          <a:p>
            <a:pPr>
              <a:buNone/>
            </a:pPr>
            <a:r>
              <a:rPr lang="ru-RU" b="1" u="sng" dirty="0" smtClean="0">
                <a:solidFill>
                  <a:schemeClr val="bg1"/>
                </a:solidFill>
                <a:latin typeface="Bookman Old Style" pitchFamily="18" charset="0"/>
              </a:rPr>
              <a:t>   </a:t>
            </a:r>
            <a:r>
              <a:rPr lang="ru-RU" dirty="0" smtClean="0">
                <a:latin typeface="Bookman Old Style" pitchFamily="18" charset="0"/>
              </a:rPr>
              <a:t> ( по двум ключевым словам).</a:t>
            </a:r>
          </a:p>
          <a:p>
            <a:r>
              <a:rPr lang="ru-RU" b="1" u="sng" dirty="0" smtClean="0">
                <a:latin typeface="Bookman Old Style" pitchFamily="18" charset="0"/>
              </a:rPr>
              <a:t>«Собери пословицу»</a:t>
            </a:r>
          </a:p>
          <a:p>
            <a:r>
              <a:rPr lang="ru-RU" b="1" u="sng" dirty="0" smtClean="0">
                <a:latin typeface="Bookman Old Style" pitchFamily="18" charset="0"/>
              </a:rPr>
              <a:t>«Придумай небылицу»</a:t>
            </a:r>
            <a:endParaRPr lang="ru-RU" dirty="0" smtClean="0">
              <a:latin typeface="Bookman Old Style" pitchFamily="18" charset="0"/>
            </a:endParaRPr>
          </a:p>
          <a:p>
            <a:r>
              <a:rPr lang="ru-RU" b="1" u="sng" dirty="0" smtClean="0">
                <a:latin typeface="Bookman Old Style" pitchFamily="18" charset="0"/>
              </a:rPr>
              <a:t>«Сочини стихотворение»</a:t>
            </a:r>
            <a:endParaRPr lang="ru-RU" dirty="0" smtClean="0">
              <a:latin typeface="Bookman Old Style" pitchFamily="18" charset="0"/>
            </a:endParaRPr>
          </a:p>
          <a:p>
            <a:r>
              <a:rPr lang="ru-RU" b="1" u="sng" dirty="0" smtClean="0">
                <a:latin typeface="Bookman Old Style" pitchFamily="18" charset="0"/>
              </a:rPr>
              <a:t>«Найди рифму»</a:t>
            </a:r>
            <a:endParaRPr lang="ru-RU" dirty="0" smtClean="0">
              <a:latin typeface="Bookman Old Style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ИГРЫ НА УРОКАХ  ЛИТЕРАТУРНОГО ЧТЕНИЯ</a:t>
            </a: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</a:br>
            <a:endParaRPr lang="ru-RU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s://fs00.infourok.ru/images/doc/221/12196/1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0"/>
            <a:ext cx="4387850" cy="3290888"/>
          </a:xfrm>
          <a:prstGeom prst="rect">
            <a:avLst/>
          </a:prstGeom>
          <a:noFill/>
        </p:spPr>
      </p:pic>
      <p:pic>
        <p:nvPicPr>
          <p:cNvPr id="39940" name="Picture 4" descr="https://fs00.infourok.ru/images/doc/167/192695/img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357562"/>
            <a:ext cx="4286247" cy="32146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u="sng" dirty="0" smtClean="0">
                <a:latin typeface="Bookman Old Style" pitchFamily="18" charset="0"/>
              </a:rPr>
              <a:t>«Похож – не похож»</a:t>
            </a:r>
          </a:p>
          <a:p>
            <a:r>
              <a:rPr lang="ru-RU" b="1" u="sng" dirty="0" smtClean="0">
                <a:latin typeface="Bookman Old Style" pitchFamily="18" charset="0"/>
              </a:rPr>
              <a:t>«Назови соседей»</a:t>
            </a:r>
            <a:endParaRPr lang="ru-RU" dirty="0" smtClean="0">
              <a:latin typeface="Bookman Old Style" pitchFamily="18" charset="0"/>
            </a:endParaRPr>
          </a:p>
          <a:p>
            <a:r>
              <a:rPr lang="ru-RU" b="1" u="sng" dirty="0" smtClean="0">
                <a:latin typeface="Bookman Old Style" pitchFamily="18" charset="0"/>
              </a:rPr>
              <a:t>«Кто быстрее нарядит ёлочку?»</a:t>
            </a:r>
          </a:p>
          <a:p>
            <a:r>
              <a:rPr lang="ru-RU" b="1" u="sng" dirty="0" smtClean="0">
                <a:latin typeface="Bookman Old Style" pitchFamily="18" charset="0"/>
              </a:rPr>
              <a:t>«Математический лабиринт»</a:t>
            </a:r>
            <a:r>
              <a:rPr lang="ru-RU" b="1" dirty="0" smtClean="0">
                <a:latin typeface="Bookman Old Style" pitchFamily="18" charset="0"/>
              </a:rPr>
              <a:t> </a:t>
            </a:r>
            <a:endParaRPr lang="ru-RU" dirty="0" smtClean="0">
              <a:latin typeface="Bookman Old Style" pitchFamily="18" charset="0"/>
            </a:endParaRPr>
          </a:p>
          <a:p>
            <a:r>
              <a:rPr lang="ru-RU" b="1" u="sng" dirty="0" smtClean="0">
                <a:latin typeface="Bookman Old Style" pitchFamily="18" charset="0"/>
              </a:rPr>
              <a:t>«Молчанка»</a:t>
            </a:r>
            <a:endParaRPr lang="ru-RU" dirty="0" smtClean="0">
              <a:latin typeface="Bookman Old Style" pitchFamily="18" charset="0"/>
            </a:endParaRPr>
          </a:p>
          <a:p>
            <a:r>
              <a:rPr lang="ru-RU" b="1" u="sng" dirty="0" smtClean="0">
                <a:latin typeface="Bookman Old Style" pitchFamily="18" charset="0"/>
              </a:rPr>
              <a:t>«Головоломка»</a:t>
            </a:r>
            <a:r>
              <a:rPr lang="ru-RU" dirty="0" smtClean="0">
                <a:latin typeface="Bookman Old Style" pitchFamily="18" charset="0"/>
              </a:rPr>
              <a:t> </a:t>
            </a:r>
          </a:p>
          <a:p>
            <a:r>
              <a:rPr lang="ru-RU" b="1" u="sng" dirty="0" smtClean="0">
                <a:latin typeface="Bookman Old Style" pitchFamily="18" charset="0"/>
              </a:rPr>
              <a:t>«Космонавты»</a:t>
            </a:r>
            <a:r>
              <a:rPr lang="ru-RU" dirty="0" smtClean="0">
                <a:latin typeface="Bookman Old Style" pitchFamily="18" charset="0"/>
              </a:rPr>
              <a:t> </a:t>
            </a:r>
          </a:p>
          <a:p>
            <a:r>
              <a:rPr lang="ru-RU" u="sng" dirty="0" smtClean="0">
                <a:latin typeface="Bookman Old Style" pitchFamily="18" charset="0"/>
              </a:rPr>
              <a:t> </a:t>
            </a:r>
            <a:r>
              <a:rPr lang="ru-RU" b="1" u="sng" dirty="0" smtClean="0">
                <a:latin typeface="Bookman Old Style" pitchFamily="18" charset="0"/>
              </a:rPr>
              <a:t>«Засели домики»</a:t>
            </a:r>
            <a:r>
              <a:rPr lang="ru-RU" dirty="0" smtClean="0">
                <a:latin typeface="Bookman Old Style" pitchFamily="18" charset="0"/>
              </a:rPr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ИГРЫ НА УРОКАХ МАТЕМАТИКИ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www.vip-dressvl.ru/pototuzul/1710"/>
          <p:cNvPicPr>
            <a:picLocks noChangeAspect="1" noChangeArrowheads="1"/>
          </p:cNvPicPr>
          <p:nvPr/>
        </p:nvPicPr>
        <p:blipFill>
          <a:blip r:embed="rId2" cstate="print"/>
          <a:srcRect t="21250" b="9999"/>
          <a:stretch>
            <a:fillRect/>
          </a:stretch>
        </p:blipFill>
        <p:spPr bwMode="auto">
          <a:xfrm>
            <a:off x="0" y="285728"/>
            <a:ext cx="4710545" cy="2428892"/>
          </a:xfrm>
          <a:prstGeom prst="rect">
            <a:avLst/>
          </a:prstGeom>
          <a:noFill/>
        </p:spPr>
      </p:pic>
      <p:pic>
        <p:nvPicPr>
          <p:cNvPr id="40964" name="Picture 4" descr="http://3.bp.blogspot.com/-iNF5xCmwjbg/UvAdjss0fMI/AAAAAAAAIOo/vwoUSumrGMk/s1600/matematika_labirint_nataliigromaster_02.jpg"/>
          <p:cNvPicPr>
            <a:picLocks noChangeAspect="1" noChangeArrowheads="1"/>
          </p:cNvPicPr>
          <p:nvPr/>
        </p:nvPicPr>
        <p:blipFill>
          <a:blip r:embed="rId3" cstate="print"/>
          <a:srcRect l="6487" r="15675" b="15137"/>
          <a:stretch>
            <a:fillRect/>
          </a:stretch>
        </p:blipFill>
        <p:spPr bwMode="auto">
          <a:xfrm>
            <a:off x="4929190" y="142852"/>
            <a:ext cx="3429024" cy="2643206"/>
          </a:xfrm>
          <a:prstGeom prst="rect">
            <a:avLst/>
          </a:prstGeom>
          <a:noFill/>
        </p:spPr>
      </p:pic>
      <p:pic>
        <p:nvPicPr>
          <p:cNvPr id="40966" name="Picture 6" descr="http://www.metod-kopilka.ru/images/doc/60/60772/img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857496"/>
            <a:ext cx="3721063" cy="2790798"/>
          </a:xfrm>
          <a:prstGeom prst="rect">
            <a:avLst/>
          </a:prstGeom>
          <a:noFill/>
        </p:spPr>
      </p:pic>
      <p:pic>
        <p:nvPicPr>
          <p:cNvPr id="40968" name="Picture 8" descr="http://media.148apps.com/screenshots/997676587/us-ipad-3-matchsticks-free-puzzle-game-with-matches.jpeg"/>
          <p:cNvPicPr>
            <a:picLocks noChangeAspect="1" noChangeArrowheads="1"/>
          </p:cNvPicPr>
          <p:nvPr/>
        </p:nvPicPr>
        <p:blipFill>
          <a:blip r:embed="rId5" cstate="print"/>
          <a:srcRect l="8680" t="19530" r="11030" b="12115"/>
          <a:stretch>
            <a:fillRect/>
          </a:stretch>
        </p:blipFill>
        <p:spPr bwMode="auto">
          <a:xfrm>
            <a:off x="5429256" y="3286124"/>
            <a:ext cx="2643206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>
                <a:latin typeface="Bookman Old Style" pitchFamily="18" charset="0"/>
              </a:rPr>
              <a:t>«Узнай птицу по описанию»</a:t>
            </a:r>
            <a:endParaRPr lang="ru-RU" dirty="0" smtClean="0">
              <a:latin typeface="Bookman Old Style" pitchFamily="18" charset="0"/>
            </a:endParaRPr>
          </a:p>
          <a:p>
            <a:r>
              <a:rPr lang="ru-RU" b="1" dirty="0" smtClean="0">
                <a:latin typeface="Bookman Old Style" pitchFamily="18" charset="0"/>
              </a:rPr>
              <a:t>«Занимательная география»</a:t>
            </a:r>
            <a:r>
              <a:rPr lang="ru-RU" dirty="0" smtClean="0">
                <a:latin typeface="Bookman Old Style" pitchFamily="18" charset="0"/>
              </a:rPr>
              <a:t> </a:t>
            </a:r>
          </a:p>
          <a:p>
            <a:pPr lvl="0"/>
            <a:r>
              <a:rPr lang="ru-RU" b="1" dirty="0" smtClean="0">
                <a:latin typeface="Bookman Old Style" pitchFamily="18" charset="0"/>
              </a:rPr>
              <a:t> «Кто быстрее»</a:t>
            </a:r>
            <a:r>
              <a:rPr lang="ru-RU" dirty="0" smtClean="0">
                <a:latin typeface="Bookman Old Style" pitchFamily="18" charset="0"/>
              </a:rPr>
              <a:t>. </a:t>
            </a:r>
          </a:p>
          <a:p>
            <a:pPr lvl="0"/>
            <a:r>
              <a:rPr lang="ru-RU" b="1" dirty="0" smtClean="0">
                <a:latin typeface="Bookman Old Style" pitchFamily="18" charset="0"/>
              </a:rPr>
              <a:t>«Третий лишний»</a:t>
            </a:r>
            <a:r>
              <a:rPr lang="ru-RU" dirty="0" smtClean="0">
                <a:latin typeface="Bookman Old Style" pitchFamily="18" charset="0"/>
              </a:rPr>
              <a:t> </a:t>
            </a:r>
          </a:p>
          <a:p>
            <a:pPr lvl="0"/>
            <a:r>
              <a:rPr lang="ru-RU" b="1" dirty="0" smtClean="0">
                <a:latin typeface="Bookman Old Style" pitchFamily="18" charset="0"/>
              </a:rPr>
              <a:t> «Продолжи фразу»</a:t>
            </a:r>
            <a:r>
              <a:rPr lang="ru-RU" dirty="0" smtClean="0">
                <a:latin typeface="Bookman Old Style" pitchFamily="18" charset="0"/>
              </a:rPr>
              <a:t> </a:t>
            </a:r>
          </a:p>
          <a:p>
            <a:pPr lvl="0"/>
            <a:r>
              <a:rPr lang="ru-RU" b="1" dirty="0" smtClean="0">
                <a:latin typeface="Bookman Old Style" pitchFamily="18" charset="0"/>
              </a:rPr>
              <a:t>«Угадай контур»</a:t>
            </a:r>
            <a:r>
              <a:rPr lang="ru-RU" dirty="0" smtClean="0">
                <a:latin typeface="Bookman Old Style" pitchFamily="18" charset="0"/>
              </a:rPr>
              <a:t> </a:t>
            </a:r>
          </a:p>
          <a:p>
            <a:r>
              <a:rPr lang="ru-RU" b="1" dirty="0" smtClean="0">
                <a:latin typeface="Bookman Old Style" pitchFamily="18" charset="0"/>
              </a:rPr>
              <a:t>«Собери карту»</a:t>
            </a:r>
            <a:r>
              <a:rPr lang="ru-RU" dirty="0" smtClean="0">
                <a:latin typeface="Bookman Old Style" pitchFamily="18" charset="0"/>
              </a:rPr>
              <a:t> </a:t>
            </a:r>
          </a:p>
          <a:p>
            <a:r>
              <a:rPr lang="ru-RU" dirty="0" smtClean="0">
                <a:latin typeface="Bookman Old Style" pitchFamily="18" charset="0"/>
              </a:rPr>
              <a:t>«</a:t>
            </a:r>
            <a:r>
              <a:rPr lang="ru-RU" b="1" dirty="0" smtClean="0">
                <a:latin typeface="Bookman Old Style" pitchFamily="18" charset="0"/>
              </a:rPr>
              <a:t>Кто больше назовет действий» </a:t>
            </a:r>
          </a:p>
          <a:p>
            <a:r>
              <a:rPr lang="ru-RU" b="1" dirty="0" smtClean="0">
                <a:latin typeface="Bookman Old Style" pitchFamily="18" charset="0"/>
              </a:rPr>
              <a:t>«Охотник»</a:t>
            </a:r>
          </a:p>
          <a:p>
            <a:r>
              <a:rPr lang="ru-RU" b="1" dirty="0" smtClean="0">
                <a:latin typeface="Bookman Old Style" pitchFamily="18" charset="0"/>
              </a:rPr>
              <a:t>«А если бы…»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ИГРЫ НА УРОКАХ </a:t>
            </a:r>
            <a:br>
              <a:rPr lang="ru-RU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</a:br>
            <a:r>
              <a:rPr lang="ru-RU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ОКРУЖАЮЩЕГО МИРА</a:t>
            </a:r>
            <a:r>
              <a:rPr lang="ru-RU" dirty="0" smtClean="0">
                <a:latin typeface="Bookman Old Style" pitchFamily="18" charset="0"/>
              </a:rPr>
              <a:t/>
            </a:r>
            <a:br>
              <a:rPr lang="ru-RU" dirty="0" smtClean="0">
                <a:latin typeface="Bookman Old Style" pitchFamily="18" charset="0"/>
              </a:rPr>
            </a:br>
            <a:endParaRPr lang="ru-RU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igrosad.ru/published/publicdata/IGROSA87SHOP/attachments/SC/products_pictures/22177-3_enl.jpg"/>
          <p:cNvPicPr>
            <a:picLocks noChangeAspect="1" noChangeArrowheads="1"/>
          </p:cNvPicPr>
          <p:nvPr/>
        </p:nvPicPr>
        <p:blipFill>
          <a:blip r:embed="rId2" cstate="print"/>
          <a:srcRect l="50391"/>
          <a:stretch>
            <a:fillRect/>
          </a:stretch>
        </p:blipFill>
        <p:spPr bwMode="auto">
          <a:xfrm>
            <a:off x="0" y="0"/>
            <a:ext cx="2571736" cy="3798907"/>
          </a:xfrm>
          <a:prstGeom prst="rect">
            <a:avLst/>
          </a:prstGeom>
          <a:noFill/>
        </p:spPr>
      </p:pic>
      <p:pic>
        <p:nvPicPr>
          <p:cNvPr id="41988" name="Picture 4" descr="http://www.studfiles.ru/html/2706/265/html_0E3sW2TyJh.cW3w/htmlconvd-zoEfWQ_html_6fd7ce12.gif"/>
          <p:cNvPicPr>
            <a:picLocks noChangeAspect="1" noChangeArrowheads="1"/>
          </p:cNvPicPr>
          <p:nvPr/>
        </p:nvPicPr>
        <p:blipFill>
          <a:blip r:embed="rId3" cstate="print"/>
          <a:srcRect r="27999" b="52569"/>
          <a:stretch>
            <a:fillRect/>
          </a:stretch>
        </p:blipFill>
        <p:spPr bwMode="auto">
          <a:xfrm>
            <a:off x="2571736" y="500042"/>
            <a:ext cx="3429024" cy="1143008"/>
          </a:xfrm>
          <a:prstGeom prst="rect">
            <a:avLst/>
          </a:prstGeom>
          <a:noFill/>
        </p:spPr>
      </p:pic>
      <p:pic>
        <p:nvPicPr>
          <p:cNvPr id="41992" name="Picture 8" descr="http://ppt4web.ru/images/150/11737/640/img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1857364"/>
            <a:ext cx="6096000" cy="4572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857884" y="357166"/>
            <a:ext cx="22926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b="1" dirty="0" smtClean="0">
                <a:solidFill>
                  <a:srgbClr val="0070C0"/>
                </a:solidFill>
                <a:latin typeface="Bookman Old Style" pitchFamily="18" charset="0"/>
              </a:rPr>
              <a:t>«Угадай контур»</a:t>
            </a:r>
            <a:r>
              <a:rPr lang="ru-RU" dirty="0" smtClean="0">
                <a:solidFill>
                  <a:srgbClr val="0070C0"/>
                </a:solidFill>
                <a:latin typeface="Bookman Old Style" pitchFamily="18" charset="0"/>
              </a:rPr>
              <a:t> 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/>
              <a:t>«</a:t>
            </a:r>
            <a:r>
              <a:rPr lang="ru-RU" sz="4000" i="1" dirty="0" smtClean="0">
                <a:latin typeface="Monotype Corsiva" pitchFamily="66" charset="0"/>
              </a:rPr>
              <a:t>Учитель и ученик растут вместе</a:t>
            </a:r>
            <a:r>
              <a:rPr lang="ru-RU" sz="4000" dirty="0" smtClean="0"/>
              <a:t>».</a:t>
            </a:r>
          </a:p>
          <a:p>
            <a:endParaRPr lang="ru-RU" dirty="0" smtClean="0"/>
          </a:p>
          <a:p>
            <a:pPr algn="ctr">
              <a:buNone/>
            </a:pPr>
            <a:r>
              <a:rPr lang="ru-RU" dirty="0" smtClean="0"/>
              <a:t>      </a:t>
            </a:r>
            <a:r>
              <a:rPr lang="ru-RU" dirty="0" smtClean="0">
                <a:latin typeface="Bookman Old Style" pitchFamily="18" charset="0"/>
              </a:rPr>
              <a:t>Игровые приемы работы на уроке в полной мере позволяют расти как ученикам, так и учителю.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Конфуций писал: 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трелка вправо 5"/>
          <p:cNvSpPr/>
          <p:nvPr/>
        </p:nvSpPr>
        <p:spPr>
          <a:xfrm>
            <a:off x="4860925" y="1308100"/>
            <a:ext cx="357188" cy="428625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214313" y="357188"/>
            <a:ext cx="4500562" cy="2928937"/>
          </a:xfrm>
          <a:prstGeom prst="round2Diag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Системно-деятельностный</a:t>
            </a:r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подход 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– это организация учебного процесса, в котором главное место отводится активной и разносторонней, в максимальной степени самостоятельной познавательной деятельности школьника</a:t>
            </a:r>
          </a:p>
        </p:txBody>
      </p:sp>
      <p:sp>
        <p:nvSpPr>
          <p:cNvPr id="9" name="Стрелка вправо 8"/>
          <p:cNvSpPr/>
          <p:nvPr/>
        </p:nvSpPr>
        <p:spPr>
          <a:xfrm rot="5400000">
            <a:off x="2536032" y="3321844"/>
            <a:ext cx="357187" cy="428625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2213623">
            <a:off x="4657725" y="3098800"/>
            <a:ext cx="474663" cy="442913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027" name="Picture 3" descr="C:\Users\школа\Desktop\сайлык\20160919_1643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589434" y="3203654"/>
            <a:ext cx="3408787" cy="3427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школа\Desktop\сайлык\20151215_14344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29" y="3736731"/>
            <a:ext cx="4700790" cy="2649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школа\Desktop\сайлык\20160912_14411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9105" y="331199"/>
            <a:ext cx="3468439" cy="2601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785786" y="1142984"/>
            <a:ext cx="7693025" cy="2650975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en-US" sz="5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2466" name="Picture 2" descr="http://flowerscity.md/127/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2928934"/>
            <a:ext cx="3954170" cy="366712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714356"/>
            <a:ext cx="857256" cy="4786346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wordArtVert" anchor="ctr"/>
          <a:lstStyle/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4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714625" y="2357438"/>
            <a:ext cx="4429125" cy="714375"/>
          </a:xfrm>
          <a:prstGeom prst="rect">
            <a:avLst/>
          </a:prstGeom>
          <a:solidFill>
            <a:srgbClr val="46D3DA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ru-RU" sz="2400" dirty="0" smtClean="0">
                <a:latin typeface="Bookman Old Style" pitchFamily="18" charset="0"/>
              </a:rPr>
              <a:t>Игровые  технологии</a:t>
            </a:r>
            <a:endParaRPr lang="ru-RU" sz="2400" dirty="0"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14625" y="3571875"/>
            <a:ext cx="4429125" cy="785813"/>
          </a:xfrm>
          <a:prstGeom prst="rect">
            <a:avLst/>
          </a:prstGeom>
          <a:solidFill>
            <a:srgbClr val="46D3DA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ru-RU" sz="2400" dirty="0" smtClean="0">
                <a:latin typeface="Bookman Old Style" pitchFamily="18" charset="0"/>
              </a:rPr>
              <a:t>Технология проблемного обучения</a:t>
            </a:r>
            <a:endParaRPr lang="ru-RU" sz="2400" dirty="0"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14625" y="4714875"/>
            <a:ext cx="4429125" cy="714389"/>
          </a:xfrm>
          <a:prstGeom prst="rect">
            <a:avLst/>
          </a:prstGeom>
          <a:solidFill>
            <a:srgbClr val="46D3DA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ru-RU" sz="2400" dirty="0" smtClean="0">
                <a:latin typeface="Bookman Old Style" pitchFamily="18" charset="0"/>
              </a:rPr>
              <a:t>Групповые технологии</a:t>
            </a:r>
            <a:endParaRPr lang="ru-RU" sz="2400" dirty="0">
              <a:latin typeface="Bookman Old Style" pitchFamily="18" charset="0"/>
            </a:endParaRPr>
          </a:p>
        </p:txBody>
      </p:sp>
      <p:cxnSp>
        <p:nvCxnSpPr>
          <p:cNvPr id="9" name="Прямая со стрелкой 8"/>
          <p:cNvCxnSpPr>
            <a:stCxn id="3" idx="3"/>
            <a:endCxn id="4" idx="1"/>
          </p:cNvCxnSpPr>
          <p:nvPr/>
        </p:nvCxnSpPr>
        <p:spPr>
          <a:xfrm flipV="1">
            <a:off x="1428750" y="2714625"/>
            <a:ext cx="1285875" cy="3921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3" idx="3"/>
            <a:endCxn id="5" idx="1"/>
          </p:cNvCxnSpPr>
          <p:nvPr/>
        </p:nvCxnSpPr>
        <p:spPr>
          <a:xfrm>
            <a:off x="1428750" y="3106738"/>
            <a:ext cx="1285875" cy="8588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3" idx="3"/>
            <a:endCxn id="6" idx="1"/>
          </p:cNvCxnSpPr>
          <p:nvPr/>
        </p:nvCxnSpPr>
        <p:spPr>
          <a:xfrm>
            <a:off x="1428728" y="3107529"/>
            <a:ext cx="1285897" cy="196454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2714612" y="285728"/>
            <a:ext cx="4357687" cy="714375"/>
          </a:xfrm>
          <a:prstGeom prst="rect">
            <a:avLst/>
          </a:prstGeom>
          <a:solidFill>
            <a:srgbClr val="46D3DA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ru-RU" sz="2400" dirty="0" smtClean="0">
                <a:latin typeface="Bookman Old Style" pitchFamily="18" charset="0"/>
              </a:rPr>
              <a:t>Технология развивающего обучения</a:t>
            </a:r>
            <a:endParaRPr lang="ru-RU" sz="2400" dirty="0">
              <a:latin typeface="Bookman Old Style" pitchFamily="18" charset="0"/>
            </a:endParaRPr>
          </a:p>
        </p:txBody>
      </p:sp>
      <p:cxnSp>
        <p:nvCxnSpPr>
          <p:cNvPr id="29" name="Прямая со стрелкой 28"/>
          <p:cNvCxnSpPr>
            <a:stCxn id="3" idx="3"/>
          </p:cNvCxnSpPr>
          <p:nvPr/>
        </p:nvCxnSpPr>
        <p:spPr>
          <a:xfrm flipV="1">
            <a:off x="1428750" y="1357313"/>
            <a:ext cx="1285875" cy="17494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1428750" y="1357313"/>
            <a:ext cx="1285875" cy="17494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2714612" y="1214422"/>
            <a:ext cx="4357687" cy="714375"/>
          </a:xfrm>
          <a:prstGeom prst="rect">
            <a:avLst/>
          </a:prstGeom>
          <a:solidFill>
            <a:srgbClr val="46D3DA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ru-RU" sz="2400" dirty="0" err="1" smtClean="0">
                <a:latin typeface="Bookman Old Style" pitchFamily="18" charset="0"/>
              </a:rPr>
              <a:t>Здоровьесберегающие</a:t>
            </a:r>
            <a:endParaRPr lang="en-US" sz="2400" dirty="0" smtClean="0">
              <a:latin typeface="Bookman Old Style" pitchFamily="18" charset="0"/>
            </a:endParaRPr>
          </a:p>
          <a:p>
            <a:r>
              <a:rPr lang="ru-RU" sz="2400" dirty="0" smtClean="0">
                <a:latin typeface="Bookman Old Style" pitchFamily="18" charset="0"/>
              </a:rPr>
              <a:t> технологии  </a:t>
            </a:r>
            <a:endParaRPr lang="ru-RU" sz="2400" dirty="0">
              <a:latin typeface="Bookman Old Style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714612" y="5929330"/>
            <a:ext cx="4357687" cy="714375"/>
          </a:xfrm>
          <a:prstGeom prst="rect">
            <a:avLst/>
          </a:prstGeom>
          <a:solidFill>
            <a:srgbClr val="46D3DA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ru-RU" sz="2400" dirty="0" smtClean="0">
                <a:latin typeface="Bookman Old Style" pitchFamily="18" charset="0"/>
              </a:rPr>
              <a:t>Технология развития критического мышления</a:t>
            </a:r>
            <a:endParaRPr lang="ru-RU" sz="2400" dirty="0">
              <a:latin typeface="Bookman Old Style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 flipV="1">
            <a:off x="1428728" y="571480"/>
            <a:ext cx="1285875" cy="17494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endCxn id="19" idx="1"/>
          </p:cNvCxnSpPr>
          <p:nvPr/>
        </p:nvCxnSpPr>
        <p:spPr>
          <a:xfrm rot="16200000" flipH="1">
            <a:off x="946120" y="4518026"/>
            <a:ext cx="2251100" cy="12858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Bookman Old Style" pitchFamily="18" charset="0"/>
              </a:rPr>
              <a:t>Мотивация </a:t>
            </a:r>
          </a:p>
          <a:p>
            <a:r>
              <a:rPr lang="ru-RU" dirty="0" smtClean="0">
                <a:latin typeface="Bookman Old Style" pitchFamily="18" charset="0"/>
              </a:rPr>
              <a:t>Актуализация</a:t>
            </a:r>
          </a:p>
          <a:p>
            <a:r>
              <a:rPr lang="ru-RU" dirty="0" smtClean="0">
                <a:latin typeface="Bookman Old Style" pitchFamily="18" charset="0"/>
              </a:rPr>
              <a:t>Совместная постановка цели</a:t>
            </a:r>
          </a:p>
          <a:p>
            <a:r>
              <a:rPr lang="ru-RU" dirty="0" smtClean="0">
                <a:latin typeface="Bookman Old Style" pitchFamily="18" charset="0"/>
              </a:rPr>
              <a:t>Постановка проекта выхода </a:t>
            </a:r>
          </a:p>
          <a:p>
            <a:r>
              <a:rPr lang="ru-RU" dirty="0" smtClean="0">
                <a:latin typeface="Bookman Old Style" pitchFamily="18" charset="0"/>
              </a:rPr>
              <a:t>Закрепление </a:t>
            </a:r>
          </a:p>
          <a:p>
            <a:r>
              <a:rPr lang="ru-RU" dirty="0" smtClean="0">
                <a:latin typeface="Bookman Old Style" pitchFamily="18" charset="0"/>
              </a:rPr>
              <a:t>Самостоятельная работа</a:t>
            </a:r>
          </a:p>
          <a:p>
            <a:r>
              <a:rPr lang="ru-RU" dirty="0" smtClean="0">
                <a:latin typeface="Bookman Old Style" pitchFamily="18" charset="0"/>
              </a:rPr>
              <a:t>Включение в систему знаний и повторение </a:t>
            </a:r>
          </a:p>
          <a:p>
            <a:r>
              <a:rPr lang="ru-RU" dirty="0" smtClean="0">
                <a:latin typeface="Bookman Old Style" pitchFamily="18" charset="0"/>
              </a:rPr>
              <a:t>Рефлексия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Моделирование урока </a:t>
            </a:r>
            <a:br>
              <a:rPr lang="ru-RU" dirty="0" smtClean="0">
                <a:latin typeface="Bookman Old Style" pitchFamily="18" charset="0"/>
              </a:rPr>
            </a:br>
            <a:r>
              <a:rPr lang="ru-RU" dirty="0" smtClean="0">
                <a:latin typeface="Bookman Old Style" pitchFamily="18" charset="0"/>
              </a:rPr>
              <a:t>с позиции СДП</a:t>
            </a:r>
            <a:endParaRPr lang="ru-RU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928688" y="1143000"/>
            <a:ext cx="2643187" cy="1500182"/>
          </a:xfrm>
          <a:prstGeom prst="rect">
            <a:avLst/>
          </a:prstGeom>
          <a:solidFill>
            <a:srgbClr val="46D3DA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2800" b="1" dirty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929190" y="785794"/>
            <a:ext cx="3643312" cy="85725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ru-RU" sz="2000" b="1" dirty="0" smtClean="0">
                <a:latin typeface="Bookman Old Style" pitchFamily="18" charset="0"/>
              </a:rPr>
              <a:t>Развитие познавательного интереса обучающегося </a:t>
            </a:r>
            <a:endParaRPr lang="ru-RU" sz="2000" b="1" dirty="0">
              <a:latin typeface="Bookman Old Style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857752" y="1928802"/>
            <a:ext cx="3633787" cy="71438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ru-RU" sz="2000" b="1" dirty="0" smtClean="0">
                <a:latin typeface="Bookman Old Style" pitchFamily="18" charset="0"/>
              </a:rPr>
              <a:t>Развитие самостоятельности</a:t>
            </a:r>
            <a:endParaRPr lang="ru-RU" sz="2000" b="1" dirty="0">
              <a:latin typeface="Bookman Old Style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929190" y="3000372"/>
            <a:ext cx="3643312" cy="85725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ru-RU" sz="2000" b="1" dirty="0" smtClean="0">
                <a:latin typeface="Bookman Old Style" pitchFamily="18" charset="0"/>
              </a:rPr>
              <a:t>Развитие творческого потенциала обучающегося</a:t>
            </a:r>
            <a:endParaRPr lang="ru-RU" sz="2000" b="1" dirty="0">
              <a:latin typeface="Bookman Old Style" pitchFamily="18" charset="0"/>
            </a:endParaRPr>
          </a:p>
        </p:txBody>
      </p:sp>
      <p:cxnSp>
        <p:nvCxnSpPr>
          <p:cNvPr id="34" name="Прямая со стрелкой 33"/>
          <p:cNvCxnSpPr>
            <a:stCxn id="8" idx="3"/>
          </p:cNvCxnSpPr>
          <p:nvPr/>
        </p:nvCxnSpPr>
        <p:spPr>
          <a:xfrm>
            <a:off x="3571875" y="1893091"/>
            <a:ext cx="1285877" cy="13215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stCxn id="8" idx="3"/>
            <a:endCxn id="14" idx="1"/>
          </p:cNvCxnSpPr>
          <p:nvPr/>
        </p:nvCxnSpPr>
        <p:spPr>
          <a:xfrm>
            <a:off x="3571875" y="1893091"/>
            <a:ext cx="1285877" cy="3929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stCxn id="8" idx="3"/>
            <a:endCxn id="13" idx="1"/>
          </p:cNvCxnSpPr>
          <p:nvPr/>
        </p:nvCxnSpPr>
        <p:spPr>
          <a:xfrm flipV="1">
            <a:off x="3571875" y="1214422"/>
            <a:ext cx="1357315" cy="6786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1028" name="Picture 4" descr="http://nenuda.ru/nuda/246/245169/245169_html_6ca6ed4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40834" y="5500678"/>
            <a:ext cx="4703166" cy="1357322"/>
          </a:xfrm>
          <a:prstGeom prst="rect">
            <a:avLst/>
          </a:prstGeom>
          <a:noFill/>
        </p:spPr>
      </p:pic>
      <p:pic>
        <p:nvPicPr>
          <p:cNvPr id="2050" name="Picture 2" descr="C:\Users\школа\Desktop\сайлык\20151225_1230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075" y="3284984"/>
            <a:ext cx="4214541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928662" y="2143116"/>
            <a:ext cx="7429552" cy="3214686"/>
          </a:xfrm>
        </p:spPr>
        <p:txBody>
          <a:bodyPr/>
          <a:lstStyle/>
          <a:p>
            <a:r>
              <a:rPr lang="ru-RU" dirty="0" smtClean="0"/>
              <a:t>              </a:t>
            </a:r>
            <a:r>
              <a:rPr lang="ru-RU" dirty="0" smtClean="0">
                <a:latin typeface="Bookman Old Style" pitchFamily="18" charset="0"/>
              </a:rPr>
              <a:t>1)соответствие игры учебно-воспитательным целям урока;</a:t>
            </a:r>
          </a:p>
          <a:p>
            <a:r>
              <a:rPr lang="ru-RU" dirty="0" smtClean="0">
                <a:latin typeface="Bookman Old Style" pitchFamily="18" charset="0"/>
              </a:rPr>
              <a:t>              2)доступность для учащихся данного возраста;</a:t>
            </a:r>
          </a:p>
          <a:p>
            <a:r>
              <a:rPr lang="ru-RU" dirty="0" smtClean="0">
                <a:latin typeface="Bookman Old Style" pitchFamily="18" charset="0"/>
              </a:rPr>
              <a:t>              3)умеренность в использовании игр на уроках.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428596" y="85723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u="sng" dirty="0" smtClean="0">
                <a:solidFill>
                  <a:srgbClr val="002060"/>
                </a:solidFill>
                <a:latin typeface="Bookman Old Style" pitchFamily="18" charset="0"/>
              </a:rPr>
              <a:t>Условия использования игры на уроке: </a:t>
            </a:r>
            <a:endParaRPr lang="ru-RU" sz="2800" u="sng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17410" name="Picture 2" descr="http://nenuda.ru/nuda/246/245169/245169_html_6ca6ed4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357694"/>
            <a:ext cx="9439275" cy="27241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1928802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Цель игровых технологий </a:t>
            </a: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- побудить интерес к познанию, науке, книге, учению.</a:t>
            </a:r>
            <a:endParaRPr lang="ru-RU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3074" name="Picture 2" descr="C:\Users\школа\Desktop\сайлык\20160912_1410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939" y="908720"/>
            <a:ext cx="3945366" cy="4451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8"/>
          <p:cNvGrpSpPr/>
          <p:nvPr/>
        </p:nvGrpSpPr>
        <p:grpSpPr>
          <a:xfrm>
            <a:off x="430213" y="1000108"/>
            <a:ext cx="8713787" cy="5516562"/>
            <a:chOff x="179388" y="1341438"/>
            <a:chExt cx="8713787" cy="5516562"/>
          </a:xfrm>
        </p:grpSpPr>
        <p:sp>
          <p:nvSpPr>
            <p:cNvPr id="14" name="AutoShape 5"/>
            <p:cNvSpPr>
              <a:spLocks noChangeArrowheads="1"/>
            </p:cNvSpPr>
            <p:nvPr/>
          </p:nvSpPr>
          <p:spPr bwMode="auto">
            <a:xfrm>
              <a:off x="285750" y="1357313"/>
              <a:ext cx="2663825" cy="684212"/>
            </a:xfrm>
            <a:prstGeom prst="roundRect">
              <a:avLst>
                <a:gd name="adj" fmla="val 16667"/>
              </a:avLst>
            </a:prstGeom>
            <a:noFill/>
            <a:ln w="31750">
              <a:solidFill>
                <a:srgbClr val="0000CC"/>
              </a:solidFill>
              <a:round/>
              <a:headEnd/>
              <a:tailEnd/>
            </a:ln>
            <a:effectLst>
              <a:prstShdw prst="shdw17" dist="17961" dir="2700000">
                <a:srgbClr val="0000CC">
                  <a:gamma/>
                  <a:shade val="60000"/>
                  <a:invGamma/>
                </a:srgbClr>
              </a:prstShdw>
            </a:effectLst>
          </p:spPr>
          <p:txBody>
            <a:bodyPr wrap="none" lIns="90000" tIns="46800" rIns="90000" bIns="46800" anchor="ctr"/>
            <a:lstStyle/>
            <a:p>
              <a:pPr eaLnBrk="0" hangingPunct="0">
                <a:defRPr/>
              </a:pPr>
              <a:r>
                <a:rPr lang="ru-RU" sz="18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Bookman Old Style" pitchFamily="18" charset="0"/>
                </a:rPr>
                <a:t>ЛИЧНОСТНЫЕ</a:t>
              </a:r>
            </a:p>
          </p:txBody>
        </p:sp>
        <p:sp>
          <p:nvSpPr>
            <p:cNvPr id="15" name="AutoShape 6"/>
            <p:cNvSpPr>
              <a:spLocks noChangeArrowheads="1"/>
            </p:cNvSpPr>
            <p:nvPr/>
          </p:nvSpPr>
          <p:spPr bwMode="auto">
            <a:xfrm>
              <a:off x="3071813" y="1341438"/>
              <a:ext cx="2786062" cy="684212"/>
            </a:xfrm>
            <a:prstGeom prst="roundRect">
              <a:avLst>
                <a:gd name="adj" fmla="val 16667"/>
              </a:avLst>
            </a:prstGeom>
            <a:noFill/>
            <a:ln w="31750">
              <a:solidFill>
                <a:srgbClr val="0000CC"/>
              </a:solidFill>
              <a:round/>
              <a:headEnd/>
              <a:tailEnd/>
            </a:ln>
            <a:effectLst>
              <a:prstShdw prst="shdw17" dist="17961" dir="2700000">
                <a:srgbClr val="0000CC">
                  <a:gamma/>
                  <a:shade val="60000"/>
                  <a:invGamma/>
                </a:srgbClr>
              </a:prstShdw>
            </a:effectLst>
          </p:spPr>
          <p:txBody>
            <a:bodyPr wrap="none" lIns="90000" tIns="46800" rIns="90000" bIns="46800" anchor="ctr"/>
            <a:lstStyle/>
            <a:p>
              <a:pPr eaLnBrk="0" hangingPunct="0">
                <a:defRPr/>
              </a:pPr>
              <a:r>
                <a:rPr lang="ru-RU" sz="18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Bookman Old Style" pitchFamily="18" charset="0"/>
                </a:rPr>
                <a:t>МЕТАПРЕДМЕТНЫЕ</a:t>
              </a:r>
            </a:p>
          </p:txBody>
        </p:sp>
        <p:sp>
          <p:nvSpPr>
            <p:cNvPr id="19" name="AutoShape 7"/>
            <p:cNvSpPr>
              <a:spLocks noChangeArrowheads="1"/>
            </p:cNvSpPr>
            <p:nvPr/>
          </p:nvSpPr>
          <p:spPr bwMode="auto">
            <a:xfrm>
              <a:off x="6194425" y="1341438"/>
              <a:ext cx="2698750" cy="684212"/>
            </a:xfrm>
            <a:prstGeom prst="roundRect">
              <a:avLst>
                <a:gd name="adj" fmla="val 16667"/>
              </a:avLst>
            </a:prstGeom>
            <a:noFill/>
            <a:ln w="31750">
              <a:solidFill>
                <a:srgbClr val="0000CC"/>
              </a:solidFill>
              <a:round/>
              <a:headEnd/>
              <a:tailEnd/>
            </a:ln>
            <a:effectLst>
              <a:prstShdw prst="shdw17" dist="17961" dir="2700000">
                <a:srgbClr val="0000CC">
                  <a:gamma/>
                  <a:shade val="60000"/>
                  <a:invGamma/>
                </a:srgbClr>
              </a:prstShdw>
            </a:effectLst>
          </p:spPr>
          <p:txBody>
            <a:bodyPr wrap="none" lIns="90000" tIns="46800" rIns="90000" bIns="46800" anchor="ctr"/>
            <a:lstStyle/>
            <a:p>
              <a:pPr eaLnBrk="0" hangingPunct="0">
                <a:defRPr/>
              </a:pPr>
              <a:r>
                <a:rPr lang="ru-RU" sz="18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Bookman Old Style" pitchFamily="18" charset="0"/>
                </a:rPr>
                <a:t>ПРЕДМЕТНЫЕ</a:t>
              </a:r>
            </a:p>
          </p:txBody>
        </p:sp>
        <p:sp>
          <p:nvSpPr>
            <p:cNvPr id="20" name="AutoShape 8"/>
            <p:cNvSpPr>
              <a:spLocks noChangeArrowheads="1"/>
            </p:cNvSpPr>
            <p:nvPr/>
          </p:nvSpPr>
          <p:spPr bwMode="auto">
            <a:xfrm>
              <a:off x="179388" y="2276475"/>
              <a:ext cx="2663825" cy="1081088"/>
            </a:xfrm>
            <a:prstGeom prst="roundRect">
              <a:avLst>
                <a:gd name="adj" fmla="val 16667"/>
              </a:avLst>
            </a:prstGeom>
            <a:noFill/>
            <a:ln w="31750">
              <a:solidFill>
                <a:srgbClr val="0000CC"/>
              </a:solidFill>
              <a:round/>
              <a:headEnd/>
              <a:tailEnd/>
            </a:ln>
            <a:effectLst>
              <a:prstShdw prst="shdw17" dist="17961" dir="2700000">
                <a:srgbClr val="00007A"/>
              </a:prstShdw>
            </a:effectLst>
          </p:spPr>
          <p:txBody>
            <a:bodyPr wrap="none" lIns="90000" tIns="46800" rIns="90000" bIns="46800" anchor="ctr"/>
            <a:lstStyle/>
            <a:p>
              <a:pPr eaLnBrk="0" hangingPunct="0"/>
              <a:r>
                <a:rPr lang="ru-RU" sz="2000" b="0" u="sng" dirty="0">
                  <a:latin typeface="Bookman Old Style" pitchFamily="18" charset="0"/>
                  <a:cs typeface="Arial" pitchFamily="34" charset="0"/>
                </a:rPr>
                <a:t>Самоопределение:</a:t>
              </a:r>
            </a:p>
            <a:p>
              <a:pPr eaLnBrk="0" hangingPunct="0"/>
              <a:r>
                <a:rPr lang="ru-RU" sz="1000" b="0" dirty="0">
                  <a:latin typeface="Bookman Old Style" pitchFamily="18" charset="0"/>
                  <a:cs typeface="Arial" pitchFamily="34" charset="0"/>
                </a:rPr>
                <a:t>вн</a:t>
              </a:r>
              <a:r>
                <a:rPr lang="ru-RU" sz="1000" dirty="0">
                  <a:latin typeface="Bookman Old Style" pitchFamily="18" charset="0"/>
                  <a:cs typeface="Arial" pitchFamily="34" charset="0"/>
                </a:rPr>
                <a:t>утренняя п</a:t>
              </a:r>
              <a:r>
                <a:rPr lang="ru-RU" sz="1200" dirty="0">
                  <a:latin typeface="Bookman Old Style" pitchFamily="18" charset="0"/>
                  <a:cs typeface="Arial" pitchFamily="34" charset="0"/>
                </a:rPr>
                <a:t>озиция школьника;</a:t>
              </a:r>
            </a:p>
            <a:p>
              <a:pPr eaLnBrk="0" hangingPunct="0"/>
              <a:r>
                <a:rPr lang="ru-RU" sz="1200" dirty="0">
                  <a:latin typeface="Bookman Old Style" pitchFamily="18" charset="0"/>
                  <a:cs typeface="Arial" pitchFamily="34" charset="0"/>
                </a:rPr>
                <a:t>Самоидентификация;</a:t>
              </a:r>
            </a:p>
            <a:p>
              <a:pPr eaLnBrk="0" hangingPunct="0"/>
              <a:r>
                <a:rPr lang="ru-RU" sz="1200" dirty="0">
                  <a:latin typeface="Bookman Old Style" pitchFamily="18" charset="0"/>
                  <a:cs typeface="Arial" pitchFamily="34" charset="0"/>
                </a:rPr>
                <a:t>самоуважение и самооценка</a:t>
              </a:r>
            </a:p>
          </p:txBody>
        </p:sp>
        <p:sp>
          <p:nvSpPr>
            <p:cNvPr id="21" name="AutoShape 9"/>
            <p:cNvSpPr>
              <a:spLocks noChangeArrowheads="1"/>
            </p:cNvSpPr>
            <p:nvPr/>
          </p:nvSpPr>
          <p:spPr bwMode="auto">
            <a:xfrm>
              <a:off x="179388" y="3573463"/>
              <a:ext cx="2663825" cy="1009650"/>
            </a:xfrm>
            <a:prstGeom prst="roundRect">
              <a:avLst>
                <a:gd name="adj" fmla="val 16667"/>
              </a:avLst>
            </a:prstGeom>
            <a:noFill/>
            <a:ln w="31750">
              <a:solidFill>
                <a:srgbClr val="0000CC"/>
              </a:solidFill>
              <a:round/>
              <a:headEnd/>
              <a:tailEnd/>
            </a:ln>
            <a:effectLst>
              <a:prstShdw prst="shdw17" dist="17961" dir="2700000">
                <a:srgbClr val="00007A"/>
              </a:prstShdw>
            </a:effectLst>
          </p:spPr>
          <p:txBody>
            <a:bodyPr wrap="none" lIns="90000" tIns="46800" rIns="90000" bIns="46800" anchor="ctr"/>
            <a:lstStyle/>
            <a:p>
              <a:pPr eaLnBrk="0" hangingPunct="0"/>
              <a:r>
                <a:rPr lang="ru-RU" sz="1800" b="0" u="sng">
                  <a:latin typeface="Bookman Old Style" pitchFamily="18" charset="0"/>
                  <a:cs typeface="Arial" pitchFamily="34" charset="0"/>
                </a:rPr>
                <a:t>Смыслообразование:</a:t>
              </a:r>
            </a:p>
            <a:p>
              <a:pPr eaLnBrk="0" hangingPunct="0"/>
              <a:r>
                <a:rPr lang="ru-RU" sz="1200" b="0">
                  <a:latin typeface="Bookman Old Style" pitchFamily="18" charset="0"/>
                  <a:cs typeface="Arial" pitchFamily="34" charset="0"/>
                </a:rPr>
                <a:t>мотивация (учебная, социальная);</a:t>
              </a:r>
              <a:endParaRPr lang="en-US" sz="1200" b="0">
                <a:latin typeface="Bookman Old Style" pitchFamily="18" charset="0"/>
                <a:cs typeface="Arial" pitchFamily="34" charset="0"/>
              </a:endParaRPr>
            </a:p>
            <a:p>
              <a:pPr eaLnBrk="0" hangingPunct="0"/>
              <a:r>
                <a:rPr lang="ru-RU" sz="1200" b="0">
                  <a:latin typeface="Bookman Old Style" pitchFamily="18" charset="0"/>
                  <a:cs typeface="Arial" pitchFamily="34" charset="0"/>
                </a:rPr>
                <a:t> границы</a:t>
              </a:r>
              <a:r>
                <a:rPr lang="en-US" sz="1200" b="0">
                  <a:latin typeface="Bookman Old Style" pitchFamily="18" charset="0"/>
                  <a:cs typeface="Arial" pitchFamily="34" charset="0"/>
                </a:rPr>
                <a:t> </a:t>
              </a:r>
              <a:r>
                <a:rPr lang="ru-RU" sz="1200" b="0">
                  <a:latin typeface="Bookman Old Style" pitchFamily="18" charset="0"/>
                  <a:cs typeface="Arial" pitchFamily="34" charset="0"/>
                </a:rPr>
                <a:t>собственного</a:t>
              </a:r>
            </a:p>
            <a:p>
              <a:pPr eaLnBrk="0" hangingPunct="0"/>
              <a:r>
                <a:rPr lang="ru-RU" sz="1200" b="0">
                  <a:latin typeface="Bookman Old Style" pitchFamily="18" charset="0"/>
                  <a:cs typeface="Arial" pitchFamily="34" charset="0"/>
                </a:rPr>
                <a:t>знания и «незнания»</a:t>
              </a:r>
            </a:p>
          </p:txBody>
        </p:sp>
        <p:sp>
          <p:nvSpPr>
            <p:cNvPr id="22" name="AutoShape 10"/>
            <p:cNvSpPr>
              <a:spLocks noChangeArrowheads="1"/>
            </p:cNvSpPr>
            <p:nvPr/>
          </p:nvSpPr>
          <p:spPr bwMode="auto">
            <a:xfrm>
              <a:off x="179388" y="4797425"/>
              <a:ext cx="2663825" cy="1871663"/>
            </a:xfrm>
            <a:prstGeom prst="roundRect">
              <a:avLst>
                <a:gd name="adj" fmla="val 16667"/>
              </a:avLst>
            </a:prstGeom>
            <a:noFill/>
            <a:ln w="31750">
              <a:solidFill>
                <a:srgbClr val="0000CC"/>
              </a:solidFill>
              <a:round/>
              <a:headEnd/>
              <a:tailEnd/>
            </a:ln>
            <a:effectLst>
              <a:prstShdw prst="shdw17" dist="17961" dir="2700000">
                <a:srgbClr val="0000CC">
                  <a:gamma/>
                  <a:shade val="60000"/>
                  <a:invGamma/>
                </a:srgbClr>
              </a:prstShdw>
            </a:effectLst>
          </p:spPr>
          <p:txBody>
            <a:bodyPr wrap="none" lIns="90000" tIns="46800" rIns="90000" bIns="46800" anchor="ctr"/>
            <a:lstStyle/>
            <a:p>
              <a:pPr eaLnBrk="0" hangingPunct="0">
                <a:defRPr/>
              </a:pPr>
              <a:r>
                <a:rPr lang="ru-RU" sz="2000" b="0" u="sng" dirty="0">
                  <a:latin typeface="Bookman Old Style" pitchFamily="18" charset="0"/>
                </a:rPr>
                <a:t>Ценностная и </a:t>
              </a:r>
            </a:p>
            <a:p>
              <a:pPr eaLnBrk="0" hangingPunct="0">
                <a:defRPr/>
              </a:pPr>
              <a:r>
                <a:rPr lang="ru-RU" sz="2000" b="0" u="sng" dirty="0">
                  <a:latin typeface="Bookman Old Style" pitchFamily="18" charset="0"/>
                </a:rPr>
                <a:t>морально-этическая</a:t>
              </a:r>
            </a:p>
            <a:p>
              <a:pPr eaLnBrk="0" hangingPunct="0">
                <a:defRPr/>
              </a:pPr>
              <a:r>
                <a:rPr lang="ru-RU" sz="2000" b="0" u="sng" dirty="0">
                  <a:latin typeface="Bookman Old Style" pitchFamily="18" charset="0"/>
                </a:rPr>
                <a:t>ориентация:</a:t>
              </a:r>
            </a:p>
            <a:p>
              <a:pPr eaLnBrk="0" hangingPunct="0">
                <a:defRPr/>
              </a:pPr>
              <a:r>
                <a:rPr lang="ru-RU" sz="1200" b="0" dirty="0">
                  <a:latin typeface="Arial" pitchFamily="34" charset="0"/>
                </a:rPr>
                <a:t>ориентация на выполнение</a:t>
              </a:r>
            </a:p>
            <a:p>
              <a:pPr eaLnBrk="0" hangingPunct="0">
                <a:defRPr/>
              </a:pPr>
              <a:r>
                <a:rPr lang="ru-RU" sz="1200" b="0" dirty="0">
                  <a:latin typeface="Arial" pitchFamily="34" charset="0"/>
                </a:rPr>
                <a:t>морально-нравственных норм;</a:t>
              </a:r>
            </a:p>
            <a:p>
              <a:pPr eaLnBrk="0" hangingPunct="0">
                <a:defRPr/>
              </a:pPr>
              <a:r>
                <a:rPr lang="ru-RU" sz="1200" b="0" dirty="0">
                  <a:latin typeface="Arial" pitchFamily="34" charset="0"/>
                </a:rPr>
                <a:t>способность к решению моральных</a:t>
              </a:r>
            </a:p>
            <a:p>
              <a:pPr eaLnBrk="0" hangingPunct="0">
                <a:defRPr/>
              </a:pPr>
              <a:r>
                <a:rPr lang="ru-RU" sz="1200" b="0" dirty="0">
                  <a:latin typeface="Arial" pitchFamily="34" charset="0"/>
                </a:rPr>
                <a:t>проблем на основе </a:t>
              </a:r>
              <a:r>
                <a:rPr lang="ru-RU" sz="1200" b="0" dirty="0" err="1">
                  <a:latin typeface="Arial" pitchFamily="34" charset="0"/>
                </a:rPr>
                <a:t>децентрации</a:t>
              </a:r>
              <a:r>
                <a:rPr lang="ru-RU" sz="1200" b="0" dirty="0">
                  <a:latin typeface="Arial" pitchFamily="34" charset="0"/>
                </a:rPr>
                <a:t>;</a:t>
              </a:r>
            </a:p>
            <a:p>
              <a:pPr eaLnBrk="0" hangingPunct="0">
                <a:defRPr/>
              </a:pPr>
              <a:r>
                <a:rPr lang="ru-RU" sz="1200" b="0" dirty="0">
                  <a:latin typeface="Arial" pitchFamily="34" charset="0"/>
                </a:rPr>
                <a:t>оценка своих поступков</a:t>
              </a:r>
              <a:r>
                <a:rPr lang="ru-RU" sz="1000" b="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</a:rPr>
                <a:t> </a:t>
              </a:r>
            </a:p>
          </p:txBody>
        </p:sp>
        <p:sp>
          <p:nvSpPr>
            <p:cNvPr id="23" name="AutoShape 11"/>
            <p:cNvSpPr>
              <a:spLocks noChangeArrowheads="1"/>
            </p:cNvSpPr>
            <p:nvPr/>
          </p:nvSpPr>
          <p:spPr bwMode="auto">
            <a:xfrm>
              <a:off x="3203575" y="2276475"/>
              <a:ext cx="2663825" cy="1296988"/>
            </a:xfrm>
            <a:prstGeom prst="roundRect">
              <a:avLst>
                <a:gd name="adj" fmla="val 16667"/>
              </a:avLst>
            </a:prstGeom>
            <a:noFill/>
            <a:ln w="31750">
              <a:solidFill>
                <a:srgbClr val="0000CC"/>
              </a:solidFill>
              <a:round/>
              <a:headEnd/>
              <a:tailEnd/>
            </a:ln>
            <a:effectLst>
              <a:prstShdw prst="shdw17" dist="17961" dir="2700000">
                <a:srgbClr val="00007A"/>
              </a:prstShdw>
            </a:effectLst>
          </p:spPr>
          <p:txBody>
            <a:bodyPr wrap="none" lIns="90000" tIns="46800" rIns="90000" bIns="46800" anchor="ctr"/>
            <a:lstStyle/>
            <a:p>
              <a:pPr eaLnBrk="0" hangingPunct="0"/>
              <a:r>
                <a:rPr lang="ru-RU" sz="2000" b="0" u="sng">
                  <a:latin typeface="Bookman Old Style" pitchFamily="18" charset="0"/>
                  <a:cs typeface="Arial" pitchFamily="34" charset="0"/>
                </a:rPr>
                <a:t>Регулятивные:</a:t>
              </a:r>
            </a:p>
            <a:p>
              <a:pPr eaLnBrk="0" hangingPunct="0"/>
              <a:r>
                <a:rPr lang="ru-RU" sz="1200">
                  <a:latin typeface="Bookman Old Style" pitchFamily="18" charset="0"/>
                  <a:cs typeface="Arial" pitchFamily="34" charset="0"/>
                </a:rPr>
                <a:t>управление своей </a:t>
              </a:r>
            </a:p>
            <a:p>
              <a:pPr eaLnBrk="0" hangingPunct="0"/>
              <a:r>
                <a:rPr lang="ru-RU" sz="1200">
                  <a:latin typeface="Bookman Old Style" pitchFamily="18" charset="0"/>
                  <a:cs typeface="Arial" pitchFamily="34" charset="0"/>
                </a:rPr>
                <a:t>деятельностью;</a:t>
              </a:r>
            </a:p>
            <a:p>
              <a:pPr eaLnBrk="0" hangingPunct="0"/>
              <a:r>
                <a:rPr lang="ru-RU" sz="1200">
                  <a:latin typeface="Bookman Old Style" pitchFamily="18" charset="0"/>
                  <a:cs typeface="Arial" pitchFamily="34" charset="0"/>
                </a:rPr>
                <a:t>контроль и коррекция;</a:t>
              </a:r>
            </a:p>
            <a:p>
              <a:pPr eaLnBrk="0" hangingPunct="0"/>
              <a:r>
                <a:rPr lang="ru-RU" sz="1200">
                  <a:latin typeface="Bookman Old Style" pitchFamily="18" charset="0"/>
                  <a:cs typeface="Arial" pitchFamily="34" charset="0"/>
                </a:rPr>
                <a:t>инициативность и </a:t>
              </a:r>
            </a:p>
            <a:p>
              <a:pPr eaLnBrk="0" hangingPunct="0"/>
              <a:r>
                <a:rPr lang="ru-RU" sz="1200">
                  <a:latin typeface="Bookman Old Style" pitchFamily="18" charset="0"/>
                  <a:cs typeface="Arial" pitchFamily="34" charset="0"/>
                </a:rPr>
                <a:t>самостоятельность</a:t>
              </a:r>
            </a:p>
          </p:txBody>
        </p:sp>
        <p:sp>
          <p:nvSpPr>
            <p:cNvPr id="24" name="AutoShape 12"/>
            <p:cNvSpPr>
              <a:spLocks noChangeArrowheads="1"/>
            </p:cNvSpPr>
            <p:nvPr/>
          </p:nvSpPr>
          <p:spPr bwMode="auto">
            <a:xfrm>
              <a:off x="3203575" y="3716338"/>
              <a:ext cx="2663825" cy="863600"/>
            </a:xfrm>
            <a:prstGeom prst="roundRect">
              <a:avLst>
                <a:gd name="adj" fmla="val 16667"/>
              </a:avLst>
            </a:prstGeom>
            <a:noFill/>
            <a:ln w="31750">
              <a:solidFill>
                <a:srgbClr val="0000CC"/>
              </a:solidFill>
              <a:round/>
              <a:headEnd/>
              <a:tailEnd/>
            </a:ln>
            <a:effectLst>
              <a:prstShdw prst="shdw17" dist="17961" dir="2700000">
                <a:srgbClr val="00007A"/>
              </a:prstShdw>
            </a:effectLst>
          </p:spPr>
          <p:txBody>
            <a:bodyPr wrap="none" lIns="90000" tIns="46800" rIns="90000" bIns="46800" anchor="ctr"/>
            <a:lstStyle/>
            <a:p>
              <a:pPr eaLnBrk="0" hangingPunct="0"/>
              <a:r>
                <a:rPr lang="ru-RU" sz="1800" b="0" u="sng">
                  <a:latin typeface="Bookman Old Style" pitchFamily="18" charset="0"/>
                  <a:cs typeface="Arial" pitchFamily="34" charset="0"/>
                </a:rPr>
                <a:t>Коммуникативные:</a:t>
              </a:r>
              <a:endParaRPr lang="ru-RU" sz="3200" b="0" u="sng">
                <a:latin typeface="Bookman Old Style" pitchFamily="18" charset="0"/>
                <a:cs typeface="Arial" pitchFamily="34" charset="0"/>
              </a:endParaRPr>
            </a:p>
            <a:p>
              <a:pPr eaLnBrk="0" hangingPunct="0"/>
              <a:r>
                <a:rPr lang="ru-RU" sz="1200" b="0">
                  <a:latin typeface="Bookman Old Style" pitchFamily="18" charset="0"/>
                  <a:cs typeface="Arial" pitchFamily="34" charset="0"/>
                </a:rPr>
                <a:t>речевая деятельность;</a:t>
              </a:r>
            </a:p>
            <a:p>
              <a:pPr eaLnBrk="0" hangingPunct="0"/>
              <a:r>
                <a:rPr lang="ru-RU" sz="1200" b="0">
                  <a:latin typeface="Bookman Old Style" pitchFamily="18" charset="0"/>
                  <a:cs typeface="Arial" pitchFamily="34" charset="0"/>
                </a:rPr>
                <a:t>навыки сотрудничества</a:t>
              </a:r>
            </a:p>
          </p:txBody>
        </p:sp>
        <p:sp>
          <p:nvSpPr>
            <p:cNvPr id="25" name="AutoShape 13"/>
            <p:cNvSpPr>
              <a:spLocks noChangeArrowheads="1"/>
            </p:cNvSpPr>
            <p:nvPr/>
          </p:nvSpPr>
          <p:spPr bwMode="auto">
            <a:xfrm>
              <a:off x="3000375" y="4724400"/>
              <a:ext cx="3143250" cy="2133600"/>
            </a:xfrm>
            <a:prstGeom prst="roundRect">
              <a:avLst>
                <a:gd name="adj" fmla="val 16667"/>
              </a:avLst>
            </a:prstGeom>
            <a:noFill/>
            <a:ln w="31750">
              <a:solidFill>
                <a:srgbClr val="0000CC"/>
              </a:solidFill>
              <a:round/>
              <a:headEnd/>
              <a:tailEnd/>
            </a:ln>
            <a:effectLst>
              <a:prstShdw prst="shdw17" dist="17961" dir="2700000">
                <a:srgbClr val="00007A"/>
              </a:prstShdw>
            </a:effectLst>
          </p:spPr>
          <p:txBody>
            <a:bodyPr wrap="none" lIns="90000" tIns="46800" rIns="90000" bIns="46800" anchor="ctr"/>
            <a:lstStyle/>
            <a:p>
              <a:pPr eaLnBrk="0" hangingPunct="0"/>
              <a:r>
                <a:rPr lang="ru-RU" sz="2000" b="0" u="sng">
                  <a:latin typeface="Bookman Old Style" pitchFamily="18" charset="0"/>
                  <a:cs typeface="Arial" pitchFamily="34" charset="0"/>
                </a:rPr>
                <a:t>Познавательные:</a:t>
              </a:r>
              <a:endParaRPr lang="ru-RU" sz="3200" b="0" u="sng">
                <a:latin typeface="Bookman Old Style" pitchFamily="18" charset="0"/>
                <a:cs typeface="Arial" pitchFamily="34" charset="0"/>
              </a:endParaRPr>
            </a:p>
            <a:p>
              <a:pPr eaLnBrk="0" hangingPunct="0"/>
              <a:r>
                <a:rPr lang="ru-RU" sz="1200" b="0">
                  <a:latin typeface="Bookman Old Style" pitchFamily="18" charset="0"/>
                  <a:cs typeface="Arial" pitchFamily="34" charset="0"/>
                </a:rPr>
                <a:t>работа с информацией;</a:t>
              </a:r>
            </a:p>
            <a:p>
              <a:pPr eaLnBrk="0" hangingPunct="0"/>
              <a:r>
                <a:rPr lang="ru-RU" sz="1200" b="0">
                  <a:latin typeface="Bookman Old Style" pitchFamily="18" charset="0"/>
                  <a:cs typeface="Arial" pitchFamily="34" charset="0"/>
                </a:rPr>
                <a:t>работа с учебными моделями;</a:t>
              </a:r>
            </a:p>
            <a:p>
              <a:pPr eaLnBrk="0" hangingPunct="0"/>
              <a:r>
                <a:rPr lang="ru-RU" sz="1200" b="0">
                  <a:latin typeface="Bookman Old Style" pitchFamily="18" charset="0"/>
                  <a:cs typeface="Arial" pitchFamily="34" charset="0"/>
                </a:rPr>
                <a:t>использование знаково-</a:t>
              </a:r>
            </a:p>
            <a:p>
              <a:pPr eaLnBrk="0" hangingPunct="0"/>
              <a:r>
                <a:rPr lang="ru-RU" sz="1200" b="0">
                  <a:latin typeface="Bookman Old Style" pitchFamily="18" charset="0"/>
                  <a:cs typeface="Arial" pitchFamily="34" charset="0"/>
                </a:rPr>
                <a:t>символических средств, </a:t>
              </a:r>
            </a:p>
            <a:p>
              <a:pPr eaLnBrk="0" hangingPunct="0"/>
              <a:r>
                <a:rPr lang="ru-RU" sz="1200" b="0">
                  <a:latin typeface="Bookman Old Style" pitchFamily="18" charset="0"/>
                  <a:cs typeface="Arial" pitchFamily="34" charset="0"/>
                </a:rPr>
                <a:t>общих схем решения;</a:t>
              </a:r>
            </a:p>
            <a:p>
              <a:pPr eaLnBrk="0" hangingPunct="0"/>
              <a:r>
                <a:rPr lang="ru-RU" sz="1200" b="0">
                  <a:latin typeface="Bookman Old Style" pitchFamily="18" charset="0"/>
                  <a:cs typeface="Arial" pitchFamily="34" charset="0"/>
                </a:rPr>
                <a:t>выполнение логических </a:t>
              </a:r>
            </a:p>
            <a:p>
              <a:pPr eaLnBrk="0" hangingPunct="0"/>
              <a:r>
                <a:rPr lang="ru-RU" sz="1200" b="0">
                  <a:latin typeface="Bookman Old Style" pitchFamily="18" charset="0"/>
                  <a:cs typeface="Arial" pitchFamily="34" charset="0"/>
                </a:rPr>
                <a:t>операций сравнения,  анализа, </a:t>
              </a:r>
            </a:p>
            <a:p>
              <a:pPr eaLnBrk="0" hangingPunct="0"/>
              <a:r>
                <a:rPr lang="ru-RU" sz="1200" b="0">
                  <a:latin typeface="Bookman Old Style" pitchFamily="18" charset="0"/>
                  <a:cs typeface="Arial" pitchFamily="34" charset="0"/>
                </a:rPr>
                <a:t>обобщения, классификации, </a:t>
              </a:r>
            </a:p>
            <a:p>
              <a:pPr eaLnBrk="0" hangingPunct="0"/>
              <a:r>
                <a:rPr lang="ru-RU" sz="1200" b="0">
                  <a:latin typeface="Bookman Old Style" pitchFamily="18" charset="0"/>
                  <a:cs typeface="Arial" pitchFamily="34" charset="0"/>
                </a:rPr>
                <a:t>установление аналогий, </a:t>
              </a:r>
            </a:p>
            <a:p>
              <a:pPr eaLnBrk="0" hangingPunct="0"/>
              <a:r>
                <a:rPr lang="ru-RU" sz="1200" b="0">
                  <a:latin typeface="Bookman Old Style" pitchFamily="18" charset="0"/>
                  <a:cs typeface="Arial" pitchFamily="34" charset="0"/>
                </a:rPr>
                <a:t>подведения под понятие</a:t>
              </a:r>
            </a:p>
          </p:txBody>
        </p:sp>
        <p:sp>
          <p:nvSpPr>
            <p:cNvPr id="26" name="AutoShape 13"/>
            <p:cNvSpPr>
              <a:spLocks noChangeArrowheads="1"/>
            </p:cNvSpPr>
            <p:nvPr/>
          </p:nvSpPr>
          <p:spPr bwMode="auto">
            <a:xfrm>
              <a:off x="6516688" y="2276475"/>
              <a:ext cx="2143125" cy="785813"/>
            </a:xfrm>
            <a:prstGeom prst="roundRect">
              <a:avLst>
                <a:gd name="adj" fmla="val 16667"/>
              </a:avLst>
            </a:prstGeom>
            <a:noFill/>
            <a:ln w="31750">
              <a:solidFill>
                <a:srgbClr val="0000CC"/>
              </a:solidFill>
              <a:round/>
              <a:headEnd/>
              <a:tailEnd/>
            </a:ln>
            <a:effectLst>
              <a:prstShdw prst="shdw17" dist="17961" dir="2700000">
                <a:srgbClr val="00007A"/>
              </a:prstShdw>
            </a:effectLst>
          </p:spPr>
          <p:txBody>
            <a:bodyPr wrap="none" lIns="90000" tIns="46800" rIns="90000" bIns="46800" anchor="ctr"/>
            <a:lstStyle/>
            <a:p>
              <a:pPr eaLnBrk="0" hangingPunct="0"/>
              <a:r>
                <a:rPr lang="ru-RU" sz="1600" b="0">
                  <a:latin typeface="Bookman Old Style" pitchFamily="18" charset="0"/>
                  <a:cs typeface="Arial" pitchFamily="34" charset="0"/>
                </a:rPr>
                <a:t>Основы системы</a:t>
              </a:r>
            </a:p>
            <a:p>
              <a:pPr eaLnBrk="0" hangingPunct="0"/>
              <a:r>
                <a:rPr lang="ru-RU" sz="1600" b="0">
                  <a:latin typeface="Bookman Old Style" pitchFamily="18" charset="0"/>
                  <a:cs typeface="Arial" pitchFamily="34" charset="0"/>
                </a:rPr>
                <a:t>научных знаний</a:t>
              </a:r>
            </a:p>
          </p:txBody>
        </p:sp>
        <p:sp>
          <p:nvSpPr>
            <p:cNvPr id="27" name="AutoShape 16"/>
            <p:cNvSpPr>
              <a:spLocks noChangeArrowheads="1"/>
            </p:cNvSpPr>
            <p:nvPr/>
          </p:nvSpPr>
          <p:spPr bwMode="auto">
            <a:xfrm>
              <a:off x="6516688" y="3714750"/>
              <a:ext cx="2143125" cy="1370013"/>
            </a:xfrm>
            <a:prstGeom prst="roundRect">
              <a:avLst>
                <a:gd name="adj" fmla="val 16667"/>
              </a:avLst>
            </a:prstGeom>
            <a:noFill/>
            <a:ln w="31750">
              <a:solidFill>
                <a:srgbClr val="0000CC"/>
              </a:solidFill>
              <a:round/>
              <a:headEnd/>
              <a:tailEnd/>
            </a:ln>
            <a:effectLst>
              <a:prstShdw prst="shdw17" dist="17961" dir="2700000">
                <a:srgbClr val="00007A"/>
              </a:prstShdw>
            </a:effectLst>
          </p:spPr>
          <p:txBody>
            <a:bodyPr wrap="none" lIns="90000" tIns="46800" rIns="90000" bIns="46800" anchor="ctr"/>
            <a:lstStyle/>
            <a:p>
              <a:r>
                <a:rPr lang="ru-RU" sz="1400" b="0">
                  <a:latin typeface="Bookman Old Style" pitchFamily="18" charset="0"/>
                  <a:cs typeface="Arial" pitchFamily="34" charset="0"/>
                </a:rPr>
                <a:t>Опыт «предметной» </a:t>
              </a:r>
            </a:p>
            <a:p>
              <a:r>
                <a:rPr lang="ru-RU" sz="1400" b="0">
                  <a:latin typeface="Bookman Old Style" pitchFamily="18" charset="0"/>
                  <a:cs typeface="Arial" pitchFamily="34" charset="0"/>
                </a:rPr>
                <a:t>деятельности по </a:t>
              </a:r>
            </a:p>
            <a:p>
              <a:r>
                <a:rPr lang="ru-RU" sz="1400" b="0">
                  <a:latin typeface="Bookman Old Style" pitchFamily="18" charset="0"/>
                  <a:cs typeface="Arial" pitchFamily="34" charset="0"/>
                </a:rPr>
                <a:t>получению,</a:t>
              </a:r>
            </a:p>
            <a:p>
              <a:r>
                <a:rPr lang="ru-RU" sz="1400" b="0">
                  <a:latin typeface="Bookman Old Style" pitchFamily="18" charset="0"/>
                  <a:cs typeface="Arial" pitchFamily="34" charset="0"/>
                </a:rPr>
                <a:t>преобразованию</a:t>
              </a:r>
            </a:p>
            <a:p>
              <a:r>
                <a:rPr lang="ru-RU" sz="1400" b="0">
                  <a:latin typeface="Bookman Old Style" pitchFamily="18" charset="0"/>
                  <a:cs typeface="Arial" pitchFamily="34" charset="0"/>
                </a:rPr>
                <a:t>и применению</a:t>
              </a:r>
            </a:p>
            <a:p>
              <a:r>
                <a:rPr lang="ru-RU" sz="1400" b="0">
                  <a:latin typeface="Bookman Old Style" pitchFamily="18" charset="0"/>
                  <a:cs typeface="Arial" pitchFamily="34" charset="0"/>
                </a:rPr>
                <a:t>нового знания</a:t>
              </a:r>
            </a:p>
          </p:txBody>
        </p:sp>
        <p:sp>
          <p:nvSpPr>
            <p:cNvPr id="28" name="Text Box 37"/>
            <p:cNvSpPr txBox="1">
              <a:spLocks noChangeArrowheads="1"/>
            </p:cNvSpPr>
            <p:nvPr/>
          </p:nvSpPr>
          <p:spPr bwMode="auto">
            <a:xfrm>
              <a:off x="6572250" y="5686425"/>
              <a:ext cx="2124075" cy="955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eaLnBrk="0" hangingPunct="0"/>
              <a:r>
                <a:rPr lang="ru-RU" sz="1400" b="0">
                  <a:latin typeface="Bookman Old Style" pitchFamily="18" charset="0"/>
                  <a:cs typeface="Arial" pitchFamily="34" charset="0"/>
                </a:rPr>
                <a:t>Предметные и метапредметные действия с учебным материалом </a:t>
              </a:r>
            </a:p>
          </p:txBody>
        </p:sp>
        <p:sp>
          <p:nvSpPr>
            <p:cNvPr id="29" name="AutoShape 36"/>
            <p:cNvSpPr>
              <a:spLocks noChangeArrowheads="1"/>
            </p:cNvSpPr>
            <p:nvPr/>
          </p:nvSpPr>
          <p:spPr bwMode="auto">
            <a:xfrm>
              <a:off x="6572250" y="5643563"/>
              <a:ext cx="2071688" cy="1071562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0000CC"/>
              </a:solidFill>
              <a:round/>
              <a:headEnd/>
              <a:tailEnd/>
            </a:ln>
            <a:effectLst>
              <a:prstShdw prst="shdw17" dist="17961" dir="2700000">
                <a:srgbClr val="0000CC">
                  <a:gamma/>
                  <a:shade val="60000"/>
                  <a:invGamma/>
                </a:srgbClr>
              </a:prstShdw>
            </a:effectLst>
          </p:spPr>
          <p:txBody>
            <a:bodyPr wrap="none" lIns="90000" tIns="46800" rIns="90000" bIns="46800" anchor="ctr"/>
            <a:lstStyle/>
            <a:p>
              <a:pPr eaLnBrk="0" hangingPunct="0">
                <a:defRPr/>
              </a:pPr>
              <a:endParaRPr lang="ru-RU" sz="160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endParaRPr>
            </a:p>
          </p:txBody>
        </p:sp>
        <p:sp>
          <p:nvSpPr>
            <p:cNvPr id="30" name="AutoShape 27"/>
            <p:cNvSpPr>
              <a:spLocks noChangeArrowheads="1"/>
            </p:cNvSpPr>
            <p:nvPr/>
          </p:nvSpPr>
          <p:spPr bwMode="auto">
            <a:xfrm rot="5400000">
              <a:off x="7200107" y="3104356"/>
              <a:ext cx="647700" cy="576263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noFill/>
            <a:ln w="28575">
              <a:solidFill>
                <a:srgbClr val="0000CC"/>
              </a:solidFill>
              <a:miter lim="800000"/>
              <a:headEnd/>
              <a:tailEnd/>
            </a:ln>
            <a:effectLst>
              <a:prstShdw prst="shdw17" dist="17961" dir="2700000">
                <a:srgbClr val="00007A"/>
              </a:prst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" name="AutoShape 27"/>
            <p:cNvSpPr>
              <a:spLocks noChangeArrowheads="1"/>
            </p:cNvSpPr>
            <p:nvPr/>
          </p:nvSpPr>
          <p:spPr bwMode="auto">
            <a:xfrm rot="5400000">
              <a:off x="7251701" y="5106987"/>
              <a:ext cx="646112" cy="576263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noFill/>
            <a:ln w="28575">
              <a:solidFill>
                <a:srgbClr val="0000CC"/>
              </a:solidFill>
              <a:miter lim="800000"/>
              <a:headEnd/>
              <a:tailEnd/>
            </a:ln>
            <a:effectLst>
              <a:prstShdw prst="shdw17" dist="17961" dir="2700000">
                <a:srgbClr val="00007A"/>
              </a:prstShdw>
            </a:effec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2" name="Rectangle 19"/>
          <p:cNvSpPr>
            <a:spLocks noChangeArrowheads="1"/>
          </p:cNvSpPr>
          <p:nvPr/>
        </p:nvSpPr>
        <p:spPr bwMode="auto">
          <a:xfrm>
            <a:off x="0" y="0"/>
            <a:ext cx="86423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Требования к результатам освоения </a:t>
            </a:r>
          </a:p>
          <a:p>
            <a:pPr algn="ctr">
              <a:defRPr/>
            </a:pPr>
            <a:r>
              <a:rPr lang="ru-RU" sz="28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основной образовательной  программы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571480"/>
            <a:ext cx="59650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Разнообразие  игровых технологий </a:t>
            </a:r>
            <a:endParaRPr lang="ru-RU" sz="2800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457200" y="1600200"/>
            <a:ext cx="4114800" cy="4572000"/>
          </a:xfrm>
          <a:prstGeom prst="rect">
            <a:avLst/>
          </a:prstGeom>
        </p:spPr>
        <p:txBody>
          <a:bodyPr/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</a:rPr>
              <a:t>Интеллектуальные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</a:rPr>
              <a:t>Обучающие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</a:rPr>
              <a:t>Творческие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</a:rPr>
              <a:t>Познавательные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Courier New" pitchFamily="49" charset="0"/>
              <a:buChar char="o"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</a:rPr>
              <a:t>Развивающие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Courier New" pitchFamily="49" charset="0"/>
              <a:buChar char="o"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</a:rPr>
              <a:t>Трудовые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Courier New" pitchFamily="49" charset="0"/>
              <a:buChar char="o"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</a:rPr>
              <a:t>Спортивные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Courier New" pitchFamily="49" charset="0"/>
              <a:buChar char="o"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</a:rPr>
              <a:t>Игры с применением ИКТ(компьютерные)</a:t>
            </a:r>
            <a:endParaRPr kumimoji="0" lang="ru-RU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</a:endParaRPr>
          </a:p>
        </p:txBody>
      </p:sp>
      <p:sp>
        <p:nvSpPr>
          <p:cNvPr id="4" name="Содержимое 3"/>
          <p:cNvSpPr txBox="1">
            <a:spLocks/>
          </p:cNvSpPr>
          <p:nvPr/>
        </p:nvSpPr>
        <p:spPr>
          <a:xfrm>
            <a:off x="4786314" y="1643050"/>
            <a:ext cx="3657600" cy="4644008"/>
          </a:xfrm>
          <a:prstGeom prst="rect">
            <a:avLst/>
          </a:prstGeom>
        </p:spPr>
        <p:txBody>
          <a:bodyPr/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</a:rPr>
              <a:t>Обобщающие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</a:rPr>
              <a:t>Сюжетные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</a:rPr>
              <a:t>Предметные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</a:rPr>
              <a:t>Ролевые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</a:rPr>
              <a:t>Игры-драматизации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</a:rPr>
              <a:t>Игры-имитации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</a:rPr>
              <a:t>Игры с предметами и без предметов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832</TotalTime>
  <Words>476</Words>
  <Application>Microsoft Office PowerPoint</Application>
  <PresentationFormat>Экран (4:3)</PresentationFormat>
  <Paragraphs>173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Открытая</vt:lpstr>
      <vt:lpstr>Презентация PowerPoint</vt:lpstr>
      <vt:lpstr>Презентация PowerPoint</vt:lpstr>
      <vt:lpstr>Презентация PowerPoint</vt:lpstr>
      <vt:lpstr>Моделирование урока  с позиции СДП</vt:lpstr>
      <vt:lpstr>Презентация PowerPoint</vt:lpstr>
      <vt:lpstr>Условия использования игры на уроке: </vt:lpstr>
      <vt:lpstr>Презентация PowerPoint</vt:lpstr>
      <vt:lpstr>Презентация PowerPoint</vt:lpstr>
      <vt:lpstr>Презентация PowerPoint</vt:lpstr>
      <vt:lpstr>Презентация PowerPoint</vt:lpstr>
      <vt:lpstr> Игры на уроках русского языка </vt:lpstr>
      <vt:lpstr>Дидактическая игра «Третий лишний»</vt:lpstr>
      <vt:lpstr> ИГРЫ НА УРОКАХ  ЛИТЕРАТУРНОГО ЧТЕНИЯ </vt:lpstr>
      <vt:lpstr>Презентация PowerPoint</vt:lpstr>
      <vt:lpstr>ИГРЫ НА УРОКАХ МАТЕМАТИКИ </vt:lpstr>
      <vt:lpstr>Презентация PowerPoint</vt:lpstr>
      <vt:lpstr> ИГРЫ НА УРОКАХ  ОКРУЖАЮЩЕГО МИРА </vt:lpstr>
      <vt:lpstr>Презентация PowerPoint</vt:lpstr>
      <vt:lpstr>Конфуций писал: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Ученик</dc:creator>
  <cp:lastModifiedBy>школа</cp:lastModifiedBy>
  <cp:revision>98</cp:revision>
  <cp:lastPrinted>1601-01-01T00:00:00Z</cp:lastPrinted>
  <dcterms:created xsi:type="dcterms:W3CDTF">2015-01-19T08:22:35Z</dcterms:created>
  <dcterms:modified xsi:type="dcterms:W3CDTF">2017-02-20T16:15:05Z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