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2"/>
  </p:notesMasterIdLst>
  <p:sldIdLst>
    <p:sldId id="257" r:id="rId2"/>
    <p:sldId id="275" r:id="rId3"/>
    <p:sldId id="277" r:id="rId4"/>
    <p:sldId id="282" r:id="rId5"/>
    <p:sldId id="278" r:id="rId6"/>
    <p:sldId id="279" r:id="rId7"/>
    <p:sldId id="280" r:id="rId8"/>
    <p:sldId id="258" r:id="rId9"/>
    <p:sldId id="259" r:id="rId10"/>
    <p:sldId id="261" r:id="rId11"/>
    <p:sldId id="262" r:id="rId12"/>
    <p:sldId id="267" r:id="rId13"/>
    <p:sldId id="263" r:id="rId14"/>
    <p:sldId id="264" r:id="rId15"/>
    <p:sldId id="265" r:id="rId16"/>
    <p:sldId id="266" r:id="rId17"/>
    <p:sldId id="268" r:id="rId18"/>
    <p:sldId id="271" r:id="rId19"/>
    <p:sldId id="270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620"/>
    <p:restoredTop sz="88037" autoAdjust="0"/>
  </p:normalViewPr>
  <p:slideViewPr>
    <p:cSldViewPr>
      <p:cViewPr>
        <p:scale>
          <a:sx n="100" d="100"/>
          <a:sy n="100" d="100"/>
        </p:scale>
        <p:origin x="-264" y="702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8BD08-3C06-4D7A-8E83-6A81BF2DEDCD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5FDD4-9394-4F78-8DE1-437C823C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5FDD4-9394-4F78-8DE1-437C823C790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5FDD4-9394-4F78-8DE1-437C823C790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52;&#1059;&#1047;&#1067;&#1050;&#1040;&#1051;&#1068;&#1053;&#1067;&#1049;%20&#1060;&#1054;&#1053;%20(&#1083;&#1105;&#1075;&#1082;&#1080;&#1081;,%20&#1087;&#1086;&#1079;&#1080;&#1090;&#1080;&#1074;&#1085;&#1099;&#1081;,%20&#1074;&#1077;&#1089;&#1105;&#1083;&#1099;&#1081;)%20-%20&#1076;&#1083;&#1103;%20&#1087;&#1088;&#1077;&#1079;&#1077;&#1085;&#1090;&#1072;&#1094;&#1080;&#1080;%20&#1080;&#1083;&#1080;%20&#1074;&#1080;&#1076;&#1077;&#1086;&#1088;&#1086;&#1083;&#1080;&#1082;&#1072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технологии </a:t>
            </a:r>
            <a:b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работе инструктора по физической культуре.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SCF9212.JPG"/>
          <p:cNvPicPr>
            <a:picLocks noGrp="1" noChangeAspect="1"/>
          </p:cNvPicPr>
          <p:nvPr>
            <p:ph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0" y="1628775"/>
            <a:ext cx="6972300" cy="5229225"/>
          </a:xfrm>
        </p:spPr>
      </p:pic>
      <p:sp>
        <p:nvSpPr>
          <p:cNvPr id="5" name="TextBox 4"/>
          <p:cNvSpPr txBox="1"/>
          <p:nvPr/>
        </p:nvSpPr>
        <p:spPr>
          <a:xfrm>
            <a:off x="7020272" y="5733257"/>
            <a:ext cx="1872208" cy="971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Инструктор по физической культуре </a:t>
            </a:r>
            <a:r>
              <a:rPr lang="ru-RU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Зайнитдинова</a:t>
            </a: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Г.С.</a:t>
            </a:r>
            <a:endParaRPr lang="ru-RU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МУЗЫКАЛЬНЫЙ ФОН (лёгкий, позитивный, весёлый) - для презентации или видеорол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7645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            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Стретчинг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SCF15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3500438"/>
            <a:ext cx="3744415" cy="2412268"/>
          </a:xfrm>
        </p:spPr>
      </p:pic>
      <p:pic>
        <p:nvPicPr>
          <p:cNvPr id="7" name="Рисунок 6" descr="DSCF91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3571876"/>
            <a:ext cx="3744416" cy="2376264"/>
          </a:xfrm>
          <a:prstGeom prst="rect">
            <a:avLst/>
          </a:prstGeom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14348" y="1500174"/>
            <a:ext cx="74295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стретчинг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оздоровительная методика, которая направлена на укрепление позвоночника и основана  на статичных растяжках мышц тела и суставно-связочного аппарата рук, ног, позвоночника, позволяющих предотвратить нарушения осанки и исправить ее, оказывающих глубокое оздоровительное воздействие на весь организм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 Оздоровительная аэробика и     ритмическая гимнастика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DSCF9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346994"/>
            <a:ext cx="4032448" cy="2514054"/>
          </a:xfrm>
          <a:prstGeom prst="rect">
            <a:avLst/>
          </a:prstGeom>
          <a:noFill/>
        </p:spPr>
      </p:pic>
      <p:pic>
        <p:nvPicPr>
          <p:cNvPr id="2052" name="Picture 4" descr="C:\Users\User\Desktop\DSCF93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857628"/>
            <a:ext cx="4139952" cy="252028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0" y="1142983"/>
            <a:ext cx="3643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Ритмическая гимнастика - это общедоступный, высокоэффективный, эмоциональный вид среди оздоровительных направлений гимнастики. Они помогают занимающимся лучше согласовывать движения с музыкой, регулировать скорость и силу мышечного напряжения.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4071940"/>
            <a:ext cx="3643338" cy="2351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связи с этим на каждом занятии по ритмической гимнастике необходимо работать над согласованием движений со средствами музыкальной выразительности, систематически развивать у детей музыкальный слух.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Занятия на тренажерах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Одна  из эффективных и современных форм физкультурно-оздоровительной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работы использование тренажёров.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нас в детском саду имеется шесть сложных тренажеров,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оказывающих влияние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организм детей в целом и отдельные группы мышц.</a:t>
            </a:r>
          </a:p>
          <a:p>
            <a:endParaRPr lang="ru-RU" dirty="0"/>
          </a:p>
        </p:txBody>
      </p:sp>
      <p:pic>
        <p:nvPicPr>
          <p:cNvPr id="7171" name="Picture 3" descr="C:\Users\пользователь\Desktop\DSCF91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00504"/>
            <a:ext cx="4302249" cy="2520280"/>
          </a:xfrm>
          <a:prstGeom prst="rect">
            <a:avLst/>
          </a:prstGeom>
          <a:noFill/>
        </p:spPr>
      </p:pic>
      <p:pic>
        <p:nvPicPr>
          <p:cNvPr id="2050" name="Picture 2" descr="C:\Users\User\Desktop\SAM_00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571876"/>
            <a:ext cx="4032448" cy="2448272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Пальчиковая гимнастика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SCF91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628" y="3929066"/>
            <a:ext cx="3962400" cy="2695575"/>
          </a:xfrm>
        </p:spPr>
      </p:pic>
      <p:pic>
        <p:nvPicPr>
          <p:cNvPr id="4098" name="Picture 2" descr="C:\Users\User\Desktop\DSCF93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286124"/>
            <a:ext cx="3960440" cy="2664296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57158" y="1285859"/>
            <a:ext cx="8001056" cy="197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Способствует овладению навыками мелкой моторики. Помогает развивать речь. Повышает работоспособность коры головного мозга.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Развивает у ребенка психические процессы: мышление, внимание, память, воображение. Снимает тревожность.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000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Дыхательная гимнастика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Дыхание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важнейшей функцией организма. Важное место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физической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культуре занимают специальные дыхательные упражнения, которые обеспечивают полноценный дренаж бронхов, очищают слизистую дыхательных путей, укрепляют дыхательную мускулатуру.</a:t>
            </a:r>
          </a:p>
          <a:p>
            <a:endParaRPr lang="ru-RU" dirty="0"/>
          </a:p>
        </p:txBody>
      </p:sp>
      <p:pic>
        <p:nvPicPr>
          <p:cNvPr id="4098" name="Picture 2" descr="D:\фото\SAM_01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3143248"/>
            <a:ext cx="3929090" cy="2520280"/>
          </a:xfrm>
          <a:prstGeom prst="rect">
            <a:avLst/>
          </a:prstGeom>
          <a:noFill/>
        </p:spPr>
      </p:pic>
      <p:pic>
        <p:nvPicPr>
          <p:cNvPr id="5122" name="Picture 2" descr="C:\Users\User\Desktop\DSCF92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789040"/>
            <a:ext cx="3960440" cy="252028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            Релаксация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SCF91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3214686"/>
            <a:ext cx="3816424" cy="2700300"/>
          </a:xfrm>
        </p:spPr>
      </p:pic>
      <p:pic>
        <p:nvPicPr>
          <p:cNvPr id="6147" name="Picture 3" descr="C:\Users\User\Desktop\DSCF93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4000504"/>
            <a:ext cx="3816424" cy="252028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1500175"/>
            <a:ext cx="8001056" cy="134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снятия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напряжения и возбуждения после высоких физических нагрузок в конце физкультурного занятия проводятся специальные релаксационные упражнения с использованием игровых приемов.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       Игровой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самомассаж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является основой закаливания и оздоровления детского организма. Выполняя упражнения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игровой форме, с музыкальным сопровождением, дети получают радость и хорошее настроение. Такие упражнения способствуют формированию у ребенка сознательного стремления к здоровью, развивая навык собственного оздоровления.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F91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4071942"/>
            <a:ext cx="3744416" cy="2583668"/>
          </a:xfrm>
          <a:prstGeom prst="rect">
            <a:avLst/>
          </a:prstGeom>
        </p:spPr>
      </p:pic>
      <p:pic>
        <p:nvPicPr>
          <p:cNvPr id="3074" name="Picture 2" descr="C:\Users\User\Desktop\DSCF91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929066"/>
            <a:ext cx="4104456" cy="2664296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1"/>
            <a:ext cx="8229600" cy="93610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   Утренняя гимнастика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пользователь\Desktop\DSCF90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6" y="3286125"/>
            <a:ext cx="4000529" cy="2733454"/>
          </a:xfrm>
          <a:prstGeom prst="rect">
            <a:avLst/>
          </a:prstGeom>
          <a:noFill/>
        </p:spPr>
      </p:pic>
      <p:pic>
        <p:nvPicPr>
          <p:cNvPr id="4100" name="Picture 4" descr="C:\Users\User\Desktop\DSCF93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714752"/>
            <a:ext cx="4320480" cy="288032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285852" y="1500173"/>
            <a:ext cx="6858048" cy="1661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Утренняя гимнастика - комплекс специально подобранных упражнений, нацеленных, настроить, "зарядить", человека на весь предстоящий день. Ее оздоровительная польза заключается в воздействии на организм с учетом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анатомо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физиологических и психических особенностей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Взаимодействие с семьёй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User\Desktop\DSCF10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3" y="980730"/>
            <a:ext cx="4032447" cy="2880319"/>
          </a:xfrm>
          <a:prstGeom prst="rect">
            <a:avLst/>
          </a:prstGeom>
          <a:noFill/>
        </p:spPr>
      </p:pic>
      <p:pic>
        <p:nvPicPr>
          <p:cNvPr id="1028" name="Picture 4" descr="C:\Users\User\Desktop\DSCF73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857628"/>
            <a:ext cx="4104456" cy="271199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785794"/>
            <a:ext cx="4143404" cy="291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детского сада с семьей - это создание необходимых условий для развития ответственных и взаимозависимых отношений с семьями воспитанников, обеспечивающих целостное развитие личности дошкольника, повышение компетентности родителей в области воспитания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4071941"/>
            <a:ext cx="4000528" cy="178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достижения положительных результатов, мною систематически создаются консультации, проводятся беседы, организуются совместные праздники , игры, соревнования, проводятся дни открытых дверей.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7000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  Физкультурные занятия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пользователь\Desktop\IMG_20170203_105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43438" y="4071942"/>
            <a:ext cx="4219575" cy="2505075"/>
          </a:xfrm>
          <a:prstGeom prst="rect">
            <a:avLst/>
          </a:prstGeom>
          <a:noFill/>
        </p:spPr>
      </p:pic>
      <p:pic>
        <p:nvPicPr>
          <p:cNvPr id="9219" name="Picture 3" descr="C:\Users\User\Desktop\SAM_00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500438"/>
            <a:ext cx="4320480" cy="2718303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85918" y="1214423"/>
            <a:ext cx="6000792" cy="206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формой организованного обучения физическим упражнениям в дошкольных учреждениях являются физкультурные занятия. При этом обучение на физкультурных занятиях осуществляется в определенной системе и последовательности, что позволяет достигать наилучших результатов в формировании двигательных навыков.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latin typeface="Franklin Gothic Medium Cond" pitchFamily="34" charset="0"/>
              </a:rPr>
              <a:t/>
            </a:r>
            <a:br>
              <a:rPr lang="ru-RU" sz="3600" b="1" u="sng" dirty="0" smtClean="0">
                <a:latin typeface="Franklin Gothic Medium Cond" pitchFamily="34" charset="0"/>
              </a:rPr>
            </a:br>
            <a:r>
              <a:rPr lang="ru-RU" sz="3600" b="1" u="sng" dirty="0" smtClean="0">
                <a:latin typeface="Franklin Gothic Medium Cond" pitchFamily="34" charset="0"/>
              </a:rPr>
              <a:t/>
            </a:r>
            <a:br>
              <a:rPr lang="ru-RU" sz="3600" b="1" u="sng" dirty="0" smtClean="0">
                <a:latin typeface="Franklin Gothic Medium Cond" pitchFamily="34" charset="0"/>
              </a:rPr>
            </a:br>
            <a:r>
              <a:rPr lang="ru-RU" sz="3600" b="1" u="sng" dirty="0" smtClean="0">
                <a:latin typeface="Franklin Gothic Medium Cond" pitchFamily="34" charset="0"/>
              </a:rPr>
              <a:t/>
            </a:r>
            <a:br>
              <a:rPr lang="ru-RU" sz="3600" b="1" u="sng" dirty="0" smtClean="0">
                <a:latin typeface="Franklin Gothic Medium Cond" pitchFamily="34" charset="0"/>
              </a:rPr>
            </a:br>
            <a:r>
              <a:rPr lang="ru-RU" sz="3600" b="1" u="sng" dirty="0" err="1" smtClean="0">
                <a:latin typeface="Franklin Gothic Medium Cond" pitchFamily="34" charset="0"/>
              </a:rPr>
              <a:t>Здоровьесберегающие</a:t>
            </a:r>
            <a:r>
              <a:rPr lang="ru-RU" sz="3600" b="1" u="sng" dirty="0" smtClean="0">
                <a:latin typeface="Franklin Gothic Medium Cond" pitchFamily="34" charset="0"/>
              </a:rPr>
              <a:t> </a:t>
            </a:r>
            <a:br>
              <a:rPr lang="ru-RU" sz="3600" b="1" u="sng" dirty="0" smtClean="0">
                <a:latin typeface="Franklin Gothic Medium Cond" pitchFamily="34" charset="0"/>
              </a:rPr>
            </a:br>
            <a:r>
              <a:rPr lang="ru-RU" sz="3600" b="1" u="sng" dirty="0" smtClean="0">
                <a:latin typeface="Franklin Gothic Medium Cond" pitchFamily="34" charset="0"/>
              </a:rPr>
              <a:t>технологии </a:t>
            </a:r>
            <a:r>
              <a:rPr lang="ru-RU" sz="3600" b="1" u="sng" dirty="0" smtClean="0">
                <a:latin typeface="Franklin Gothic Medium Cond" pitchFamily="34" charset="0"/>
              </a:rPr>
              <a:t>в ДОУ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9118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Franklin Gothic Medium Cond" pitchFamily="34" charset="0"/>
              </a:rPr>
              <a:t> </a:t>
            </a:r>
            <a:endParaRPr lang="ru-RU" sz="1600" b="1" dirty="0" smtClean="0">
              <a:latin typeface="Franklin Gothic Medium Cond" pitchFamily="34" charset="0"/>
            </a:endParaRPr>
          </a:p>
          <a:p>
            <a:pPr>
              <a:buNone/>
            </a:pPr>
            <a:endParaRPr lang="ru-RU" sz="1600" b="1" dirty="0" smtClean="0">
              <a:latin typeface="Franklin Gothic Medium Cond" pitchFamily="34" charset="0"/>
            </a:endParaRPr>
          </a:p>
          <a:p>
            <a:pPr>
              <a:buNone/>
            </a:pPr>
            <a:endParaRPr lang="ru-RU" sz="3200" b="1" dirty="0" smtClean="0">
              <a:latin typeface="Franklin Gothic Medium Cond" pitchFamily="34" charset="0"/>
            </a:endParaRPr>
          </a:p>
          <a:p>
            <a:pPr>
              <a:buNone/>
            </a:pPr>
            <a:endParaRPr lang="ru-RU" sz="3200" b="1" dirty="0" smtClean="0">
              <a:latin typeface="Franklin Gothic Medium Cond" pitchFamily="34" charset="0"/>
            </a:endParaRPr>
          </a:p>
          <a:p>
            <a:pPr>
              <a:buNone/>
            </a:pPr>
            <a:r>
              <a:rPr lang="ru-RU" sz="3200" b="1" dirty="0" smtClean="0">
                <a:latin typeface="Franklin Gothic Medium Cond" pitchFamily="34" charset="0"/>
              </a:rPr>
              <a:t>-</a:t>
            </a:r>
            <a:r>
              <a:rPr lang="ru-RU" sz="3200" dirty="0" smtClean="0">
                <a:latin typeface="Franklin Gothic Medium Cond" pitchFamily="34" charset="0"/>
              </a:rPr>
              <a:t> </a:t>
            </a:r>
            <a:r>
              <a:rPr lang="ru-RU" sz="3200" dirty="0" smtClean="0">
                <a:latin typeface="Franklin Gothic Medium Cond" pitchFamily="34" charset="0"/>
              </a:rPr>
              <a:t>это </a:t>
            </a:r>
            <a:r>
              <a:rPr lang="ru-RU" sz="3200" dirty="0" smtClean="0">
                <a:latin typeface="Franklin Gothic Medium Cond" pitchFamily="34" charset="0"/>
              </a:rPr>
              <a:t>технологии, направленные на сохранение, поддержание и обогащение здоровья субъектов педагогического процесса в детском саду: детей, педагогов и родителей</a:t>
            </a:r>
            <a:r>
              <a:rPr lang="ru-RU" sz="3200" dirty="0" smtClean="0">
                <a:latin typeface="Franklin Gothic Medium Cond" pitchFamily="34" charset="0"/>
              </a:rPr>
              <a:t>.</a:t>
            </a:r>
            <a:endParaRPr lang="ru-RU" sz="3200" dirty="0" smtClean="0">
              <a:latin typeface="Franklin Gothic Medium Cond" pitchFamily="34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Активный отдых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Активный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отдых предполагает смену умственной и физической деятельности, т.е. включает виды физических упражнений. Движения помогают сохранить и укрепить здоровье ребенка путем «догрузки» его организма необходимым по возрасту объемом мышечной деятельности, а также способствует предупреждению невротических состояний, связанных с перенапряжением детского организма.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User\Desktop\SAM_02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3520" y="3857628"/>
            <a:ext cx="4320480" cy="2808311"/>
          </a:xfrm>
          <a:prstGeom prst="rect">
            <a:avLst/>
          </a:prstGeom>
          <a:noFill/>
        </p:spPr>
      </p:pic>
      <p:pic>
        <p:nvPicPr>
          <p:cNvPr id="1030" name="Picture 6" descr="C:\Users\User\Desktop\SAM_0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193704"/>
            <a:ext cx="4320480" cy="2664296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latin typeface="Franklin Gothic Medium Cond" pitchFamily="34" charset="0"/>
              </a:rPr>
              <a:t>Цель </a:t>
            </a:r>
            <a:r>
              <a:rPr lang="ru-RU" sz="4000" b="1" u="sng" dirty="0" err="1" smtClean="0">
                <a:latin typeface="Franklin Gothic Medium Cond" pitchFamily="34" charset="0"/>
              </a:rPr>
              <a:t>здоровьесберегающих</a:t>
            </a:r>
            <a:r>
              <a:rPr lang="ru-RU" sz="4000" b="1" u="sng" dirty="0" smtClean="0">
                <a:latin typeface="Franklin Gothic Medium Cond" pitchFamily="34" charset="0"/>
              </a:rPr>
              <a:t> </a:t>
            </a:r>
            <a:r>
              <a:rPr lang="ru-RU" sz="4000" b="1" u="sng" dirty="0" err="1" smtClean="0">
                <a:latin typeface="Franklin Gothic Medium Cond" pitchFamily="34" charset="0"/>
              </a:rPr>
              <a:t>технологиий</a:t>
            </a:r>
            <a:r>
              <a:rPr lang="ru-RU" sz="4000" b="1" u="sng" dirty="0" smtClean="0">
                <a:latin typeface="Franklin Gothic Medium Cond" pitchFamily="34" charset="0"/>
              </a:rPr>
              <a:t>:</a:t>
            </a:r>
            <a:r>
              <a:rPr lang="ru-RU" sz="4000" dirty="0" smtClean="0">
                <a:latin typeface="Franklin Gothic Medium Cond" pitchFamily="34" charset="0"/>
              </a:rPr>
              <a:t> 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latin typeface="Franklin Gothic Medium Cond" pitchFamily="34" charset="0"/>
              </a:rPr>
              <a:t>  -формировать </a:t>
            </a:r>
            <a:r>
              <a:rPr lang="ru-RU" sz="3200" dirty="0" smtClean="0">
                <a:latin typeface="Franklin Gothic Medium Cond" pitchFamily="34" charset="0"/>
              </a:rPr>
              <a:t>осознанное отношение к соблюдению культурно-гигиенических требований и  </a:t>
            </a:r>
            <a:r>
              <a:rPr lang="ru-RU" sz="3200" dirty="0" err="1" smtClean="0">
                <a:latin typeface="Franklin Gothic Medium Cond" pitchFamily="34" charset="0"/>
              </a:rPr>
              <a:t>здоровьесберегающее</a:t>
            </a:r>
            <a:r>
              <a:rPr lang="ru-RU" sz="3200" dirty="0" smtClean="0">
                <a:latin typeface="Franklin Gothic Medium Cond" pitchFamily="34" charset="0"/>
              </a:rPr>
              <a:t> </a:t>
            </a:r>
            <a:r>
              <a:rPr lang="ru-RU" sz="3200" dirty="0" smtClean="0">
                <a:latin typeface="Franklin Gothic Medium Cond" pitchFamily="34" charset="0"/>
              </a:rPr>
              <a:t>поведение в повседневной жизни, </a:t>
            </a:r>
            <a:r>
              <a:rPr lang="ru-RU" sz="3200" dirty="0" smtClean="0">
                <a:latin typeface="Franklin Gothic Medium Cond" pitchFamily="34" charset="0"/>
              </a:rPr>
              <a:t>эмоциональное </a:t>
            </a:r>
            <a:r>
              <a:rPr lang="ru-RU" sz="3200" dirty="0" smtClean="0">
                <a:latin typeface="Franklin Gothic Medium Cond" pitchFamily="34" charset="0"/>
              </a:rPr>
              <a:t>благополучие, социальные навыки и уверенность в себе.</a:t>
            </a:r>
          </a:p>
          <a:p>
            <a:endParaRPr lang="ru-RU" dirty="0"/>
          </a:p>
        </p:txBody>
      </p:sp>
    </p:spTree>
  </p:cSld>
  <p:clrMapOvr>
    <a:masterClrMapping/>
  </p:clrMapOvr>
  <p:transition advTm="4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94448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Актуальность </a:t>
            </a:r>
            <a:r>
              <a:rPr lang="ru-RU" u="sng" dirty="0" err="1" smtClean="0"/>
              <a:t>здоровьесберегающих</a:t>
            </a:r>
            <a:r>
              <a:rPr lang="ru-RU" u="sng" dirty="0" smtClean="0"/>
              <a:t> </a:t>
            </a:r>
            <a:r>
              <a:rPr lang="ru-RU" u="sng" dirty="0" err="1" smtClean="0"/>
              <a:t>технологиий</a:t>
            </a:r>
            <a:r>
              <a:rPr lang="ru-RU" u="sng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в XXI веке ставит перед нами много новых проблем, среди которых самой актуальной на сегодняшний день является проблема сохранения здоровья, воспитание привычки к здоровому образу жизни.</a:t>
            </a:r>
          </a:p>
          <a:p>
            <a:endParaRPr lang="ru-RU" dirty="0"/>
          </a:p>
        </p:txBody>
      </p:sp>
    </p:spTree>
  </p:cSld>
  <p:clrMapOvr>
    <a:masterClrMapping/>
  </p:clrMapOvr>
  <p:transition advTm="4000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239000" cy="1428760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latin typeface="Franklin Gothic Medium Cond" pitchFamily="34" charset="0"/>
              </a:rPr>
              <a:t/>
            </a:r>
            <a:br>
              <a:rPr lang="ru-RU" sz="3200" b="1" u="sng" dirty="0" smtClean="0">
                <a:latin typeface="Franklin Gothic Medium Cond" pitchFamily="34" charset="0"/>
              </a:rPr>
            </a:br>
            <a:r>
              <a:rPr lang="ru-RU" sz="3200" b="1" u="sng" dirty="0" smtClean="0">
                <a:latin typeface="Franklin Gothic Medium Cond" pitchFamily="34" charset="0"/>
              </a:rPr>
              <a:t/>
            </a:r>
            <a:br>
              <a:rPr lang="ru-RU" sz="3200" b="1" u="sng" dirty="0" smtClean="0">
                <a:latin typeface="Franklin Gothic Medium Cond" pitchFamily="34" charset="0"/>
              </a:rPr>
            </a:br>
            <a:r>
              <a:rPr lang="ru-RU" sz="3200" u="sng" dirty="0" smtClean="0">
                <a:latin typeface="Franklin Gothic Medium Cond" pitchFamily="34" charset="0"/>
              </a:rPr>
              <a:t/>
            </a:r>
            <a:br>
              <a:rPr lang="ru-RU" sz="3200" u="sng" dirty="0" smtClean="0">
                <a:latin typeface="Franklin Gothic Medium Cond" pitchFamily="34" charset="0"/>
              </a:rPr>
            </a:br>
            <a:r>
              <a:rPr lang="ru-RU" sz="3200" b="1" u="sng" dirty="0" smtClean="0">
                <a:latin typeface="Franklin Gothic Medium Cond" pitchFamily="34" charset="0"/>
              </a:rPr>
              <a:t>Задачи </a:t>
            </a:r>
            <a:r>
              <a:rPr lang="ru-RU" sz="3200" b="1" u="sng" dirty="0" err="1" smtClean="0">
                <a:latin typeface="Franklin Gothic Medium Cond" pitchFamily="34" charset="0"/>
              </a:rPr>
              <a:t>здоровьесберегающих</a:t>
            </a:r>
            <a:r>
              <a:rPr lang="ru-RU" sz="3200" b="1" u="sng" dirty="0" smtClean="0">
                <a:latin typeface="Franklin Gothic Medium Cond" pitchFamily="34" charset="0"/>
              </a:rPr>
              <a:t> </a:t>
            </a:r>
            <a:r>
              <a:rPr lang="ru-RU" sz="3200" b="1" u="sng" dirty="0" err="1" smtClean="0">
                <a:latin typeface="Franklin Gothic Medium Cond" pitchFamily="34" charset="0"/>
              </a:rPr>
              <a:t>технологиий</a:t>
            </a:r>
            <a:r>
              <a:rPr lang="ru-RU" sz="3200" b="1" u="sng" dirty="0" smtClean="0">
                <a:latin typeface="Franklin Gothic Medium Cond" pitchFamily="34" charset="0"/>
              </a:rPr>
              <a:t>:</a:t>
            </a:r>
            <a:r>
              <a:rPr lang="ru-RU" sz="3200" dirty="0" smtClean="0">
                <a:latin typeface="Franklin Gothic Medium Cond" pitchFamily="34" charset="0"/>
              </a:rPr>
              <a:t/>
            </a:r>
            <a:br>
              <a:rPr lang="ru-RU" sz="3200" dirty="0" smtClean="0">
                <a:latin typeface="Franklin Gothic Medium Cond" pitchFamily="34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2800" dirty="0" smtClean="0">
              <a:latin typeface="Franklin Gothic Medium Cond" pitchFamily="34" charset="0"/>
            </a:endParaRPr>
          </a:p>
          <a:p>
            <a:endParaRPr lang="ru-RU" sz="2800" dirty="0" smtClean="0">
              <a:latin typeface="Franklin Gothic Medium Cond" pitchFamily="34" charset="0"/>
            </a:endParaRPr>
          </a:p>
          <a:p>
            <a:r>
              <a:rPr lang="ru-RU" sz="2800" dirty="0" smtClean="0">
                <a:latin typeface="Franklin Gothic Medium Cond" pitchFamily="34" charset="0"/>
              </a:rPr>
              <a:t>-Формировать </a:t>
            </a:r>
            <a:r>
              <a:rPr lang="ru-RU" sz="2800" dirty="0" err="1" smtClean="0">
                <a:latin typeface="Franklin Gothic Medium Cond" pitchFamily="34" charset="0"/>
              </a:rPr>
              <a:t>здоровьесберегающее</a:t>
            </a:r>
            <a:r>
              <a:rPr lang="ru-RU" sz="2800" dirty="0" smtClean="0">
                <a:latin typeface="Franklin Gothic Medium Cond" pitchFamily="34" charset="0"/>
              </a:rPr>
              <a:t> и </a:t>
            </a:r>
            <a:r>
              <a:rPr lang="ru-RU" sz="2800" dirty="0" err="1" smtClean="0">
                <a:latin typeface="Franklin Gothic Medium Cond" pitchFamily="34" charset="0"/>
              </a:rPr>
              <a:t>здоровьеукрепляющее</a:t>
            </a:r>
            <a:r>
              <a:rPr lang="ru-RU" sz="2800" dirty="0" smtClean="0">
                <a:latin typeface="Franklin Gothic Medium Cond" pitchFamily="34" charset="0"/>
              </a:rPr>
              <a:t> поведение в специально созданных и жизненных ситуациях;</a:t>
            </a:r>
          </a:p>
          <a:p>
            <a:r>
              <a:rPr lang="ru-RU" sz="2800" dirty="0" smtClean="0">
                <a:latin typeface="Franklin Gothic Medium Cond" pitchFamily="34" charset="0"/>
              </a:rPr>
              <a:t>- Создавать психологически комфортную среду в группах;</a:t>
            </a:r>
          </a:p>
          <a:p>
            <a:r>
              <a:rPr lang="ru-RU" sz="2800" dirty="0" smtClean="0">
                <a:latin typeface="Franklin Gothic Medium Cond" pitchFamily="34" charset="0"/>
              </a:rPr>
              <a:t>- Обогащать эмоциональную сферу положительными эмоциями;</a:t>
            </a:r>
          </a:p>
          <a:p>
            <a:r>
              <a:rPr lang="ru-RU" sz="2800" dirty="0" smtClean="0">
                <a:latin typeface="Franklin Gothic Medium Cond" pitchFamily="34" charset="0"/>
              </a:rPr>
              <a:t>- Развивать дружеские взаимоотношения через игру и общение в повседневной жизни;</a:t>
            </a:r>
          </a:p>
          <a:p>
            <a:r>
              <a:rPr lang="ru-RU" sz="2800" dirty="0" smtClean="0">
                <a:latin typeface="Franklin Gothic Medium Cond" pitchFamily="34" charset="0"/>
              </a:rPr>
              <a:t>- Корректировать проявление эмоциональных трудностей детей </a:t>
            </a:r>
            <a:r>
              <a:rPr lang="ru-RU" sz="2800" i="1" dirty="0" smtClean="0">
                <a:latin typeface="Franklin Gothic Medium Cond" pitchFamily="34" charset="0"/>
              </a:rPr>
              <a:t>(тревожность, страхи, агрессивность, низкая самооценка)</a:t>
            </a:r>
            <a:endParaRPr lang="ru-RU" sz="2800" dirty="0" smtClean="0">
              <a:latin typeface="Franklin Gothic Medium Cond" pitchFamily="34" charset="0"/>
            </a:endParaRPr>
          </a:p>
          <a:p>
            <a:r>
              <a:rPr lang="ru-RU" sz="2800" dirty="0" smtClean="0">
                <a:latin typeface="Franklin Gothic Medium Cond" pitchFamily="34" charset="0"/>
              </a:rPr>
              <a:t>- Развивать умения действовать в соответствии с усвоенными правилами;</a:t>
            </a:r>
          </a:p>
          <a:p>
            <a:r>
              <a:rPr lang="ru-RU" sz="2800" dirty="0" smtClean="0">
                <a:latin typeface="Franklin Gothic Medium Cond" pitchFamily="34" charset="0"/>
              </a:rPr>
              <a:t>- Уметь объяснять, выражая в речи, свое </a:t>
            </a:r>
            <a:r>
              <a:rPr lang="ru-RU" sz="2800" dirty="0" err="1" smtClean="0">
                <a:latin typeface="Franklin Gothic Medium Cond" pitchFamily="34" charset="0"/>
              </a:rPr>
              <a:t>здоровьесберегающее</a:t>
            </a:r>
            <a:r>
              <a:rPr lang="ru-RU" sz="2800" dirty="0" smtClean="0">
                <a:latin typeface="Franklin Gothic Medium Cond" pitchFamily="34" charset="0"/>
              </a:rPr>
              <a:t> и </a:t>
            </a:r>
            <a:r>
              <a:rPr lang="ru-RU" sz="2800" dirty="0" err="1" smtClean="0">
                <a:latin typeface="Franklin Gothic Medium Cond" pitchFamily="34" charset="0"/>
              </a:rPr>
              <a:t>здоровьеукрепляющее</a:t>
            </a:r>
            <a:r>
              <a:rPr lang="ru-RU" sz="2800" dirty="0" smtClean="0">
                <a:latin typeface="Franklin Gothic Medium Cond" pitchFamily="34" charset="0"/>
              </a:rPr>
              <a:t> поведение.</a:t>
            </a:r>
          </a:p>
          <a:p>
            <a:endParaRPr lang="ru-RU" dirty="0"/>
          </a:p>
        </p:txBody>
      </p:sp>
    </p:spTree>
  </p:cSld>
  <p:clrMapOvr>
    <a:masterClrMapping/>
  </p:clrMapOvr>
  <p:transition advTm="6000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5735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latin typeface="Franklin Gothic Medium Cond" pitchFamily="34" charset="0"/>
              </a:rPr>
              <a:t>Результативность внедрения </a:t>
            </a:r>
            <a:r>
              <a:rPr lang="ru-RU" sz="3200" b="1" u="sng" dirty="0" err="1" smtClean="0">
                <a:latin typeface="Franklin Gothic Medium Cond" pitchFamily="34" charset="0"/>
              </a:rPr>
              <a:t>здоровьесберегающих</a:t>
            </a:r>
            <a:r>
              <a:rPr lang="ru-RU" sz="3200" b="1" u="sng" dirty="0" smtClean="0">
                <a:latin typeface="Franklin Gothic Medium Cond" pitchFamily="34" charset="0"/>
              </a:rPr>
              <a:t> технологий:</a:t>
            </a:r>
            <a:r>
              <a:rPr lang="ru-RU" sz="3600" dirty="0" smtClean="0">
                <a:latin typeface="Franklin Gothic Medium Cond" pitchFamily="34" charset="0"/>
              </a:rPr>
              <a:t/>
            </a:r>
            <a:br>
              <a:rPr lang="ru-RU" sz="3600" dirty="0" smtClean="0">
                <a:latin typeface="Franklin Gothic Medium Cond" pitchFamily="34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3200" dirty="0" smtClean="0">
              <a:latin typeface="Franklin Gothic Medium Cond" pitchFamily="34" charset="0"/>
            </a:endParaRPr>
          </a:p>
          <a:p>
            <a:pPr lvl="0"/>
            <a:r>
              <a:rPr lang="ru-RU" sz="3200" dirty="0" smtClean="0">
                <a:latin typeface="Franklin Gothic Medium Cond" pitchFamily="34" charset="0"/>
              </a:rPr>
              <a:t>Улучшение </a:t>
            </a:r>
            <a:r>
              <a:rPr lang="ru-RU" sz="3200" dirty="0" smtClean="0">
                <a:latin typeface="Franklin Gothic Medium Cond" pitchFamily="34" charset="0"/>
              </a:rPr>
              <a:t>и сохранение соматических показателей здоровья дошкольников</a:t>
            </a:r>
          </a:p>
          <a:p>
            <a:pPr lvl="0"/>
            <a:r>
              <a:rPr lang="ru-RU" sz="3200" dirty="0" err="1" smtClean="0">
                <a:latin typeface="Franklin Gothic Medium Cond" pitchFamily="34" charset="0"/>
              </a:rPr>
              <a:t>Сформированность</a:t>
            </a:r>
            <a:r>
              <a:rPr lang="ru-RU" sz="3200" dirty="0" smtClean="0">
                <a:latin typeface="Franklin Gothic Medium Cond" pitchFamily="34" charset="0"/>
              </a:rPr>
              <a:t> навыков здорового образа жизни</a:t>
            </a:r>
          </a:p>
          <a:p>
            <a:endParaRPr lang="ru-RU" dirty="0"/>
          </a:p>
        </p:txBody>
      </p:sp>
    </p:spTree>
  </p:cSld>
  <p:clrMapOvr>
    <a:masterClrMapping/>
  </p:clrMapOvr>
  <p:transition advTm="4000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sz="4000" b="1" u="sng" dirty="0" err="1" smtClean="0">
                <a:latin typeface="Franklin Gothic Medium Cond" pitchFamily="34" charset="0"/>
              </a:rPr>
              <a:t>Инновационность</a:t>
            </a:r>
            <a:r>
              <a:rPr lang="ru-RU" sz="4000" b="1" u="sng" dirty="0" smtClean="0">
                <a:latin typeface="Franklin Gothic Medium Cond" pitchFamily="34" charset="0"/>
              </a:rPr>
              <a:t> </a:t>
            </a:r>
            <a:r>
              <a:rPr lang="ru-RU" sz="4000" b="1" u="sng" dirty="0" err="1" smtClean="0">
                <a:latin typeface="Franklin Gothic Medium Cond" pitchFamily="34" charset="0"/>
              </a:rPr>
              <a:t>здоровьесберегающих</a:t>
            </a:r>
            <a:r>
              <a:rPr lang="ru-RU" sz="4000" b="1" u="sng" dirty="0" smtClean="0">
                <a:latin typeface="Franklin Gothic Medium Cond" pitchFamily="34" charset="0"/>
              </a:rPr>
              <a:t> технологий</a:t>
            </a:r>
            <a:r>
              <a:rPr lang="ru-RU" sz="4000" b="1" u="sng" dirty="0" smtClean="0">
                <a:latin typeface="Franklin Gothic Medium Cond" pitchFamily="34" charset="0"/>
              </a:rPr>
              <a:t>:</a:t>
            </a:r>
            <a:r>
              <a:rPr lang="ru-RU" sz="5400" dirty="0" smtClean="0">
                <a:latin typeface="Franklin Gothic Medium Cond" pitchFamily="34" charset="0"/>
              </a:rPr>
              <a:t/>
            </a:r>
            <a:br>
              <a:rPr lang="ru-RU" sz="5400" dirty="0" smtClean="0">
                <a:latin typeface="Franklin Gothic Medium Cond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endParaRPr lang="ru-RU" sz="3200" dirty="0" smtClean="0">
              <a:latin typeface="Franklin Gothic Medium Cond" pitchFamily="34" charset="0"/>
            </a:endParaRPr>
          </a:p>
          <a:p>
            <a:pPr lvl="0"/>
            <a:r>
              <a:rPr lang="ru-RU" sz="3200" dirty="0" smtClean="0">
                <a:latin typeface="Franklin Gothic Medium Cond" pitchFamily="34" charset="0"/>
              </a:rPr>
              <a:t>Развитие </a:t>
            </a:r>
            <a:r>
              <a:rPr lang="ru-RU" sz="3200" dirty="0" smtClean="0">
                <a:latin typeface="Franklin Gothic Medium Cond" pitchFamily="34" charset="0"/>
              </a:rPr>
              <a:t>предвидения последствий своего поведения по сохранению и укреплению здоровья;</a:t>
            </a:r>
          </a:p>
          <a:p>
            <a:pPr lvl="0"/>
            <a:r>
              <a:rPr lang="ru-RU" sz="3200" dirty="0" smtClean="0">
                <a:latin typeface="Franklin Gothic Medium Cond" pitchFamily="34" charset="0"/>
              </a:rPr>
              <a:t>Разработка </a:t>
            </a:r>
            <a:r>
              <a:rPr lang="ru-RU" sz="3200" dirty="0" err="1" smtClean="0">
                <a:latin typeface="Franklin Gothic Medium Cond" pitchFamily="34" charset="0"/>
              </a:rPr>
              <a:t>психолого-педогогических</a:t>
            </a:r>
            <a:r>
              <a:rPr lang="ru-RU" sz="3200" dirty="0" smtClean="0">
                <a:latin typeface="Franklin Gothic Medium Cond" pitchFamily="34" charset="0"/>
              </a:rPr>
              <a:t> условий погружения ребенка в среду, влияющую на психологическое здоровье</a:t>
            </a:r>
          </a:p>
          <a:p>
            <a:endParaRPr lang="ru-RU" dirty="0"/>
          </a:p>
        </p:txBody>
      </p:sp>
    </p:spTree>
  </p:cSld>
  <p:clrMapOvr>
    <a:masterClrMapping/>
  </p:clrMapOvr>
  <p:transition advTm="4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94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Подвижные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и спортивные игры.							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C:\Users\User\Desktop\SAM_01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42846" y="1357299"/>
            <a:ext cx="4105275" cy="2524125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3500462" cy="218599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Подвижной </a:t>
            </a:r>
            <a:r>
              <a:rPr lang="ru-RU" dirty="0" smtClean="0"/>
              <a:t>называется игра, построенная на движениях. Для подвижных игр характерны самостоятельные, творческие двигательные действия (с предметами или без них), выполняемые в рамках правил</a:t>
            </a:r>
            <a:r>
              <a:rPr lang="ru-RU" dirty="0" smtClean="0"/>
              <a:t>.</a:t>
            </a:r>
          </a:p>
        </p:txBody>
      </p:sp>
      <p:pic>
        <p:nvPicPr>
          <p:cNvPr id="1028" name="Picture 4" descr="F:\пре\DSCF91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857629"/>
            <a:ext cx="4320480" cy="273630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85720" y="4143380"/>
            <a:ext cx="3857652" cy="376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4143381"/>
            <a:ext cx="3571900" cy="2069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Подвижные игры делят на элементарные и сложные. Элементарные в свою очередь делят на сюжетные и бессюжетные, игры-забавы, </a:t>
            </a:r>
            <a:r>
              <a:rPr lang="ru-RU" dirty="0" err="1" smtClean="0"/>
              <a:t>аттракционы.Самый</a:t>
            </a:r>
            <a:r>
              <a:rPr lang="ru-RU" dirty="0" smtClean="0"/>
              <a:t> любимый вид занятия детей.</a:t>
            </a:r>
            <a:endParaRPr lang="ru-RU" dirty="0"/>
          </a:p>
        </p:txBody>
      </p:sp>
    </p:spTree>
  </p:cSld>
  <p:clrMapOvr>
    <a:masterClrMapping/>
  </p:clrMapOvr>
  <p:transition advTm="4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Корригирующие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упражнения и  ортопедические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упражнения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10" descr="SAM_01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8" y="1785927"/>
            <a:ext cx="4200525" cy="2733675"/>
          </a:xfrm>
        </p:spPr>
      </p:pic>
      <p:pic>
        <p:nvPicPr>
          <p:cNvPr id="1026" name="Picture 2" descr="C:\Users\User\Desktop\DSCF93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286256"/>
            <a:ext cx="4392488" cy="24243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929322" y="2071678"/>
            <a:ext cx="1643074" cy="376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4929190" y="2214555"/>
            <a:ext cx="3571900" cy="206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специальные упражнения, которые применяются с целью коррекции уже имеющейся деформации, т.е. восстановительной функции и с целью профилактики дефектов осанки.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428596" y="4714885"/>
            <a:ext cx="4071966" cy="206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Ортопедическая  гимнастика - способствует укреплению мышц свода стопы у детей через комплекс специальных упражнений. Повышает выносливость  мышц опорно-двигательного аппарата (в первую очередь мышц нижних конечностей)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7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</TotalTime>
  <Words>714</Words>
  <Application>Microsoft Office PowerPoint</Application>
  <PresentationFormat>Экран (4:3)</PresentationFormat>
  <Paragraphs>66</Paragraphs>
  <Slides>20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Здоровьесберегающие технологии  в работе инструктора по физической культуре.</vt:lpstr>
      <vt:lpstr>   Здоровьесберегающие  технологии в ДОУ</vt:lpstr>
      <vt:lpstr>Цель здоровьесберегающих технологиий: </vt:lpstr>
      <vt:lpstr>Актуальность здоровьесберегающих технологиий:</vt:lpstr>
      <vt:lpstr>   Задачи здоровьесберегающих технологиий: </vt:lpstr>
      <vt:lpstr>Результативность внедрения здоровьесберегающих технологий: </vt:lpstr>
      <vt:lpstr>Инновационность здоровьесберегающих технологий: </vt:lpstr>
      <vt:lpstr> Подвижные и спортивные игры.       </vt:lpstr>
      <vt:lpstr>     Корригирующие упражнения и  ортопедические упражнения</vt:lpstr>
      <vt:lpstr>                    Стретчинг</vt:lpstr>
      <vt:lpstr> Оздоровительная аэробика и     ритмическая гимнастика</vt:lpstr>
      <vt:lpstr>Занятия на тренажерах</vt:lpstr>
      <vt:lpstr>       Пальчиковая гимнастика</vt:lpstr>
      <vt:lpstr>       Дыхательная гимнастика</vt:lpstr>
      <vt:lpstr>                   Релаксация</vt:lpstr>
      <vt:lpstr>              Игровой самомассаж</vt:lpstr>
      <vt:lpstr>          Утренняя гимнастика</vt:lpstr>
      <vt:lpstr>       Взаимодействие с семьёй</vt:lpstr>
      <vt:lpstr>       Физкультурные занятия</vt:lpstr>
      <vt:lpstr>Активный отдых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                          здоровьесберегающие               технологии.</dc:title>
  <dc:creator>User</dc:creator>
  <cp:lastModifiedBy>пользователь</cp:lastModifiedBy>
  <cp:revision>76</cp:revision>
  <dcterms:created xsi:type="dcterms:W3CDTF">2017-02-15T15:41:41Z</dcterms:created>
  <dcterms:modified xsi:type="dcterms:W3CDTF">2017-02-20T09:19:11Z</dcterms:modified>
</cp:coreProperties>
</file>