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0" d="100"/>
          <a:sy n="60" d="100"/>
        </p:scale>
        <p:origin x="78" y="27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955BF-5655-438E-B73B-51544169D901}" type="datetimeFigureOut">
              <a:rPr lang="ru-RU" smtClean="0"/>
              <a:t>02.02.2017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8BF23DFD-D206-49B0-94E9-7277D09D6C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49597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955BF-5655-438E-B73B-51544169D901}" type="datetimeFigureOut">
              <a:rPr lang="ru-RU" smtClean="0"/>
              <a:t>02.02.2017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8BF23DFD-D206-49B0-94E9-7277D09D6C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47757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955BF-5655-438E-B73B-51544169D901}" type="datetimeFigureOut">
              <a:rPr lang="ru-RU" smtClean="0"/>
              <a:t>02.02.2017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8BF23DFD-D206-49B0-94E9-7277D09D6C74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0117487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955BF-5655-438E-B73B-51544169D901}" type="datetimeFigureOut">
              <a:rPr lang="ru-RU" smtClean="0"/>
              <a:t>02.02.2017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8BF23DFD-D206-49B0-94E9-7277D09D6C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2695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955BF-5655-438E-B73B-51544169D901}" type="datetimeFigureOut">
              <a:rPr lang="ru-RU" smtClean="0"/>
              <a:t>02.02.2017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8BF23DFD-D206-49B0-94E9-7277D09D6C74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8049788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955BF-5655-438E-B73B-51544169D901}" type="datetimeFigureOut">
              <a:rPr lang="ru-RU" smtClean="0"/>
              <a:t>02.02.2017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8BF23DFD-D206-49B0-94E9-7277D09D6C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74088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955BF-5655-438E-B73B-51544169D901}" type="datetimeFigureOut">
              <a:rPr lang="ru-RU" smtClean="0"/>
              <a:t>02.02.2017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23DFD-D206-49B0-94E9-7277D09D6C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197866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955BF-5655-438E-B73B-51544169D901}" type="datetimeFigureOut">
              <a:rPr lang="ru-RU" smtClean="0"/>
              <a:t>02.02.2017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23DFD-D206-49B0-94E9-7277D09D6C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18390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955BF-5655-438E-B73B-51544169D901}" type="datetimeFigureOut">
              <a:rPr lang="ru-RU" smtClean="0"/>
              <a:t>02.02.2017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23DFD-D206-49B0-94E9-7277D09D6C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15249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955BF-5655-438E-B73B-51544169D901}" type="datetimeFigureOut">
              <a:rPr lang="ru-RU" smtClean="0"/>
              <a:t>02.02.2017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8BF23DFD-D206-49B0-94E9-7277D09D6C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63895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955BF-5655-438E-B73B-51544169D901}" type="datetimeFigureOut">
              <a:rPr lang="ru-RU" smtClean="0"/>
              <a:t>02.02.2017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8BF23DFD-D206-49B0-94E9-7277D09D6C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88474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955BF-5655-438E-B73B-51544169D901}" type="datetimeFigureOut">
              <a:rPr lang="ru-RU" smtClean="0"/>
              <a:t>02.02.2017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8BF23DFD-D206-49B0-94E9-7277D09D6C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78974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955BF-5655-438E-B73B-51544169D901}" type="datetimeFigureOut">
              <a:rPr lang="ru-RU" smtClean="0"/>
              <a:t>02.02.2017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23DFD-D206-49B0-94E9-7277D09D6C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49216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955BF-5655-438E-B73B-51544169D901}" type="datetimeFigureOut">
              <a:rPr lang="ru-RU" smtClean="0"/>
              <a:t>02.02.2017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23DFD-D206-49B0-94E9-7277D09D6C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10194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955BF-5655-438E-B73B-51544169D901}" type="datetimeFigureOut">
              <a:rPr lang="ru-RU" smtClean="0"/>
              <a:t>02.02.2017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23DFD-D206-49B0-94E9-7277D09D6C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0272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955BF-5655-438E-B73B-51544169D901}" type="datetimeFigureOut">
              <a:rPr lang="ru-RU" smtClean="0"/>
              <a:t>02.02.2017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8BF23DFD-D206-49B0-94E9-7277D09D6C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00475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7955BF-5655-438E-B73B-51544169D901}" type="datetimeFigureOut">
              <a:rPr lang="ru-RU" smtClean="0"/>
              <a:t>02.02.2017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8BF23DFD-D206-49B0-94E9-7277D09D6C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05173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www.ote4estvo.ru/sobytiya-x-xiv-vv/9-vnutrenyaya-i-vneshnyaya-politika-pervyx-kievskix.html" TargetMode="Externa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ote4estvo.ru/praviteli-x-xiv-vv/81-knyaz-oleg.html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ote4estvo.ru/praviteli-x-xiv-vv/29-svyatoslav-igorevich.html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superinf.ru/view_helpstud.php?id=575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4400" dirty="0" smtClean="0"/>
              <a:t>Тема: Отношения с Византийской империей, странами Центральной, Западной и Северной Европы, кочевниками европейских степей</a:t>
            </a:r>
            <a:endParaRPr lang="ru-RU" sz="4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090579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400" dirty="0">
                <a:solidFill>
                  <a:prstClr val="black">
                    <a:lumMod val="85000"/>
                    <a:lumOff val="15000"/>
                  </a:prstClr>
                </a:solidFill>
              </a:rPr>
              <a:t>Отношения </a:t>
            </a:r>
            <a:r>
              <a:rPr lang="ru-RU" sz="4400" dirty="0" smtClean="0">
                <a:solidFill>
                  <a:prstClr val="black">
                    <a:lumMod val="85000"/>
                    <a:lumOff val="15000"/>
                  </a:prstClr>
                </a:solidFill>
              </a:rPr>
              <a:t>Руси с </a:t>
            </a:r>
            <a:r>
              <a:rPr lang="ru-RU" sz="4400" dirty="0">
                <a:solidFill>
                  <a:prstClr val="black">
                    <a:lumMod val="85000"/>
                    <a:lumOff val="15000"/>
                  </a:prstClr>
                </a:solidFill>
              </a:rPr>
              <a:t>Византийской </a:t>
            </a:r>
            <a:r>
              <a:rPr lang="ru-RU" sz="4400" dirty="0" smtClean="0">
                <a:solidFill>
                  <a:prstClr val="black">
                    <a:lumMod val="85000"/>
                    <a:lumOff val="15000"/>
                  </a:prstClr>
                </a:solidFill>
              </a:rPr>
              <a:t>империей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dirty="0"/>
              <a:t>Отношение Киевской Руси и Византии сложно охарактеризовать, одним словом. Киевские князья не редко воевали, с Византией, добиваясь выгодных торговых соглашений, перенимали какой-то технический и научный опыт.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5526304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Объект 1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  <a:hlinkClick r:id="rId2"/>
              </a:rPr>
              <a:t>Первые Киевские князья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 </a:t>
            </a:r>
            <a:r>
              <a:rPr lang="ru-RU" dirty="0"/>
              <a:t>стремились с помощью военных походов добиться от Византии выгодных торговых соглашений. Военные походы, в отношениях с Византией, использовались как средство давления на соседа, и способ получить богатую </a:t>
            </a:r>
            <a:r>
              <a:rPr lang="ru-RU" dirty="0">
                <a:solidFill>
                  <a:schemeClr val="accent1"/>
                </a:solidFill>
              </a:rPr>
              <a:t>добычу</a:t>
            </a:r>
            <a:r>
              <a:rPr lang="ru-RU" dirty="0"/>
              <a:t>.</a:t>
            </a:r>
            <a:endParaRPr lang="ru-RU" dirty="0"/>
          </a:p>
        </p:txBody>
      </p:sp>
      <p:pic>
        <p:nvPicPr>
          <p:cNvPr id="15" name="Объект 14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6903076" y="2125663"/>
            <a:ext cx="3821395" cy="44836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1649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>
                <a:solidFill>
                  <a:srgbClr val="575757"/>
                </a:solidFill>
                <a:latin typeface="tahoma" panose="020B0604030504040204" pitchFamily="34" charset="0"/>
              </a:rPr>
              <a:t>В 907 году, </a:t>
            </a:r>
            <a:r>
              <a:rPr lang="ru-RU" sz="2800" dirty="0">
                <a:solidFill>
                  <a:srgbClr val="AB7F00"/>
                </a:solidFill>
                <a:latin typeface="tahoma" panose="020B0604030504040204" pitchFamily="34" charset="0"/>
                <a:hlinkClick r:id="rId2"/>
              </a:rPr>
              <a:t>князь Олег</a:t>
            </a:r>
            <a:r>
              <a:rPr lang="ru-RU" sz="2800" dirty="0">
                <a:solidFill>
                  <a:srgbClr val="575757"/>
                </a:solidFill>
                <a:latin typeface="tahoma" panose="020B0604030504040204" pitchFamily="34" charset="0"/>
              </a:rPr>
              <a:t> ходил на Константинополь. Поход закончился подписанием мирного договора.  Условия, его были таковы, что Византия  выплатила Руси единовременную контрибуцию, и обязывалась платить ежегодную дань, а так же обеспечивать всем необходимым русских купцов. В 911 году, этот договор был подтвержден.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4036178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>
                <a:solidFill>
                  <a:srgbClr val="575757"/>
                </a:solidFill>
                <a:latin typeface="tahoma" panose="020B0604030504040204" pitchFamily="34" charset="0"/>
              </a:rPr>
              <a:t>В 941 – 944гг. были неудачными для Руси в отношениях с Византией. Князь Игорь потерпел несколько поражений в Причерноморье. Киевская Русь заключила мир с Византией. Согласно этому договору, Византия признавала право Руси владеть землями в устье Днепра и на Тамани.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806633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>
                <a:solidFill>
                  <a:srgbClr val="575757"/>
                </a:solidFill>
                <a:latin typeface="tahoma" panose="020B0604030504040204" pitchFamily="34" charset="0"/>
              </a:rPr>
              <a:t>Много событий в отношениях Руси и Византии произошло при правлении князя Святослава. В течение 967 – 969 гг. Святослав добился присоединения к Руси нижнего </a:t>
            </a:r>
            <a:r>
              <a:rPr lang="ru-RU" sz="2400" dirty="0" err="1">
                <a:solidFill>
                  <a:srgbClr val="575757"/>
                </a:solidFill>
                <a:latin typeface="tahoma" panose="020B0604030504040204" pitchFamily="34" charset="0"/>
              </a:rPr>
              <a:t>Подунавья</a:t>
            </a:r>
            <a:r>
              <a:rPr lang="ru-RU" sz="2400" dirty="0">
                <a:solidFill>
                  <a:srgbClr val="575757"/>
                </a:solidFill>
                <a:latin typeface="tahoma" panose="020B0604030504040204" pitchFamily="34" charset="0"/>
              </a:rPr>
              <a:t>. Эти военные успехи </a:t>
            </a:r>
            <a:r>
              <a:rPr lang="ru-RU" sz="2400" dirty="0">
                <a:solidFill>
                  <a:srgbClr val="AB7F00"/>
                </a:solidFill>
                <a:latin typeface="tahoma" panose="020B0604030504040204" pitchFamily="34" charset="0"/>
                <a:hlinkClick r:id="rId2" tooltip="князь Святослав Игоревич"/>
              </a:rPr>
              <a:t>Святослава</a:t>
            </a:r>
            <a:r>
              <a:rPr lang="ru-RU" sz="2400" dirty="0">
                <a:solidFill>
                  <a:srgbClr val="575757"/>
                </a:solidFill>
                <a:latin typeface="tahoma" panose="020B0604030504040204" pitchFamily="34" charset="0"/>
              </a:rPr>
              <a:t>, противоречили интересам Византии. В 970-971 гг. шла русско-византийская война. В 971 году был заключен мир, подтвердивший условия мирного договора Руси с Византией от 944 года.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7688947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prstClr val="black">
                    <a:lumMod val="85000"/>
                    <a:lumOff val="15000"/>
                  </a:prstClr>
                </a:solidFill>
              </a:rPr>
              <a:t>Отношения Руси со странами </a:t>
            </a:r>
            <a:r>
              <a:rPr lang="ru-RU" sz="2800" dirty="0">
                <a:solidFill>
                  <a:prstClr val="black">
                    <a:lumMod val="85000"/>
                    <a:lumOff val="15000"/>
                  </a:prstClr>
                </a:solidFill>
              </a:rPr>
              <a:t>Центральной, Западной и Северной Европы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00463" y="1588169"/>
            <a:ext cx="9804149" cy="5085348"/>
          </a:xfrm>
        </p:spPr>
        <p:txBody>
          <a:bodyPr>
            <a:noAutofit/>
          </a:bodyPr>
          <a:lstStyle/>
          <a:p>
            <a:r>
              <a:rPr lang="ru-RU" sz="2000" dirty="0">
                <a:solidFill>
                  <a:srgbClr val="000000"/>
                </a:solidFill>
                <a:latin typeface="Arial" panose="020B0604020202020204" pitchFamily="34" charset="0"/>
              </a:rPr>
              <a:t>Иначе обстояло дело с ближними соседними государствами, с которыми «</a:t>
            </a:r>
            <a:r>
              <a:rPr lang="ru-RU" sz="2000" b="1" dirty="0">
                <a:solidFill>
                  <a:srgbClr val="337AB7"/>
                </a:solidFill>
                <a:latin typeface="Arial" panose="020B0604020202020204" pitchFamily="34" charset="0"/>
                <a:hlinkClick r:id="rId2"/>
              </a:rPr>
              <a:t>держава</a:t>
            </a:r>
            <a:r>
              <a:rPr lang="ru-RU" sz="2000" dirty="0">
                <a:solidFill>
                  <a:srgbClr val="000000"/>
                </a:solidFill>
                <a:latin typeface="Arial" panose="020B0604020202020204" pitchFamily="34" charset="0"/>
              </a:rPr>
              <a:t> Рюриковичей» стремилась наладить выгодные связи. Олег (882 - 912) правил, «мир имея ко всем странам» (из «Повести временных лет»). Владимир </a:t>
            </a:r>
            <a:r>
              <a:rPr lang="ru-RU" sz="2000" dirty="0" err="1">
                <a:solidFill>
                  <a:srgbClr val="000000"/>
                </a:solidFill>
                <a:latin typeface="Arial" panose="020B0604020202020204" pitchFamily="34" charset="0"/>
              </a:rPr>
              <a:t>Святославич</a:t>
            </a:r>
            <a:r>
              <a:rPr lang="ru-RU" sz="2000" dirty="0">
                <a:solidFill>
                  <a:srgbClr val="000000"/>
                </a:solidFill>
                <a:latin typeface="Arial" panose="020B0604020202020204" pitchFamily="34" charset="0"/>
              </a:rPr>
              <a:t> (980 - 1015) имел добрые отношения с правителями Венгрии и Чехии. Особенно тесные связи Киевская Русь поддерживала с Польшей. Оба государства, несмотря на разногласия из-за Пруссии, отказались участвовать во враждебных друг другу коалициях и сумели прийти к тесному союзу, скрепленному и подтвержденному серией договоров. Устойчивые международные отношения сложились у Киевской Руси с государствами Поволжья - </a:t>
            </a:r>
            <a:r>
              <a:rPr lang="ru-RU" sz="2000" dirty="0" err="1">
                <a:solidFill>
                  <a:srgbClr val="000000"/>
                </a:solidFill>
                <a:latin typeface="Arial" panose="020B0604020202020204" pitchFamily="34" charset="0"/>
              </a:rPr>
              <a:t>Булгарией</a:t>
            </a:r>
            <a:r>
              <a:rPr lang="ru-RU" sz="2000" dirty="0">
                <a:solidFill>
                  <a:srgbClr val="000000"/>
                </a:solidFill>
                <a:latin typeface="Arial" panose="020B0604020202020204" pitchFamily="34" charset="0"/>
              </a:rPr>
              <a:t> и Хазарией, на Кавказе - с Дагестаном; на севере - со скандинавскими странами - Швецией и Данией. Изредка прерываемые конфликтами, эти отношения неизменно возобновлялись и укреплялись династическими союзами с последующим ростом взаимных политических и торговых выгод. Менее регулярными и стабильными были международные связи с дальними странами - Германией, Францией, Англией и Италией. </a:t>
            </a:r>
            <a:r>
              <a:rPr lang="ru-RU" sz="2000" dirty="0"/>
              <a:t/>
            </a:r>
            <a:br>
              <a:rPr lang="ru-RU" sz="2000" dirty="0"/>
            </a:b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9504309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Отношения Руси с кочевниками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>
                <a:solidFill>
                  <a:srgbClr val="000000"/>
                </a:solidFill>
                <a:latin typeface="Arial" panose="020B0604020202020204" pitchFamily="34" charset="0"/>
              </a:rPr>
              <a:t>Попытка греков столкнуть кочевников с Русью также закончилась провалом. Оттеснив Византию, руссы сумели удержать лесостепную границу и взять под контроль политику в отношении кочевников, превратив хазар, печенегов, </a:t>
            </a:r>
            <a:r>
              <a:rPr lang="ru-RU" sz="2400" dirty="0" err="1">
                <a:solidFill>
                  <a:srgbClr val="000000"/>
                </a:solidFill>
                <a:latin typeface="Arial" panose="020B0604020202020204" pitchFamily="34" charset="0"/>
              </a:rPr>
              <a:t>торков</a:t>
            </a:r>
            <a:r>
              <a:rPr lang="ru-RU" sz="2400" dirty="0">
                <a:solidFill>
                  <a:srgbClr val="000000"/>
                </a:solidFill>
                <a:latin typeface="Arial" panose="020B0604020202020204" pitchFamily="34" charset="0"/>
              </a:rPr>
              <a:t> и значительную часть половцев в своих союзников. В ход шли клятвы, подкупы и раздача пограничных земель, организация пышных приемов для послов, подарки и т.д. Немало половецких девушек- «</a:t>
            </a:r>
            <a:r>
              <a:rPr lang="ru-RU" sz="2400" dirty="0" err="1">
                <a:solidFill>
                  <a:srgbClr val="000000"/>
                </a:solidFill>
                <a:latin typeface="Arial" panose="020B0604020202020204" pitchFamily="34" charset="0"/>
              </a:rPr>
              <a:t>хатуней</a:t>
            </a:r>
            <a:r>
              <a:rPr lang="ru-RU" sz="2400" dirty="0">
                <a:solidFill>
                  <a:srgbClr val="000000"/>
                </a:solidFill>
                <a:latin typeface="Arial" panose="020B0604020202020204" pitchFamily="34" charset="0"/>
              </a:rPr>
              <a:t>», приняв православие, стали русскими княгинями</a:t>
            </a:r>
            <a:r>
              <a:rPr lang="ru-RU" sz="2400" dirty="0" smtClean="0">
                <a:solidFill>
                  <a:srgbClr val="000000"/>
                </a:solidFill>
                <a:latin typeface="Arial" panose="020B0604020202020204" pitchFamily="34" charset="0"/>
              </a:rPr>
              <a:t>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1499323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dirty="0" smtClean="0"/>
              <a:t>Записи в тетради, повторить термины </a:t>
            </a:r>
            <a:r>
              <a:rPr lang="ru-RU" sz="3600" smtClean="0"/>
              <a:t>и даты параграф </a:t>
            </a:r>
            <a:r>
              <a:rPr lang="ru-RU" sz="3600" dirty="0" smtClean="0"/>
              <a:t>1-5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839095761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17</TotalTime>
  <Words>252</Words>
  <Application>Microsoft Office PowerPoint</Application>
  <PresentationFormat>Широкоэкранный</PresentationFormat>
  <Paragraphs>13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Century Gothic</vt:lpstr>
      <vt:lpstr>tahoma</vt:lpstr>
      <vt:lpstr>Wingdings 3</vt:lpstr>
      <vt:lpstr>Легкий дым</vt:lpstr>
      <vt:lpstr>Тема: Отношения с Византийской империей, странами Центральной, Западной и Северной Европы, кочевниками европейских степей</vt:lpstr>
      <vt:lpstr>Отношения Руси с Византийской империей</vt:lpstr>
      <vt:lpstr>Презентация PowerPoint</vt:lpstr>
      <vt:lpstr>Презентация PowerPoint</vt:lpstr>
      <vt:lpstr>Презентация PowerPoint</vt:lpstr>
      <vt:lpstr>Презентация PowerPoint</vt:lpstr>
      <vt:lpstr>Отношения Руси со странами Центральной, Западной и Северной Европы</vt:lpstr>
      <vt:lpstr>Отношения Руси с кочевниками</vt:lpstr>
      <vt:lpstr>Домашнее задание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Тема: Отношения с Византийской империей, странами Центральной, Западной и Северной Европы, кочевниками европейских степей</dc:title>
  <dc:creator>диимон</dc:creator>
  <cp:lastModifiedBy>диимон</cp:lastModifiedBy>
  <cp:revision>2</cp:revision>
  <dcterms:created xsi:type="dcterms:W3CDTF">2017-02-02T06:22:06Z</dcterms:created>
  <dcterms:modified xsi:type="dcterms:W3CDTF">2017-02-02T06:40:01Z</dcterms:modified>
</cp:coreProperties>
</file>