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81" r:id="rId3"/>
    <p:sldId id="282" r:id="rId4"/>
    <p:sldId id="283" r:id="rId5"/>
    <p:sldId id="284" r:id="rId6"/>
    <p:sldId id="261" r:id="rId7"/>
    <p:sldId id="258" r:id="rId8"/>
    <p:sldId id="285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6" r:id="rId18"/>
    <p:sldId id="272" r:id="rId19"/>
    <p:sldId id="273" r:id="rId20"/>
    <p:sldId id="274" r:id="rId21"/>
    <p:sldId id="275" r:id="rId22"/>
    <p:sldId id="276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886728" cy="414340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Проектирование регионального компонента в образовательной программе ДО.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929066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</a:rPr>
              <a:t>Автор: </a:t>
            </a:r>
            <a:r>
              <a:rPr lang="ru-RU" sz="2800" dirty="0" err="1" smtClean="0">
                <a:solidFill>
                  <a:schemeClr val="bg2">
                    <a:lumMod val="75000"/>
                  </a:schemeClr>
                </a:solidFill>
              </a:rPr>
              <a:t>Брюханцева</a:t>
            </a: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</a:rPr>
              <a:t> Е. В.</a:t>
            </a:r>
          </a:p>
          <a:p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</a:rPr>
              <a:t>МКДОУ – детский сад «Ромашка»</a:t>
            </a:r>
          </a:p>
          <a:p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</a:rPr>
              <a:t>Каменский район</a:t>
            </a:r>
          </a:p>
          <a:p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</a:rPr>
              <a:t>с. Луговое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503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214290"/>
            <a:ext cx="4476779" cy="3357585"/>
          </a:xfrm>
        </p:spPr>
      </p:pic>
      <p:pic>
        <p:nvPicPr>
          <p:cNvPr id="5" name="Рисунок 4" descr="Рисунок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3050166"/>
            <a:ext cx="5072066" cy="3807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58280" cy="114298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Совместная деятельность воспитателя с детьми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4" name="Содержимое 3" descr="DSC0504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857752" y="3643314"/>
            <a:ext cx="4044142" cy="303414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Рисунок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1214422"/>
            <a:ext cx="4572032" cy="3436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</a:t>
            </a:r>
            <a:endParaRPr lang="ru-RU" dirty="0"/>
          </a:p>
        </p:txBody>
      </p:sp>
      <p:pic>
        <p:nvPicPr>
          <p:cNvPr id="7" name="Содержимое 6" descr="DSC0504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3940706" cy="2955530"/>
          </a:xfrm>
        </p:spPr>
      </p:pic>
      <p:pic>
        <p:nvPicPr>
          <p:cNvPr id="5" name="Рисунок 4" descr="Рисунок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2143279"/>
            <a:ext cx="6289180" cy="47147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7643866" cy="714380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Широкая масленица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унок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1285860"/>
            <a:ext cx="4087400" cy="30718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Рисунок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429000"/>
            <a:ext cx="4383024" cy="32857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6766" cy="10001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Первое мая</a:t>
            </a:r>
            <a:endParaRPr lang="ru-RU" dirty="0"/>
          </a:p>
        </p:txBody>
      </p:sp>
      <p:pic>
        <p:nvPicPr>
          <p:cNvPr id="4" name="Содержимое 3" descr="Рисунок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00174"/>
            <a:ext cx="4284100" cy="3214686"/>
          </a:xfrm>
        </p:spPr>
      </p:pic>
      <p:pic>
        <p:nvPicPr>
          <p:cNvPr id="5" name="Рисунок 4" descr="Рисунок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3214685"/>
            <a:ext cx="4643470" cy="34888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Бессмертный полк</a:t>
            </a:r>
            <a:endParaRPr lang="ru-RU" dirty="0"/>
          </a:p>
        </p:txBody>
      </p:sp>
      <p:pic>
        <p:nvPicPr>
          <p:cNvPr id="4" name="Содержимое 3" descr="P509000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571612"/>
            <a:ext cx="4810160" cy="3607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508003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3429000"/>
            <a:ext cx="4381531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239000" cy="121442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Самостоятельная деятельность детей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4" name="Содержимое 3" descr="цветы на гирлянду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214422"/>
            <a:ext cx="3707713" cy="2786082"/>
          </a:xfrm>
        </p:spPr>
      </p:pic>
      <p:pic>
        <p:nvPicPr>
          <p:cNvPr id="5" name="Рисунок 4" descr="0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86380" y="2000240"/>
            <a:ext cx="3500462" cy="4667282"/>
          </a:xfrm>
          <a:prstGeom prst="rect">
            <a:avLst/>
          </a:prstGeom>
        </p:spPr>
      </p:pic>
      <p:pic>
        <p:nvPicPr>
          <p:cNvPr id="7" name="Рисунок 6" descr="Рисунок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4429132"/>
            <a:ext cx="3625479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357166"/>
            <a:ext cx="3919728" cy="293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Рисунок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285728"/>
            <a:ext cx="3822192" cy="2865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Рисунок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643314"/>
            <a:ext cx="3962400" cy="29748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Рисунок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3500438"/>
            <a:ext cx="3627120" cy="27249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686800" cy="8572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Взаимодействие с семьями воспитанников: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образовательные проекты;</a:t>
            </a:r>
          </a:p>
          <a:p>
            <a:r>
              <a:rPr lang="ru-RU" sz="2800" dirty="0" smtClean="0"/>
              <a:t>консультации;</a:t>
            </a:r>
          </a:p>
          <a:p>
            <a:r>
              <a:rPr lang="ru-RU" sz="2800" dirty="0" smtClean="0"/>
              <a:t>семинары-практикумы;</a:t>
            </a:r>
          </a:p>
          <a:p>
            <a:r>
              <a:rPr lang="ru-RU" sz="2800" dirty="0" smtClean="0"/>
              <a:t>мастер-классы;</a:t>
            </a:r>
          </a:p>
          <a:p>
            <a:r>
              <a:rPr lang="ru-RU" sz="2800" dirty="0" smtClean="0"/>
              <a:t>создание папок- передвижек, буклетов, газет;</a:t>
            </a:r>
          </a:p>
          <a:p>
            <a:r>
              <a:rPr lang="ru-RU" sz="2800" dirty="0" smtClean="0"/>
              <a:t>родительские собрания (деловые игры, круглые столы, КВН);</a:t>
            </a:r>
          </a:p>
          <a:p>
            <a:r>
              <a:rPr lang="ru-RU" sz="2800" dirty="0" smtClean="0"/>
              <a:t>подготовка и проведение совместных праздников, развлечений.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3797808" cy="28468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Рисунок1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95391" y="3357562"/>
            <a:ext cx="4348609" cy="32623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DSC0505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57752" y="0"/>
            <a:ext cx="3857652" cy="289323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214686"/>
            <a:ext cx="4495218" cy="337839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1143008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пояснительной записке образовательной программы ДОУ могут быть представлены</a:t>
            </a:r>
            <a:r>
              <a:rPr lang="ru-RU" sz="3200" dirty="0" smtClean="0"/>
              <a:t>: 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357290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136338"/>
            <a:ext cx="8286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— задачи образования, специфичные для данной территории;</a:t>
            </a:r>
            <a:br>
              <a:rPr lang="ru-RU" sz="2800" dirty="0" smtClean="0"/>
            </a:br>
            <a:r>
              <a:rPr lang="ru-RU" sz="2800" dirty="0" smtClean="0"/>
              <a:t>— тенденции развития региональной системы образования;</a:t>
            </a:r>
            <a:br>
              <a:rPr lang="ru-RU" sz="2800" dirty="0" smtClean="0"/>
            </a:br>
            <a:r>
              <a:rPr lang="ru-RU" sz="2800" dirty="0" smtClean="0"/>
              <a:t>— особенности развития образования с учетом национального и социального состава населения, культурных традиций окружающей среды.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Рисунок1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214290"/>
            <a:ext cx="4071934" cy="30554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Рисунок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3803904"/>
            <a:ext cx="3974592" cy="3054096"/>
          </a:xfrm>
          <a:prstGeom prst="rect">
            <a:avLst/>
          </a:prstGeom>
        </p:spPr>
      </p:pic>
      <p:pic>
        <p:nvPicPr>
          <p:cNvPr id="6" name="Рисунок 5" descr="Рисунок1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357686" y="571480"/>
            <a:ext cx="3786213" cy="28499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Рисунок2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4282" y="3786189"/>
            <a:ext cx="3721676" cy="27922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2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929190" y="214290"/>
            <a:ext cx="3934915" cy="30003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Рисунок1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" y="3749018"/>
            <a:ext cx="4143371" cy="31089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DSC0438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4071966" cy="30539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Рисунок2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143372" y="3529720"/>
            <a:ext cx="4143404" cy="31140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15001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Организация развивающей предметно-пространственной среды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686800" cy="44554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оформление отдельных помещений под народные избы или музеи, </a:t>
            </a:r>
            <a:r>
              <a:rPr lang="ru-RU" sz="3200" dirty="0" smtClean="0"/>
              <a:t>которые формируют у воспитанников познавательное отношение к жизни, культуре, быту своих предков, интерес к истории ремесел.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71435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Материально-техническое обеспечение: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643998" cy="5857916"/>
          </a:xfrm>
        </p:spPr>
        <p:txBody>
          <a:bodyPr>
            <a:normAutofit fontScale="32500" lnSpcReduction="20000"/>
          </a:bodyPr>
          <a:lstStyle/>
          <a:p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натуральные объекты (</a:t>
            </a:r>
            <a:r>
              <a:rPr lang="ru-RU" sz="8600" dirty="0" err="1" smtClean="0">
                <a:latin typeface="Times New Roman" pitchFamily="18" charset="0"/>
                <a:cs typeface="Times New Roman" pitchFamily="18" charset="0"/>
              </a:rPr>
              <a:t>объекты</a:t>
            </a: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 растительного и животного мира, реальные предметы  быта;</a:t>
            </a:r>
          </a:p>
          <a:p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 объёмные изображения (муляжи овощей, фруктов );</a:t>
            </a:r>
          </a:p>
          <a:p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 плоскостная наглядность (картины, серии картин);</a:t>
            </a:r>
          </a:p>
          <a:p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 предметно-схематические модели (календарь природы);</a:t>
            </a:r>
          </a:p>
          <a:p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 художественные средства (произведения живописи, архитектуры, скульптуры, предметы декоративно-прикладного искусства этносов региона);</a:t>
            </a:r>
          </a:p>
          <a:p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 детская художественная литература (в том числе справочная, познавательная по ознакомлению с родным краем);</a:t>
            </a:r>
          </a:p>
          <a:p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 произведения национальной культуры (народные песни, фольклор, костюмы и пр.);</a:t>
            </a:r>
          </a:p>
          <a:p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игрушки (сюжетные, образные, дидактические, 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239000" cy="11429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Методы и средства реализации регионального компонента: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672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чтение;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мастерская;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экспериментирование и исследования;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проект;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викторины и конкурсы;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ИКТ.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71438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содержательном разделе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582341"/>
            <a:ext cx="835824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образовательной программы в части, формируемой участниками образовательных отношений, все формы, способы, методы и средства реализации регионального содержания разрабатываются обязательно с учетом возрастных и индивидуальных особенностей воспитанников, специфики их образовательных потребностей и интересов. Задачи конкретизируются по образовательным областям развития воспитанников и интегрируются во все виды детской деятельности.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305800" cy="918418"/>
          </a:xfrm>
        </p:spPr>
        <p:txBody>
          <a:bodyPr>
            <a:noAutofit/>
          </a:bodyPr>
          <a:lstStyle/>
          <a:p>
            <a:r>
              <a:rPr lang="ru-RU" sz="4000" dirty="0" smtClean="0"/>
              <a:t>Цель регионального компонента-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857364"/>
            <a:ext cx="75724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всестороннее развитие и позитивная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социализация личности ребёнка в природных, социальных и культурных условиях региона.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3058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задачи: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443840"/>
            <a:ext cx="87154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первоначальных представлений о  родном крае;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познакомить детей с особенностями и традициями своего края;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формировать представления о родном поселке: истории, улицах, профессиях;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познакомить с именами знаменитых земляков;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сформировать знания о живой и неживой природе  края;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заложить основы нравственной личности, национальной гордости и национального самосознания.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643966" cy="15716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 проектирование регионального компонента в образовательной программе ДОУ важно учитывать: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2214554"/>
            <a:ext cx="750099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социальный заказ общества на интеграцию личности ребенка в национальную и мировую культуру;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специфику реализации регионального содержания в дошкольном образовании;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применение принципов учета этнокультурной ситуации,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гуманизации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историзма, комплексности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интегративности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образовательном процессе дошкольных образовательных организаций.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86050" y="2071678"/>
            <a:ext cx="3000396" cy="21431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Планирование регионального компонента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14290"/>
            <a:ext cx="2928958" cy="17145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Природно-климатические особенности родного края.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214290"/>
            <a:ext cx="3357586" cy="17145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Национально-культурные и исторические особенности края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572132" y="4500570"/>
            <a:ext cx="3214710" cy="20002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Ценностно-смысловая взаимосвязь поколений. </a:t>
            </a:r>
          </a:p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4429132"/>
            <a:ext cx="2857520" cy="20002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Символика края.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34404" cy="120417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Реализация регионального компонента в детском саду: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928802"/>
            <a:ext cx="8286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специально организованная непрерывно образовательная деятельность;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совместная деятельность воспитателя с детьми;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самостоятельная деятельность детей;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взаимодействие с семьями воспитанников.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57161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Специально организованная непрерывно образовательная деятельность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Содержимое 3" descr="Рисунок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4876" y="3429000"/>
            <a:ext cx="4157472" cy="31211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Рисунок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1546"/>
            <a:ext cx="4714876" cy="3539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837</TotalTime>
  <Words>516</Words>
  <PresentationFormat>Экран (4:3)</PresentationFormat>
  <Paragraphs>73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Проектирование регионального компонента в образовательной программе ДО. </vt:lpstr>
      <vt:lpstr>В пояснительной записке образовательной программы ДОУ могут быть представлены: </vt:lpstr>
      <vt:lpstr>В содержательном разделе</vt:lpstr>
      <vt:lpstr>Цель регионального компонента-</vt:lpstr>
      <vt:lpstr>задачи: </vt:lpstr>
      <vt:lpstr>При проектирование регионального компонента в образовательной программе ДОУ важно учитывать:</vt:lpstr>
      <vt:lpstr>Слайд 7</vt:lpstr>
      <vt:lpstr>Реализация регионального компонента в детском саду:</vt:lpstr>
      <vt:lpstr> Специально организованная непрерывно образовательная деятельность </vt:lpstr>
      <vt:lpstr>Слайд 10</vt:lpstr>
      <vt:lpstr> Совместная деятельность воспитателя с детьми </vt:lpstr>
      <vt:lpstr>я</vt:lpstr>
      <vt:lpstr>Широкая масленица</vt:lpstr>
      <vt:lpstr>Первое мая</vt:lpstr>
      <vt:lpstr>Бессмертный полк</vt:lpstr>
      <vt:lpstr>Самостоятельная деятельность детей </vt:lpstr>
      <vt:lpstr>Слайд 17</vt:lpstr>
      <vt:lpstr>Взаимодействие с семьями воспитанников: </vt:lpstr>
      <vt:lpstr>Слайд 19</vt:lpstr>
      <vt:lpstr> </vt:lpstr>
      <vt:lpstr>Слайд 21</vt:lpstr>
      <vt:lpstr>Организация развивающей предметно-пространственной среды</vt:lpstr>
      <vt:lpstr>Материально-техническое обеспечение:</vt:lpstr>
      <vt:lpstr>Методы и средства реализации регионального компонента: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регионального компонента в образовательной программе ДО.</dc:title>
  <dc:creator>user</dc:creator>
  <cp:lastModifiedBy>user</cp:lastModifiedBy>
  <cp:revision>59</cp:revision>
  <dcterms:created xsi:type="dcterms:W3CDTF">2016-03-30T09:35:34Z</dcterms:created>
  <dcterms:modified xsi:type="dcterms:W3CDTF">2017-02-20T14:36:54Z</dcterms:modified>
</cp:coreProperties>
</file>