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73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16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9E7C57-D1E1-4460-BEC8-1234616A0385}" type="datetimeFigureOut">
              <a:rPr lang="ru-RU"/>
              <a:pPr>
                <a:defRPr/>
              </a:pPr>
              <a:t>17.01.2017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5A75DE-EA5B-4792-BF30-12FC2D83F7F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2F6E4D-889B-43F0-863A-E430F4B471E8}" type="datetimeFigureOut">
              <a:rPr lang="ru-RU"/>
              <a:pPr>
                <a:defRPr/>
              </a:pPr>
              <a:t>17.01.2017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432059-51E2-4B17-81A2-4A7209ADED7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AA81A6-CF49-4173-9057-424130F3CCC3}" type="datetimeFigureOut">
              <a:rPr lang="ru-RU"/>
              <a:pPr>
                <a:defRPr/>
              </a:pPr>
              <a:t>17.01.2017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F76501-5DC5-4D29-992B-DFDA3DA5352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EB43A3-8A58-47DD-8DB9-122F214456B9}" type="datetimeFigureOut">
              <a:rPr lang="ru-RU"/>
              <a:pPr>
                <a:defRPr/>
              </a:pPr>
              <a:t>17.01.2017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B46460-833F-4A6E-8B74-19489F14141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B3AF1B-A6A5-45F5-B28E-C5D537700DEE}" type="datetimeFigureOut">
              <a:rPr lang="ru-RU"/>
              <a:pPr>
                <a:defRPr/>
              </a:pPr>
              <a:t>17.01.2017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4F1894-4E48-4CE1-941B-13CEC4BAAEA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F4CB76-2460-4065-B2F4-E4923A0D8CC2}" type="datetimeFigureOut">
              <a:rPr lang="ru-RU"/>
              <a:pPr>
                <a:defRPr/>
              </a:pPr>
              <a:t>17.01.2017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EA7DED-D652-4191-90A3-4E66B10B641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3AB9A9-1BC2-4BE2-AC41-68A69E4EE3B7}" type="datetimeFigureOut">
              <a:rPr lang="ru-RU"/>
              <a:pPr>
                <a:defRPr/>
              </a:pPr>
              <a:t>17.01.2017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B82470-1F2D-4B80-9D53-341217D2086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0C76E8-6BF9-43C5-A4C6-F124D9E4A1CD}" type="datetimeFigureOut">
              <a:rPr lang="ru-RU"/>
              <a:pPr>
                <a:defRPr/>
              </a:pPr>
              <a:t>17.01.2017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1760AB-5A18-43BB-8498-753DB8AEC07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DAAF7E-9EED-40B7-B864-00F6B571C74D}" type="datetimeFigureOut">
              <a:rPr lang="ru-RU"/>
              <a:pPr>
                <a:defRPr/>
              </a:pPr>
              <a:t>17.01.2017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2BD692-27A2-477D-A833-CCE325E2C14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472D05-2B90-40EA-8450-66864D2E9822}" type="datetimeFigureOut">
              <a:rPr lang="ru-RU"/>
              <a:pPr>
                <a:defRPr/>
              </a:pPr>
              <a:t>17.01.2017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2E0748-153A-41C1-8619-3668ADD97DD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BAC7B2-18F9-4A85-B2BC-270B2592BB14}" type="datetimeFigureOut">
              <a:rPr lang="ru-RU"/>
              <a:pPr>
                <a:defRPr/>
              </a:pPr>
              <a:t>17.01.2017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626B27-797D-4500-80B5-918F37DE9CF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108D26C-D937-4700-B53A-A7C1501DC1D2}" type="datetimeFigureOut">
              <a:rPr lang="ru-RU"/>
              <a:pPr>
                <a:defRPr/>
              </a:pPr>
              <a:t>17.01.2017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55302FA-CB8E-40FC-9EFC-4A468D7F7A8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7.png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1.png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5.png"/><Relationship Id="rId5" Type="http://schemas.openxmlformats.org/officeDocument/2006/relationships/image" Target="../media/image44.png"/><Relationship Id="rId4" Type="http://schemas.openxmlformats.org/officeDocument/2006/relationships/image" Target="../media/image4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9.png"/><Relationship Id="rId5" Type="http://schemas.openxmlformats.org/officeDocument/2006/relationships/image" Target="../media/image48.png"/><Relationship Id="rId4" Type="http://schemas.openxmlformats.org/officeDocument/2006/relationships/image" Target="../media/image47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1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/>
          </a:p>
        </p:txBody>
      </p:sp>
      <p:pic>
        <p:nvPicPr>
          <p:cNvPr id="13315" name="Рисунок 10"/>
          <p:cNvPicPr>
            <a:picLocks noChangeAspect="1"/>
          </p:cNvPicPr>
          <p:nvPr/>
        </p:nvPicPr>
        <p:blipFill>
          <a:blip r:embed="rId2"/>
          <a:srcRect t="3429"/>
          <a:stretch>
            <a:fillRect/>
          </a:stretch>
        </p:blipFill>
        <p:spPr bwMode="auto">
          <a:xfrm>
            <a:off x="-15875" y="0"/>
            <a:ext cx="915987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/>
            </a:extLst>
          </a:blip>
          <a:stretch>
            <a:fillRect/>
          </a:stretch>
        </p:blipFill>
        <p:spPr>
          <a:xfrm>
            <a:off x="-93957" y="3604699"/>
            <a:ext cx="4032448" cy="2761951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TextBox 6"/>
          <p:cNvSpPr txBox="1"/>
          <p:nvPr/>
        </p:nvSpPr>
        <p:spPr>
          <a:xfrm>
            <a:off x="4581525" y="4616450"/>
            <a:ext cx="4167188" cy="7016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/>
            <a:r>
              <a:rPr lang="ru-RU" sz="2000" b="1">
                <a:solidFill>
                  <a:srgbClr val="1E1C11"/>
                </a:solidFill>
                <a:latin typeface="Times New Roman" pitchFamily="18" charset="0"/>
                <a:cs typeface="Times New Roman" pitchFamily="18" charset="0"/>
              </a:rPr>
              <a:t>Подготовила учитель-логопед Ишмурзина Гузель Нургалиевна</a:t>
            </a:r>
          </a:p>
        </p:txBody>
      </p:sp>
      <p:sp>
        <p:nvSpPr>
          <p:cNvPr id="13321" name="Rectangle 9"/>
          <p:cNvSpPr>
            <a:spLocks noChangeArrowheads="1"/>
          </p:cNvSpPr>
          <p:nvPr/>
        </p:nvSpPr>
        <p:spPr bwMode="auto">
          <a:xfrm>
            <a:off x="1042988" y="1196975"/>
            <a:ext cx="7451725" cy="1554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>
              <a:tabLst>
                <a:tab pos="3686175" algn="l"/>
              </a:tabLst>
            </a:pPr>
            <a:r>
              <a:rPr lang="ru-RU" sz="3200" b="1" i="1">
                <a:solidFill>
                  <a:schemeClr val="tx2"/>
                </a:solidFill>
                <a:latin typeface="Brush Script MT" pitchFamily="66" charset="0"/>
              </a:rPr>
              <a:t>«Заставим язычок трудиться: методика проведения артикуляционной гимнастики»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/>
          </a:p>
        </p:txBody>
      </p:sp>
      <p:pic>
        <p:nvPicPr>
          <p:cNvPr id="22531" name="Рисунок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504" y="332655"/>
            <a:ext cx="2567393" cy="2526641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/>
            </a:extLst>
          </a:blip>
          <a:srcRect/>
          <a:stretch>
            <a:fillRect/>
          </a:stretch>
        </p:blipFill>
        <p:spPr bwMode="auto">
          <a:xfrm>
            <a:off x="5868144" y="289105"/>
            <a:ext cx="3023754" cy="2570191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2534" name="TextBox 6"/>
          <p:cNvSpPr txBox="1">
            <a:spLocks noChangeArrowheads="1"/>
          </p:cNvSpPr>
          <p:nvPr/>
        </p:nvSpPr>
        <p:spPr bwMode="auto">
          <a:xfrm>
            <a:off x="2808288" y="385763"/>
            <a:ext cx="3313112" cy="2030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latin typeface="Times New Roman" pitchFamily="18" charset="0"/>
                <a:cs typeface="Times New Roman" pitchFamily="18" charset="0"/>
              </a:rPr>
              <a:t>11.</a:t>
            </a:r>
          </a:p>
          <a:p>
            <a:r>
              <a:rPr lang="ru-RU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«Лошадка»</a:t>
            </a:r>
          </a:p>
          <a:p>
            <a:r>
              <a:rPr lang="ru-RU" b="1">
                <a:latin typeface="Times New Roman" pitchFamily="18" charset="0"/>
                <a:cs typeface="Times New Roman" pitchFamily="18" charset="0"/>
              </a:rPr>
              <a:t>-Вытянуть губы</a:t>
            </a:r>
          </a:p>
          <a:p>
            <a:r>
              <a:rPr lang="ru-RU" b="1">
                <a:latin typeface="Times New Roman" pitchFamily="18" charset="0"/>
                <a:cs typeface="Times New Roman" pitchFamily="18" charset="0"/>
              </a:rPr>
              <a:t>-Приоткрыть рот</a:t>
            </a:r>
          </a:p>
          <a:p>
            <a:r>
              <a:rPr lang="ru-RU" b="1">
                <a:latin typeface="Times New Roman" pitchFamily="18" charset="0"/>
                <a:cs typeface="Times New Roman" pitchFamily="18" charset="0"/>
              </a:rPr>
              <a:t>-Поцокать узким «языком»</a:t>
            </a:r>
          </a:p>
          <a:p>
            <a:r>
              <a:rPr lang="ru-RU" b="1">
                <a:latin typeface="Times New Roman" pitchFamily="18" charset="0"/>
                <a:cs typeface="Times New Roman" pitchFamily="18" charset="0"/>
              </a:rPr>
              <a:t>(как цокают копытами лошадки)</a:t>
            </a: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BEBA8EAE-BF5A-486C-A8C5-ECC9F3942E4B}"/>
            </a:extLst>
          </a:blip>
          <a:srcRect/>
          <a:stretch>
            <a:fillRect/>
          </a:stretch>
        </p:blipFill>
        <p:spPr bwMode="auto">
          <a:xfrm>
            <a:off x="283989" y="3789040"/>
            <a:ext cx="2826761" cy="273630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BEBA8EAE-BF5A-486C-A8C5-ECC9F3942E4B}"/>
            </a:extLst>
          </a:blip>
          <a:srcRect/>
          <a:stretch>
            <a:fillRect/>
          </a:stretch>
        </p:blipFill>
        <p:spPr bwMode="auto">
          <a:xfrm>
            <a:off x="5546137" y="3810248"/>
            <a:ext cx="3312416" cy="271509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2537" name="TextBox 9"/>
          <p:cNvSpPr txBox="1">
            <a:spLocks noChangeArrowheads="1"/>
          </p:cNvSpPr>
          <p:nvPr/>
        </p:nvSpPr>
        <p:spPr bwMode="auto">
          <a:xfrm>
            <a:off x="3240088" y="4052888"/>
            <a:ext cx="2449512" cy="2030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latin typeface="Times New Roman" pitchFamily="18" charset="0"/>
                <a:cs typeface="Times New Roman" pitchFamily="18" charset="0"/>
              </a:rPr>
              <a:t>12.</a:t>
            </a:r>
          </a:p>
          <a:p>
            <a:r>
              <a:rPr lang="ru-RU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«Пароход гудит»</a:t>
            </a:r>
          </a:p>
          <a:p>
            <a:r>
              <a:rPr lang="ru-RU" b="1">
                <a:latin typeface="Times New Roman" pitchFamily="18" charset="0"/>
                <a:cs typeface="Times New Roman" pitchFamily="18" charset="0"/>
              </a:rPr>
              <a:t>-Губы в улыбке</a:t>
            </a:r>
          </a:p>
          <a:p>
            <a:r>
              <a:rPr lang="ru-RU" b="1">
                <a:latin typeface="Times New Roman" pitchFamily="18" charset="0"/>
                <a:cs typeface="Times New Roman" pitchFamily="18" charset="0"/>
              </a:rPr>
              <a:t>-Открыть рот</a:t>
            </a:r>
          </a:p>
          <a:p>
            <a:r>
              <a:rPr lang="ru-RU" b="1">
                <a:latin typeface="Times New Roman" pitchFamily="18" charset="0"/>
                <a:cs typeface="Times New Roman" pitchFamily="18" charset="0"/>
              </a:rPr>
              <a:t>-С напряжением произнести долгое «ы-ы-ы…»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/>
          </a:p>
        </p:txBody>
      </p:sp>
      <p:pic>
        <p:nvPicPr>
          <p:cNvPr id="23555" name="Рисунок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/>
            </a:extLst>
          </a:blip>
          <a:srcRect/>
          <a:stretch>
            <a:fillRect/>
          </a:stretch>
        </p:blipFill>
        <p:spPr bwMode="auto">
          <a:xfrm>
            <a:off x="375372" y="260647"/>
            <a:ext cx="2700355" cy="270035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/>
            </a:extLst>
          </a:blip>
          <a:srcRect/>
          <a:stretch>
            <a:fillRect/>
          </a:stretch>
        </p:blipFill>
        <p:spPr bwMode="auto">
          <a:xfrm>
            <a:off x="5666400" y="291169"/>
            <a:ext cx="3237915" cy="2639309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3558" name="TextBox 6"/>
          <p:cNvSpPr txBox="1">
            <a:spLocks noChangeArrowheads="1"/>
          </p:cNvSpPr>
          <p:nvPr/>
        </p:nvSpPr>
        <p:spPr bwMode="auto">
          <a:xfrm>
            <a:off x="3195638" y="595313"/>
            <a:ext cx="2376487" cy="2030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latin typeface="Times New Roman" pitchFamily="18" charset="0"/>
                <a:cs typeface="Times New Roman" pitchFamily="18" charset="0"/>
              </a:rPr>
              <a:t>13.</a:t>
            </a:r>
          </a:p>
          <a:p>
            <a:r>
              <a:rPr lang="ru-RU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«Слоник пьет»</a:t>
            </a:r>
          </a:p>
          <a:p>
            <a:r>
              <a:rPr lang="ru-RU" b="1">
                <a:latin typeface="Times New Roman" pitchFamily="18" charset="0"/>
                <a:cs typeface="Times New Roman" pitchFamily="18" charset="0"/>
              </a:rPr>
              <a:t>-Вытянув вперед губы трубочкой, образовать «хоботок слоника».</a:t>
            </a:r>
          </a:p>
          <a:p>
            <a:r>
              <a:rPr lang="ru-RU" b="1">
                <a:latin typeface="Times New Roman" pitchFamily="18" charset="0"/>
                <a:cs typeface="Times New Roman" pitchFamily="18" charset="0"/>
              </a:rPr>
              <a:t>«Набирать водичку»</a:t>
            </a:r>
          </a:p>
        </p:txBody>
      </p:sp>
      <p:pic>
        <p:nvPicPr>
          <p:cNvPr id="8" name="Picture 6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BEBA8EAE-BF5A-486C-A8C5-ECC9F3942E4B}"/>
            </a:extLst>
          </a:blip>
          <a:srcRect/>
          <a:stretch>
            <a:fillRect/>
          </a:stretch>
        </p:blipFill>
        <p:spPr bwMode="auto">
          <a:xfrm>
            <a:off x="251519" y="4005064"/>
            <a:ext cx="2664297" cy="239077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Picture 7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BEBA8EAE-BF5A-486C-A8C5-ECC9F3942E4B}"/>
            </a:extLst>
          </a:blip>
          <a:srcRect/>
          <a:stretch>
            <a:fillRect/>
          </a:stretch>
        </p:blipFill>
        <p:spPr bwMode="auto">
          <a:xfrm>
            <a:off x="5793562" y="4005064"/>
            <a:ext cx="2989484" cy="252028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3561" name="TextBox 9"/>
          <p:cNvSpPr txBox="1">
            <a:spLocks noChangeArrowheads="1"/>
          </p:cNvSpPr>
          <p:nvPr/>
        </p:nvSpPr>
        <p:spPr bwMode="auto">
          <a:xfrm>
            <a:off x="2916238" y="4140200"/>
            <a:ext cx="3095625" cy="1477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latin typeface="Times New Roman" pitchFamily="18" charset="0"/>
                <a:cs typeface="Times New Roman" pitchFamily="18" charset="0"/>
              </a:rPr>
              <a:t>14.</a:t>
            </a:r>
            <a:br>
              <a:rPr lang="ru-RU" b="1">
                <a:latin typeface="Times New Roman" pitchFamily="18" charset="0"/>
                <a:cs typeface="Times New Roman" pitchFamily="18" charset="0"/>
              </a:rPr>
            </a:br>
            <a:r>
              <a:rPr lang="ru-RU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«Индюки болтают»</a:t>
            </a:r>
            <a:r>
              <a:rPr lang="ru-RU" b="1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>
                <a:latin typeface="Times New Roman" pitchFamily="18" charset="0"/>
                <a:cs typeface="Times New Roman" pitchFamily="18" charset="0"/>
              </a:rPr>
            </a:br>
            <a:r>
              <a:rPr lang="ru-RU" b="1">
                <a:latin typeface="Times New Roman" pitchFamily="18" charset="0"/>
                <a:cs typeface="Times New Roman" pitchFamily="18" charset="0"/>
              </a:rPr>
              <a:t>-Языком быстро  двигать по верхней губе </a:t>
            </a:r>
            <a:br>
              <a:rPr lang="ru-RU" b="1">
                <a:latin typeface="Times New Roman" pitchFamily="18" charset="0"/>
                <a:cs typeface="Times New Roman" pitchFamily="18" charset="0"/>
              </a:rPr>
            </a:br>
            <a:r>
              <a:rPr lang="ru-RU" b="1">
                <a:latin typeface="Times New Roman" pitchFamily="18" charset="0"/>
                <a:cs typeface="Times New Roman" pitchFamily="18" charset="0"/>
              </a:rPr>
              <a:t>«бл-бл-бл-бл»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/>
          </a:p>
        </p:txBody>
      </p:sp>
      <p:pic>
        <p:nvPicPr>
          <p:cNvPr id="24579" name="Рисунок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/>
            </a:extLst>
          </a:blip>
          <a:srcRect/>
          <a:stretch>
            <a:fillRect/>
          </a:stretch>
        </p:blipFill>
        <p:spPr bwMode="auto">
          <a:xfrm flipV="1">
            <a:off x="251520" y="174238"/>
            <a:ext cx="2500330" cy="260238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9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/>
            </a:extLst>
          </a:blip>
          <a:srcRect/>
          <a:stretch>
            <a:fillRect/>
          </a:stretch>
        </p:blipFill>
        <p:spPr bwMode="auto">
          <a:xfrm>
            <a:off x="6038214" y="174238"/>
            <a:ext cx="2924424" cy="246267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4582" name="TextBox 6"/>
          <p:cNvSpPr txBox="1">
            <a:spLocks noChangeArrowheads="1"/>
          </p:cNvSpPr>
          <p:nvPr/>
        </p:nvSpPr>
        <p:spPr bwMode="auto">
          <a:xfrm>
            <a:off x="2916238" y="223838"/>
            <a:ext cx="2951162" cy="2584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latin typeface="Times New Roman" pitchFamily="18" charset="0"/>
                <a:cs typeface="Times New Roman" pitchFamily="18" charset="0"/>
              </a:rPr>
              <a:t>15.</a:t>
            </a:r>
          </a:p>
          <a:p>
            <a:r>
              <a:rPr lang="ru-RU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«Орешки»</a:t>
            </a:r>
          </a:p>
          <a:p>
            <a:r>
              <a:rPr lang="ru-RU" b="1">
                <a:latin typeface="Times New Roman" pitchFamily="18" charset="0"/>
                <a:cs typeface="Times New Roman" pitchFamily="18" charset="0"/>
              </a:rPr>
              <a:t>-Рот закрыт</a:t>
            </a:r>
          </a:p>
          <a:p>
            <a:r>
              <a:rPr lang="ru-RU" b="1">
                <a:latin typeface="Times New Roman" pitchFamily="18" charset="0"/>
                <a:cs typeface="Times New Roman" pitchFamily="18" charset="0"/>
              </a:rPr>
              <a:t>-Кончик языка с напряжением поочередно упирается в щеки</a:t>
            </a:r>
          </a:p>
          <a:p>
            <a:r>
              <a:rPr lang="ru-RU" b="1">
                <a:latin typeface="Times New Roman" pitchFamily="18" charset="0"/>
                <a:cs typeface="Times New Roman" pitchFamily="18" charset="0"/>
              </a:rPr>
              <a:t>-На щеках образуются твердые шарики- «орешки»</a:t>
            </a: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BEBA8EAE-BF5A-486C-A8C5-ECC9F3942E4B}"/>
            </a:extLst>
          </a:blip>
          <a:srcRect/>
          <a:stretch>
            <a:fillRect/>
          </a:stretch>
        </p:blipFill>
        <p:spPr bwMode="auto">
          <a:xfrm>
            <a:off x="107505" y="3943583"/>
            <a:ext cx="2835832" cy="238638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BEBA8EAE-BF5A-486C-A8C5-ECC9F3942E4B}"/>
            </a:extLst>
          </a:blip>
          <a:srcRect/>
          <a:stretch>
            <a:fillRect/>
          </a:stretch>
        </p:blipFill>
        <p:spPr bwMode="auto">
          <a:xfrm>
            <a:off x="6038214" y="3916344"/>
            <a:ext cx="2924424" cy="2495511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4585" name="TextBox 9"/>
          <p:cNvSpPr txBox="1">
            <a:spLocks noChangeArrowheads="1"/>
          </p:cNvSpPr>
          <p:nvPr/>
        </p:nvSpPr>
        <p:spPr bwMode="auto">
          <a:xfrm>
            <a:off x="2947988" y="4157663"/>
            <a:ext cx="2978150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latin typeface="Times New Roman" pitchFamily="18" charset="0"/>
                <a:cs typeface="Times New Roman" pitchFamily="18" charset="0"/>
              </a:rPr>
              <a:t>16.</a:t>
            </a:r>
          </a:p>
          <a:p>
            <a:r>
              <a:rPr lang="ru-RU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«Качели»</a:t>
            </a:r>
          </a:p>
          <a:p>
            <a:r>
              <a:rPr lang="ru-RU" b="1">
                <a:latin typeface="Times New Roman" pitchFamily="18" charset="0"/>
                <a:cs typeface="Times New Roman" pitchFamily="18" charset="0"/>
              </a:rPr>
              <a:t>-Улыбнуться</a:t>
            </a:r>
          </a:p>
          <a:p>
            <a:r>
              <a:rPr lang="ru-RU" b="1">
                <a:latin typeface="Times New Roman" pitchFamily="18" charset="0"/>
                <a:cs typeface="Times New Roman" pitchFamily="18" charset="0"/>
              </a:rPr>
              <a:t>-Открыть рот</a:t>
            </a:r>
          </a:p>
          <a:p>
            <a:r>
              <a:rPr lang="ru-RU" b="1">
                <a:latin typeface="Times New Roman" pitchFamily="18" charset="0"/>
                <a:cs typeface="Times New Roman" pitchFamily="18" charset="0"/>
              </a:rPr>
              <a:t>-Кончик языка за верхние зубы</a:t>
            </a:r>
          </a:p>
          <a:p>
            <a:r>
              <a:rPr lang="ru-RU" b="1">
                <a:latin typeface="Times New Roman" pitchFamily="18" charset="0"/>
                <a:cs typeface="Times New Roman" pitchFamily="18" charset="0"/>
              </a:rPr>
              <a:t>-Кончик зыка за нижние зубы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/>
          </a:p>
        </p:txBody>
      </p:sp>
      <p:pic>
        <p:nvPicPr>
          <p:cNvPr id="25603" name="Рисунок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/>
            </a:extLst>
          </a:blip>
          <a:srcRect/>
          <a:stretch>
            <a:fillRect/>
          </a:stretch>
        </p:blipFill>
        <p:spPr bwMode="auto">
          <a:xfrm>
            <a:off x="168340" y="260647"/>
            <a:ext cx="2857703" cy="272162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/>
            </a:extLst>
          </a:blip>
          <a:srcRect/>
          <a:stretch>
            <a:fillRect/>
          </a:stretch>
        </p:blipFill>
        <p:spPr bwMode="auto">
          <a:xfrm>
            <a:off x="5868145" y="260648"/>
            <a:ext cx="2975291" cy="256897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5606" name="TextBox 6"/>
          <p:cNvSpPr txBox="1">
            <a:spLocks noChangeArrowheads="1"/>
          </p:cNvSpPr>
          <p:nvPr/>
        </p:nvSpPr>
        <p:spPr bwMode="auto">
          <a:xfrm>
            <a:off x="3203575" y="396875"/>
            <a:ext cx="2663825" cy="2586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latin typeface="Times New Roman" pitchFamily="18" charset="0"/>
                <a:cs typeface="Times New Roman" pitchFamily="18" charset="0"/>
              </a:rPr>
              <a:t>17.</a:t>
            </a:r>
          </a:p>
          <a:p>
            <a:r>
              <a:rPr lang="ru-RU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«Часики»</a:t>
            </a:r>
          </a:p>
          <a:p>
            <a:r>
              <a:rPr lang="ru-RU" b="1">
                <a:latin typeface="Times New Roman" pitchFamily="18" charset="0"/>
                <a:cs typeface="Times New Roman" pitchFamily="18" charset="0"/>
              </a:rPr>
              <a:t>-Улыбнуться, открыть рот</a:t>
            </a:r>
          </a:p>
          <a:p>
            <a:r>
              <a:rPr lang="ru-RU" b="1">
                <a:latin typeface="Times New Roman" pitchFamily="18" charset="0"/>
                <a:cs typeface="Times New Roman" pitchFamily="18" charset="0"/>
              </a:rPr>
              <a:t>-Кончик языка (как часовую стрелку)</a:t>
            </a:r>
          </a:p>
          <a:p>
            <a:r>
              <a:rPr lang="ru-RU" b="1">
                <a:latin typeface="Times New Roman" pitchFamily="18" charset="0"/>
                <a:cs typeface="Times New Roman" pitchFamily="18" charset="0"/>
              </a:rPr>
              <a:t>переводить из одного уголка рта в другой</a:t>
            </a:r>
          </a:p>
          <a:p>
            <a:endParaRPr lang="ru-RU">
              <a:latin typeface="Calibri" pitchFamily="34" charset="0"/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BEBA8EAE-BF5A-486C-A8C5-ECC9F3942E4B}"/>
            </a:extLst>
          </a:blip>
          <a:srcRect/>
          <a:stretch>
            <a:fillRect/>
          </a:stretch>
        </p:blipFill>
        <p:spPr bwMode="auto">
          <a:xfrm>
            <a:off x="467544" y="3894266"/>
            <a:ext cx="2448271" cy="253269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BEBA8EAE-BF5A-486C-A8C5-ECC9F3942E4B}"/>
            </a:extLst>
          </a:blip>
          <a:srcRect/>
          <a:stretch>
            <a:fillRect/>
          </a:stretch>
        </p:blipFill>
        <p:spPr bwMode="auto">
          <a:xfrm>
            <a:off x="5868145" y="3815295"/>
            <a:ext cx="2962958" cy="242189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5609" name="TextBox 9"/>
          <p:cNvSpPr txBox="1">
            <a:spLocks noChangeArrowheads="1"/>
          </p:cNvSpPr>
          <p:nvPr/>
        </p:nvSpPr>
        <p:spPr bwMode="auto">
          <a:xfrm>
            <a:off x="3025775" y="4149725"/>
            <a:ext cx="2841625" cy="175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latin typeface="Times New Roman" pitchFamily="18" charset="0"/>
                <a:cs typeface="Times New Roman" pitchFamily="18" charset="0"/>
              </a:rPr>
              <a:t>18.</a:t>
            </a:r>
          </a:p>
          <a:p>
            <a:r>
              <a:rPr lang="ru-RU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«Блинчик»</a:t>
            </a:r>
          </a:p>
          <a:p>
            <a:r>
              <a:rPr lang="ru-RU" b="1">
                <a:latin typeface="Times New Roman" pitchFamily="18" charset="0"/>
                <a:cs typeface="Times New Roman" pitchFamily="18" charset="0"/>
              </a:rPr>
              <a:t>-Улыбнуться</a:t>
            </a:r>
          </a:p>
          <a:p>
            <a:r>
              <a:rPr lang="ru-RU" b="1">
                <a:latin typeface="Times New Roman" pitchFamily="18" charset="0"/>
                <a:cs typeface="Times New Roman" pitchFamily="18" charset="0"/>
              </a:rPr>
              <a:t>-Приоткрыть рот</a:t>
            </a:r>
          </a:p>
          <a:p>
            <a:r>
              <a:rPr lang="ru-RU" b="1">
                <a:latin typeface="Times New Roman" pitchFamily="18" charset="0"/>
                <a:cs typeface="Times New Roman" pitchFamily="18" charset="0"/>
              </a:rPr>
              <a:t>-Положить широкий язык на нижнюю губу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/>
          </a:p>
        </p:txBody>
      </p:sp>
      <p:pic>
        <p:nvPicPr>
          <p:cNvPr id="26627" name="Рисунок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2225" y="15875"/>
            <a:ext cx="91662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/>
            </a:extLst>
          </a:blip>
          <a:srcRect/>
          <a:stretch>
            <a:fillRect/>
          </a:stretch>
        </p:blipFill>
        <p:spPr bwMode="auto">
          <a:xfrm>
            <a:off x="323529" y="195091"/>
            <a:ext cx="2520280" cy="268159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/>
            </a:extLst>
          </a:blip>
          <a:srcRect/>
          <a:stretch>
            <a:fillRect/>
          </a:stretch>
        </p:blipFill>
        <p:spPr bwMode="auto">
          <a:xfrm>
            <a:off x="5796136" y="205517"/>
            <a:ext cx="3080156" cy="255427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6630" name="TextBox 6"/>
          <p:cNvSpPr txBox="1">
            <a:spLocks noChangeArrowheads="1"/>
          </p:cNvSpPr>
          <p:nvPr/>
        </p:nvSpPr>
        <p:spPr bwMode="auto">
          <a:xfrm>
            <a:off x="2843213" y="407988"/>
            <a:ext cx="3097212" cy="2030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latin typeface="Times New Roman" pitchFamily="18" charset="0"/>
                <a:cs typeface="Times New Roman" pitchFamily="18" charset="0"/>
              </a:rPr>
              <a:t>19.</a:t>
            </a:r>
          </a:p>
          <a:p>
            <a:r>
              <a:rPr lang="ru-RU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«Вкусное варенье»</a:t>
            </a:r>
          </a:p>
          <a:p>
            <a:r>
              <a:rPr lang="ru-RU" b="1">
                <a:latin typeface="Times New Roman" pitchFamily="18" charset="0"/>
                <a:cs typeface="Times New Roman" pitchFamily="18" charset="0"/>
              </a:rPr>
              <a:t>-Улыбнуться</a:t>
            </a:r>
          </a:p>
          <a:p>
            <a:r>
              <a:rPr lang="ru-RU" b="1">
                <a:latin typeface="Times New Roman" pitchFamily="18" charset="0"/>
                <a:cs typeface="Times New Roman" pitchFamily="18" charset="0"/>
              </a:rPr>
              <a:t>-Открыть рот</a:t>
            </a:r>
          </a:p>
          <a:p>
            <a:r>
              <a:rPr lang="ru-RU" b="1">
                <a:latin typeface="Times New Roman" pitchFamily="18" charset="0"/>
                <a:cs typeface="Times New Roman" pitchFamily="18" charset="0"/>
              </a:rPr>
              <a:t>-Широким язычком в форме «чашечки» облизать верхнюю губу</a:t>
            </a: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BEBA8EAE-BF5A-486C-A8C5-ECC9F3942E4B}"/>
            </a:extLst>
          </a:blip>
          <a:srcRect/>
          <a:stretch>
            <a:fillRect/>
          </a:stretch>
        </p:blipFill>
        <p:spPr bwMode="auto">
          <a:xfrm>
            <a:off x="179512" y="4149079"/>
            <a:ext cx="2536385" cy="251593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BEBA8EAE-BF5A-486C-A8C5-ECC9F3942E4B}"/>
            </a:extLst>
          </a:blip>
          <a:srcRect/>
          <a:stretch>
            <a:fillRect/>
          </a:stretch>
        </p:blipFill>
        <p:spPr bwMode="auto">
          <a:xfrm>
            <a:off x="5912575" y="4149080"/>
            <a:ext cx="2875279" cy="237626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6633" name="TextBox 9"/>
          <p:cNvSpPr txBox="1">
            <a:spLocks noChangeArrowheads="1"/>
          </p:cNvSpPr>
          <p:nvPr/>
        </p:nvSpPr>
        <p:spPr bwMode="auto">
          <a:xfrm>
            <a:off x="3000375" y="4508500"/>
            <a:ext cx="2808288" cy="1201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latin typeface="Times New Roman" pitchFamily="18" charset="0"/>
                <a:cs typeface="Times New Roman" pitchFamily="18" charset="0"/>
              </a:rPr>
              <a:t>20.</a:t>
            </a:r>
          </a:p>
          <a:p>
            <a:r>
              <a:rPr lang="ru-RU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«Шарик»</a:t>
            </a:r>
          </a:p>
          <a:p>
            <a:r>
              <a:rPr lang="ru-RU" b="1">
                <a:latin typeface="Times New Roman" pitchFamily="18" charset="0"/>
                <a:cs typeface="Times New Roman" pitchFamily="18" charset="0"/>
              </a:rPr>
              <a:t>-Надуть щеки</a:t>
            </a:r>
          </a:p>
          <a:p>
            <a:r>
              <a:rPr lang="ru-RU" b="1">
                <a:latin typeface="Times New Roman" pitchFamily="18" charset="0"/>
                <a:cs typeface="Times New Roman" pitchFamily="18" charset="0"/>
              </a:rPr>
              <a:t>-Сдуть щеки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/>
          </a:p>
        </p:txBody>
      </p:sp>
      <p:pic>
        <p:nvPicPr>
          <p:cNvPr id="27651" name="Рисунок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/>
            </a:extLst>
          </a:blip>
          <a:srcRect/>
          <a:stretch>
            <a:fillRect/>
          </a:stretch>
        </p:blipFill>
        <p:spPr bwMode="auto">
          <a:xfrm>
            <a:off x="130699" y="260648"/>
            <a:ext cx="2550283" cy="244827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/>
            </a:extLst>
          </a:blip>
          <a:srcRect/>
          <a:stretch>
            <a:fillRect/>
          </a:stretch>
        </p:blipFill>
        <p:spPr bwMode="auto">
          <a:xfrm>
            <a:off x="5970589" y="260648"/>
            <a:ext cx="2913444" cy="244827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7654" name="TextBox 6"/>
          <p:cNvSpPr txBox="1">
            <a:spLocks noChangeArrowheads="1"/>
          </p:cNvSpPr>
          <p:nvPr/>
        </p:nvSpPr>
        <p:spPr bwMode="auto">
          <a:xfrm>
            <a:off x="2822575" y="260350"/>
            <a:ext cx="3168650" cy="2586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latin typeface="Times New Roman" pitchFamily="18" charset="0"/>
                <a:cs typeface="Times New Roman" pitchFamily="18" charset="0"/>
              </a:rPr>
              <a:t>21.</a:t>
            </a:r>
          </a:p>
          <a:p>
            <a:r>
              <a:rPr lang="ru-RU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«Гармошка»</a:t>
            </a:r>
          </a:p>
          <a:p>
            <a:r>
              <a:rPr lang="ru-RU" b="1">
                <a:latin typeface="Times New Roman" pitchFamily="18" charset="0"/>
                <a:cs typeface="Times New Roman" pitchFamily="18" charset="0"/>
              </a:rPr>
              <a:t>-Улыбнуться</a:t>
            </a:r>
          </a:p>
          <a:p>
            <a:r>
              <a:rPr lang="ru-RU" b="1">
                <a:latin typeface="Times New Roman" pitchFamily="18" charset="0"/>
                <a:cs typeface="Times New Roman" pitchFamily="18" charset="0"/>
              </a:rPr>
              <a:t>-Сделать «грибочек» (т.е. присосать широкий язык к нёбу)</a:t>
            </a:r>
          </a:p>
          <a:p>
            <a:r>
              <a:rPr lang="ru-RU" b="1">
                <a:latin typeface="Times New Roman" pitchFamily="18" charset="0"/>
                <a:cs typeface="Times New Roman" pitchFamily="18" charset="0"/>
              </a:rPr>
              <a:t>-Не отрывая языка, открывать и закрывать рот (зубы не смыкать)</a:t>
            </a: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BEBA8EAE-BF5A-486C-A8C5-ECC9F3942E4B}"/>
            </a:extLst>
          </a:blip>
          <a:srcRect/>
          <a:stretch>
            <a:fillRect/>
          </a:stretch>
        </p:blipFill>
        <p:spPr bwMode="auto">
          <a:xfrm>
            <a:off x="286450" y="4214843"/>
            <a:ext cx="2503686" cy="238446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BEBA8EAE-BF5A-486C-A8C5-ECC9F3942E4B}"/>
            </a:extLst>
          </a:blip>
          <a:srcRect/>
          <a:stretch>
            <a:fillRect/>
          </a:stretch>
        </p:blipFill>
        <p:spPr bwMode="auto">
          <a:xfrm>
            <a:off x="5998246" y="4250299"/>
            <a:ext cx="2751039" cy="235131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7657" name="TextBox 9"/>
          <p:cNvSpPr txBox="1">
            <a:spLocks noChangeArrowheads="1"/>
          </p:cNvSpPr>
          <p:nvPr/>
        </p:nvSpPr>
        <p:spPr bwMode="auto">
          <a:xfrm>
            <a:off x="2801938" y="4343400"/>
            <a:ext cx="3168650" cy="175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latin typeface="Times New Roman" pitchFamily="18" charset="0"/>
                <a:cs typeface="Times New Roman" pitchFamily="18" charset="0"/>
              </a:rPr>
              <a:t>22.</a:t>
            </a:r>
          </a:p>
          <a:p>
            <a:r>
              <a:rPr lang="ru-RU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«Барабанщик»</a:t>
            </a:r>
          </a:p>
          <a:p>
            <a:r>
              <a:rPr lang="ru-RU" b="1">
                <a:latin typeface="Times New Roman" pitchFamily="18" charset="0"/>
                <a:cs typeface="Times New Roman" pitchFamily="18" charset="0"/>
              </a:rPr>
              <a:t>-Улыбнуться</a:t>
            </a:r>
          </a:p>
          <a:p>
            <a:r>
              <a:rPr lang="ru-RU" b="1">
                <a:latin typeface="Times New Roman" pitchFamily="18" charset="0"/>
                <a:cs typeface="Times New Roman" pitchFamily="18" charset="0"/>
              </a:rPr>
              <a:t>-Открыть рот</a:t>
            </a:r>
          </a:p>
          <a:p>
            <a:r>
              <a:rPr lang="ru-RU" b="1">
                <a:latin typeface="Times New Roman" pitchFamily="18" charset="0"/>
                <a:cs typeface="Times New Roman" pitchFamily="18" charset="0"/>
              </a:rPr>
              <a:t>-Кончик языка за верхними зубами : «дэ-дэ-дэ»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/>
          </a:p>
        </p:txBody>
      </p:sp>
      <p:pic>
        <p:nvPicPr>
          <p:cNvPr id="28675" name="Рисунок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76" name="TextBox 6"/>
          <p:cNvSpPr txBox="1">
            <a:spLocks noChangeArrowheads="1"/>
          </p:cNvSpPr>
          <p:nvPr/>
        </p:nvSpPr>
        <p:spPr bwMode="auto">
          <a:xfrm>
            <a:off x="4211638" y="981075"/>
            <a:ext cx="185737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/>
            </a:extLst>
          </a:blip>
          <a:srcRect/>
          <a:stretch>
            <a:fillRect/>
          </a:stretch>
        </p:blipFill>
        <p:spPr bwMode="auto">
          <a:xfrm>
            <a:off x="179512" y="493345"/>
            <a:ext cx="2459709" cy="256482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/>
            </a:extLst>
          </a:blip>
          <a:srcRect/>
          <a:stretch>
            <a:fillRect/>
          </a:stretch>
        </p:blipFill>
        <p:spPr bwMode="auto">
          <a:xfrm>
            <a:off x="5724128" y="512899"/>
            <a:ext cx="3294791" cy="262466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8679" name="TextBox 9"/>
          <p:cNvSpPr txBox="1">
            <a:spLocks noChangeArrowheads="1"/>
          </p:cNvSpPr>
          <p:nvPr/>
        </p:nvSpPr>
        <p:spPr bwMode="auto">
          <a:xfrm>
            <a:off x="2916238" y="849313"/>
            <a:ext cx="2663825" cy="20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latin typeface="Times New Roman" pitchFamily="18" charset="0"/>
                <a:cs typeface="Times New Roman" pitchFamily="18" charset="0"/>
              </a:rPr>
              <a:t>23.</a:t>
            </a:r>
          </a:p>
          <a:p>
            <a:r>
              <a:rPr lang="ru-RU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«Загнать мяч в ворота»</a:t>
            </a:r>
          </a:p>
          <a:p>
            <a:r>
              <a:rPr lang="ru-RU" b="1">
                <a:latin typeface="Times New Roman" pitchFamily="18" charset="0"/>
                <a:cs typeface="Times New Roman" pitchFamily="18" charset="0"/>
              </a:rPr>
              <a:t>-«Вытолкнуть» широкий язык между губами </a:t>
            </a:r>
          </a:p>
          <a:p>
            <a:r>
              <a:rPr lang="ru-RU" b="1">
                <a:latin typeface="Times New Roman" pitchFamily="18" charset="0"/>
                <a:cs typeface="Times New Roman" pitchFamily="18" charset="0"/>
              </a:rPr>
              <a:t>(словно загоняем мяч в ворота)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/>
          </a:p>
        </p:txBody>
      </p:sp>
      <p:pic>
        <p:nvPicPr>
          <p:cNvPr id="29699" name="Рисунок 15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539552" y="2276872"/>
            <a:ext cx="8036431" cy="92333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Благодарю за внимание!</a:t>
            </a:r>
            <a:endParaRPr lang="ru-RU" sz="5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/>
          </a:p>
        </p:txBody>
      </p:sp>
      <p:pic>
        <p:nvPicPr>
          <p:cNvPr id="14339" name="Рисунок 4"/>
          <p:cNvPicPr>
            <a:picLocks noChangeAspect="1"/>
          </p:cNvPicPr>
          <p:nvPr/>
        </p:nvPicPr>
        <p:blipFill>
          <a:blip r:embed="rId2"/>
          <a:srcRect t="3619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250825" y="79375"/>
            <a:ext cx="8642350" cy="40322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Мы </a:t>
            </a:r>
            <a:r>
              <a:rPr lang="ru-RU" sz="3200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правильно произносим различные звуки благодаря хорошей подвижности  органов артикуляции, к которым относятся язык, губы, нижняя челюсть, мягкое нёбо</a:t>
            </a:r>
            <a:r>
              <a:rPr lang="ru-RU" sz="3200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ru-RU" sz="3200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ребенка т</a:t>
            </a:r>
            <a:r>
              <a:rPr lang="ru-RU" sz="3200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очность</a:t>
            </a:r>
            <a:r>
              <a:rPr lang="ru-RU" sz="3200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 сила и </a:t>
            </a:r>
            <a:r>
              <a:rPr lang="ru-RU" sz="3200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дифференцированность </a:t>
            </a:r>
            <a:r>
              <a:rPr lang="ru-RU" sz="3200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движений этих органов развиваются </a:t>
            </a:r>
            <a:r>
              <a:rPr lang="ru-RU" sz="3200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постепенно</a:t>
            </a:r>
            <a:r>
              <a:rPr lang="ru-RU" sz="3200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 в процессе речевой деятельности.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/>
            </a:extLst>
          </a:blip>
          <a:stretch>
            <a:fillRect/>
          </a:stretch>
        </p:blipFill>
        <p:spPr>
          <a:xfrm>
            <a:off x="1907704" y="3930149"/>
            <a:ext cx="5544616" cy="273534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/>
          </a:p>
        </p:txBody>
      </p:sp>
      <p:pic>
        <p:nvPicPr>
          <p:cNvPr id="15363" name="Рисунок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4925" y="0"/>
            <a:ext cx="91789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1126731" y="245839"/>
            <a:ext cx="7488832" cy="83099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Что такое артикуляционная гимнастика</a:t>
            </a:r>
            <a:r>
              <a:rPr lang="en-US" sz="2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?</a:t>
            </a:r>
            <a:endParaRPr lang="ru-RU" sz="2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C00000"/>
              </a:soli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79388" y="1085850"/>
            <a:ext cx="8785225" cy="56324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Гимнастика для рук, ног- дело нам привычное и знакомое.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Понятно ведь, для чего мы тренируем мышцы- чтобы они стали сильными, ловкими, подвижными.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 вот зачем язык тренировать, ведь он и так «без костей»?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Оказывается, язык- главная мышца органов речи. И для него, как и для всякой мышцы, гимнастика просто необходима. Ведь язык должен быть достаточно хорошо развит, чтобы выполнять тонкие целенаправленные движения, именуемые звукопроизношением. Недостатки произношения отягощают эмоционально-психическое состояние ребенка, мешают ему развиваться и общаться со сверстниками.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Чтобы эта проблема не возникала у ребенка в дальнейшем, стоит начать заниматься артикуляционной гимнастикой как можно раньше.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/>
            </a:extLst>
          </a:blip>
          <a:stretch>
            <a:fillRect/>
          </a:stretch>
        </p:blipFill>
        <p:spPr>
          <a:xfrm>
            <a:off x="0" y="0"/>
            <a:ext cx="9252519" cy="6858000"/>
          </a:xfr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</p:pic>
      <p:sp>
        <p:nvSpPr>
          <p:cNvPr id="5" name="TextBox 4"/>
          <p:cNvSpPr txBox="1"/>
          <p:nvPr/>
        </p:nvSpPr>
        <p:spPr>
          <a:xfrm>
            <a:off x="899592" y="332656"/>
            <a:ext cx="7416824" cy="830997"/>
          </a:xfrm>
          <a:prstGeom prst="rect">
            <a:avLst/>
          </a:prstGeom>
          <a:effectLst>
            <a:innerShdw blurRad="114300">
              <a:prstClr val="black"/>
            </a:innerShdw>
          </a:effectLst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Артикуляционную гимнастику можно разделить на 2 вида упражнений</a:t>
            </a:r>
            <a:r>
              <a:rPr lang="en-US" sz="2400" b="1" dirty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endParaRPr lang="ru-RU" sz="2400" b="1" dirty="0">
              <a:solidFill>
                <a:schemeClr val="accent4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67544" y="2060848"/>
            <a:ext cx="5256584" cy="1512168"/>
          </a:xfrm>
          <a:prstGeom prst="roundRect">
            <a:avLst/>
          </a:prstGeom>
          <a:effectLst>
            <a:innerShdw blurRad="114300">
              <a:prstClr val="black"/>
            </a:innerShdw>
          </a:effectLst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u="sng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Статистические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– связанные с удержанием определённой артикуляционной позы.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3657925" y="4653136"/>
            <a:ext cx="5040560" cy="1584176"/>
          </a:xfrm>
          <a:prstGeom prst="roundRect">
            <a:avLst/>
          </a:prstGeom>
          <a:effectLst>
            <a:innerShdw blurRad="114300">
              <a:prstClr val="black"/>
            </a:innerShdw>
          </a:effectLst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u="sng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Динамические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– требующие многократного повторения одного и того же вида движений.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/>
          </a:p>
        </p:txBody>
      </p:sp>
      <p:pic>
        <p:nvPicPr>
          <p:cNvPr id="17411" name="Рисунок 5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395536" y="260039"/>
            <a:ext cx="8562409" cy="523220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Начнем выполнять артикуляционную гимнастику:</a:t>
            </a:r>
          </a:p>
        </p:txBody>
      </p:sp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/>
            </a:extLst>
          </a:blip>
          <a:srcRect/>
          <a:stretch>
            <a:fillRect/>
          </a:stretch>
        </p:blipFill>
        <p:spPr bwMode="auto">
          <a:xfrm>
            <a:off x="421864" y="1080606"/>
            <a:ext cx="2406717" cy="238715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/>
            </a:extLst>
          </a:blip>
          <a:srcRect/>
          <a:stretch>
            <a:fillRect/>
          </a:stretch>
        </p:blipFill>
        <p:spPr bwMode="auto">
          <a:xfrm>
            <a:off x="5652120" y="1031909"/>
            <a:ext cx="2952328" cy="240189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7417" name="TextBox 9"/>
          <p:cNvSpPr txBox="1">
            <a:spLocks noChangeArrowheads="1"/>
          </p:cNvSpPr>
          <p:nvPr/>
        </p:nvSpPr>
        <p:spPr bwMode="auto">
          <a:xfrm>
            <a:off x="3132138" y="1408113"/>
            <a:ext cx="2303462" cy="1754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latin typeface="Times New Roman" pitchFamily="18" charset="0"/>
                <a:cs typeface="Times New Roman" pitchFamily="18" charset="0"/>
              </a:rPr>
              <a:t>1.</a:t>
            </a:r>
          </a:p>
          <a:p>
            <a:r>
              <a:rPr lang="ru-RU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«Окошко»</a:t>
            </a:r>
          </a:p>
          <a:p>
            <a:r>
              <a:rPr lang="ru-RU" b="1">
                <a:latin typeface="Times New Roman" pitchFamily="18" charset="0"/>
                <a:cs typeface="Times New Roman" pitchFamily="18" charset="0"/>
              </a:rPr>
              <a:t>-Широко открыть рот – «жарко»</a:t>
            </a:r>
          </a:p>
          <a:p>
            <a:r>
              <a:rPr lang="ru-RU" b="1">
                <a:latin typeface="Times New Roman" pitchFamily="18" charset="0"/>
                <a:cs typeface="Times New Roman" pitchFamily="18" charset="0"/>
              </a:rPr>
              <a:t>-Закрыть рот – «холодно»</a:t>
            </a:r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BEBA8EAE-BF5A-486C-A8C5-ECC9F3942E4B}"/>
            </a:extLst>
          </a:blip>
          <a:srcRect/>
          <a:stretch>
            <a:fillRect/>
          </a:stretch>
        </p:blipFill>
        <p:spPr bwMode="auto">
          <a:xfrm>
            <a:off x="422066" y="3907456"/>
            <a:ext cx="2406717" cy="234849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BEBA8EAE-BF5A-486C-A8C5-ECC9F3942E4B}"/>
            </a:extLst>
          </a:blip>
          <a:srcRect/>
          <a:stretch>
            <a:fillRect/>
          </a:stretch>
        </p:blipFill>
        <p:spPr bwMode="auto">
          <a:xfrm>
            <a:off x="5652120" y="3865508"/>
            <a:ext cx="2952328" cy="248804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7420" name="TextBox 12"/>
          <p:cNvSpPr txBox="1">
            <a:spLocks noChangeArrowheads="1"/>
          </p:cNvSpPr>
          <p:nvPr/>
        </p:nvSpPr>
        <p:spPr bwMode="auto">
          <a:xfrm>
            <a:off x="3132138" y="3789363"/>
            <a:ext cx="2519362" cy="2584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latin typeface="Times New Roman" pitchFamily="18" charset="0"/>
                <a:cs typeface="Times New Roman" pitchFamily="18" charset="0"/>
              </a:rPr>
              <a:t>2.</a:t>
            </a:r>
          </a:p>
          <a:p>
            <a:r>
              <a:rPr lang="ru-RU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«Чистим зубки»</a:t>
            </a:r>
          </a:p>
          <a:p>
            <a:r>
              <a:rPr lang="ru-RU" b="1">
                <a:latin typeface="Times New Roman" pitchFamily="18" charset="0"/>
                <a:cs typeface="Times New Roman" pitchFamily="18" charset="0"/>
              </a:rPr>
              <a:t>-Улыбнуться, открыть рот</a:t>
            </a:r>
          </a:p>
          <a:p>
            <a:r>
              <a:rPr lang="ru-RU" b="1">
                <a:latin typeface="Times New Roman" pitchFamily="18" charset="0"/>
                <a:cs typeface="Times New Roman" pitchFamily="18" charset="0"/>
              </a:rPr>
              <a:t>-Кончиком языка с внутренней стороны «почистить» поочередно нижние и верхние зубы.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/>
          </a:p>
        </p:txBody>
      </p:sp>
      <p:pic>
        <p:nvPicPr>
          <p:cNvPr id="18435" name="Рисунок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/>
            </a:extLst>
          </a:blip>
          <a:srcRect/>
          <a:stretch>
            <a:fillRect/>
          </a:stretch>
        </p:blipFill>
        <p:spPr bwMode="auto">
          <a:xfrm>
            <a:off x="462145" y="255616"/>
            <a:ext cx="2571768" cy="2550859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/>
            </a:extLst>
          </a:blip>
          <a:srcRect/>
          <a:stretch>
            <a:fillRect/>
          </a:stretch>
        </p:blipFill>
        <p:spPr bwMode="auto">
          <a:xfrm>
            <a:off x="5843341" y="260647"/>
            <a:ext cx="3046859" cy="2550859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8438" name="TextBox 6"/>
          <p:cNvSpPr txBox="1">
            <a:spLocks noChangeArrowheads="1"/>
          </p:cNvSpPr>
          <p:nvPr/>
        </p:nvSpPr>
        <p:spPr bwMode="auto">
          <a:xfrm>
            <a:off x="3348038" y="104775"/>
            <a:ext cx="2447925" cy="2862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latin typeface="Times New Roman" pitchFamily="18" charset="0"/>
                <a:cs typeface="Times New Roman" pitchFamily="18" charset="0"/>
              </a:rPr>
              <a:t>3.</a:t>
            </a:r>
          </a:p>
          <a:p>
            <a:r>
              <a:rPr lang="ru-RU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«Месим тесто»</a:t>
            </a:r>
          </a:p>
          <a:p>
            <a:r>
              <a:rPr lang="ru-RU" b="1">
                <a:latin typeface="Times New Roman" pitchFamily="18" charset="0"/>
                <a:cs typeface="Times New Roman" pitchFamily="18" charset="0"/>
              </a:rPr>
              <a:t>-Улыбнуться</a:t>
            </a:r>
          </a:p>
          <a:p>
            <a:r>
              <a:rPr lang="ru-RU" b="1">
                <a:latin typeface="Times New Roman" pitchFamily="18" charset="0"/>
                <a:cs typeface="Times New Roman" pitchFamily="18" charset="0"/>
              </a:rPr>
              <a:t>-Пошлепать языком между губами </a:t>
            </a:r>
          </a:p>
          <a:p>
            <a:r>
              <a:rPr lang="ru-RU" b="1">
                <a:latin typeface="Times New Roman" pitchFamily="18" charset="0"/>
                <a:cs typeface="Times New Roman" pitchFamily="18" charset="0"/>
              </a:rPr>
              <a:t>«пя-пя-пя-пя-пя»</a:t>
            </a:r>
          </a:p>
          <a:p>
            <a:r>
              <a:rPr lang="ru-RU" b="1">
                <a:latin typeface="Times New Roman" pitchFamily="18" charset="0"/>
                <a:cs typeface="Times New Roman" pitchFamily="18" charset="0"/>
              </a:rPr>
              <a:t>-Покусать кончик языка зубками</a:t>
            </a:r>
          </a:p>
          <a:p>
            <a:r>
              <a:rPr lang="ru-RU" b="1">
                <a:latin typeface="Times New Roman" pitchFamily="18" charset="0"/>
                <a:cs typeface="Times New Roman" pitchFamily="18" charset="0"/>
              </a:rPr>
              <a:t>(Чередовать эти два движения)</a:t>
            </a: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BEBA8EAE-BF5A-486C-A8C5-ECC9F3942E4B}"/>
            </a:extLst>
          </a:blip>
          <a:srcRect/>
          <a:stretch>
            <a:fillRect/>
          </a:stretch>
        </p:blipFill>
        <p:spPr bwMode="auto">
          <a:xfrm>
            <a:off x="495491" y="3573016"/>
            <a:ext cx="2571768" cy="251004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BEBA8EAE-BF5A-486C-A8C5-ECC9F3942E4B}"/>
            </a:extLst>
          </a:blip>
          <a:srcRect/>
          <a:stretch>
            <a:fillRect/>
          </a:stretch>
        </p:blipFill>
        <p:spPr bwMode="auto">
          <a:xfrm>
            <a:off x="5920592" y="3645023"/>
            <a:ext cx="2969608" cy="2366029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8441" name="TextBox 9"/>
          <p:cNvSpPr txBox="1">
            <a:spLocks noChangeArrowheads="1"/>
          </p:cNvSpPr>
          <p:nvPr/>
        </p:nvSpPr>
        <p:spPr bwMode="auto">
          <a:xfrm>
            <a:off x="3268663" y="3811588"/>
            <a:ext cx="2652712" cy="2309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latin typeface="Times New Roman" pitchFamily="18" charset="0"/>
                <a:cs typeface="Times New Roman" pitchFamily="18" charset="0"/>
              </a:rPr>
              <a:t>4.</a:t>
            </a:r>
          </a:p>
          <a:p>
            <a:r>
              <a:rPr lang="ru-RU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«Чашечка»</a:t>
            </a:r>
          </a:p>
          <a:p>
            <a:r>
              <a:rPr lang="ru-RU" b="1">
                <a:latin typeface="Times New Roman" pitchFamily="18" charset="0"/>
                <a:cs typeface="Times New Roman" pitchFamily="18" charset="0"/>
              </a:rPr>
              <a:t>-Улыбнуться</a:t>
            </a:r>
          </a:p>
          <a:p>
            <a:r>
              <a:rPr lang="ru-RU" b="1">
                <a:latin typeface="Times New Roman" pitchFamily="18" charset="0"/>
                <a:cs typeface="Times New Roman" pitchFamily="18" charset="0"/>
              </a:rPr>
              <a:t>-Широко открыть рот</a:t>
            </a:r>
          </a:p>
          <a:p>
            <a:r>
              <a:rPr lang="ru-RU" b="1">
                <a:latin typeface="Times New Roman" pitchFamily="18" charset="0"/>
                <a:cs typeface="Times New Roman" pitchFamily="18" charset="0"/>
              </a:rPr>
              <a:t>-Высунуть широкий язык </a:t>
            </a:r>
          </a:p>
          <a:p>
            <a:r>
              <a:rPr lang="ru-RU" b="1">
                <a:latin typeface="Times New Roman" pitchFamily="18" charset="0"/>
                <a:cs typeface="Times New Roman" pitchFamily="18" charset="0"/>
              </a:rPr>
              <a:t>-Придать ему форму </a:t>
            </a:r>
          </a:p>
          <a:p>
            <a:r>
              <a:rPr lang="ru-RU" b="1">
                <a:latin typeface="Times New Roman" pitchFamily="18" charset="0"/>
                <a:cs typeface="Times New Roman" pitchFamily="18" charset="0"/>
              </a:rPr>
              <a:t>«чашечки»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/>
          </a:p>
        </p:txBody>
      </p:sp>
      <p:pic>
        <p:nvPicPr>
          <p:cNvPr id="19459" name="Рисунок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/>
            </a:extLst>
          </a:blip>
          <a:srcRect/>
          <a:stretch>
            <a:fillRect/>
          </a:stretch>
        </p:blipFill>
        <p:spPr bwMode="auto">
          <a:xfrm>
            <a:off x="284542" y="251984"/>
            <a:ext cx="2703282" cy="268148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/>
            </a:extLst>
          </a:blip>
          <a:srcRect/>
          <a:stretch>
            <a:fillRect/>
          </a:stretch>
        </p:blipFill>
        <p:spPr bwMode="auto">
          <a:xfrm>
            <a:off x="5724128" y="25061"/>
            <a:ext cx="3302881" cy="279474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9462" name="TextBox 6"/>
          <p:cNvSpPr txBox="1">
            <a:spLocks noChangeArrowheads="1"/>
          </p:cNvSpPr>
          <p:nvPr/>
        </p:nvSpPr>
        <p:spPr bwMode="auto">
          <a:xfrm>
            <a:off x="3203575" y="620713"/>
            <a:ext cx="2376488" cy="1477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latin typeface="Times New Roman" pitchFamily="18" charset="0"/>
                <a:cs typeface="Times New Roman" pitchFamily="18" charset="0"/>
              </a:rPr>
              <a:t>5.</a:t>
            </a:r>
          </a:p>
          <a:p>
            <a:r>
              <a:rPr lang="ru-RU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«Дудочка»</a:t>
            </a:r>
          </a:p>
          <a:p>
            <a:r>
              <a:rPr lang="ru-RU" b="1">
                <a:latin typeface="Times New Roman" pitchFamily="18" charset="0"/>
                <a:cs typeface="Times New Roman" pitchFamily="18" charset="0"/>
              </a:rPr>
              <a:t>-С напряжением вытянуть губы</a:t>
            </a:r>
          </a:p>
          <a:p>
            <a:r>
              <a:rPr lang="ru-RU" b="1">
                <a:latin typeface="Times New Roman" pitchFamily="18" charset="0"/>
                <a:cs typeface="Times New Roman" pitchFamily="18" charset="0"/>
              </a:rPr>
              <a:t>(зубы сомкнуты)</a:t>
            </a: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BEBA8EAE-BF5A-486C-A8C5-ECC9F3942E4B}"/>
            </a:extLst>
          </a:blip>
          <a:srcRect/>
          <a:stretch>
            <a:fillRect/>
          </a:stretch>
        </p:blipFill>
        <p:spPr bwMode="auto">
          <a:xfrm>
            <a:off x="284543" y="3645024"/>
            <a:ext cx="2617310" cy="257475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BEBA8EAE-BF5A-486C-A8C5-ECC9F3942E4B}"/>
            </a:extLst>
          </a:blip>
          <a:srcRect/>
          <a:stretch>
            <a:fillRect/>
          </a:stretch>
        </p:blipFill>
        <p:spPr bwMode="auto">
          <a:xfrm>
            <a:off x="5724618" y="3703500"/>
            <a:ext cx="3014576" cy="260582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9465" name="TextBox 9"/>
          <p:cNvSpPr txBox="1">
            <a:spLocks noChangeArrowheads="1"/>
          </p:cNvSpPr>
          <p:nvPr/>
        </p:nvSpPr>
        <p:spPr bwMode="auto">
          <a:xfrm>
            <a:off x="3116263" y="4005263"/>
            <a:ext cx="2463800" cy="1754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latin typeface="Times New Roman" pitchFamily="18" charset="0"/>
                <a:cs typeface="Times New Roman" pitchFamily="18" charset="0"/>
              </a:rPr>
              <a:t>6.</a:t>
            </a:r>
          </a:p>
          <a:p>
            <a:r>
              <a:rPr lang="ru-RU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«Заборчик»</a:t>
            </a:r>
          </a:p>
          <a:p>
            <a:r>
              <a:rPr lang="ru-RU" b="1">
                <a:latin typeface="Times New Roman" pitchFamily="18" charset="0"/>
                <a:cs typeface="Times New Roman" pitchFamily="18" charset="0"/>
              </a:rPr>
              <a:t>-Улыбнуться, с напряжением обнажив сомкнутые зубы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/>
          </a:p>
        </p:txBody>
      </p:sp>
      <p:pic>
        <p:nvPicPr>
          <p:cNvPr id="20483" name="Рисунок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/>
            </a:extLst>
          </a:blip>
          <a:srcRect/>
          <a:stretch>
            <a:fillRect/>
          </a:stretch>
        </p:blipFill>
        <p:spPr bwMode="auto">
          <a:xfrm>
            <a:off x="308924" y="260648"/>
            <a:ext cx="2620002" cy="259904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/>
            </a:extLst>
          </a:blip>
          <a:srcRect/>
          <a:stretch>
            <a:fillRect/>
          </a:stretch>
        </p:blipFill>
        <p:spPr bwMode="auto">
          <a:xfrm>
            <a:off x="5724128" y="263934"/>
            <a:ext cx="3120150" cy="259575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0486" name="TextBox 6"/>
          <p:cNvSpPr txBox="1">
            <a:spLocks noChangeArrowheads="1"/>
          </p:cNvSpPr>
          <p:nvPr/>
        </p:nvSpPr>
        <p:spPr bwMode="auto">
          <a:xfrm>
            <a:off x="3124200" y="520700"/>
            <a:ext cx="2743200" cy="20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latin typeface="Times New Roman" pitchFamily="18" charset="0"/>
                <a:cs typeface="Times New Roman" pitchFamily="18" charset="0"/>
              </a:rPr>
              <a:t>7.</a:t>
            </a:r>
          </a:p>
          <a:p>
            <a:r>
              <a:rPr lang="ru-RU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«Маляр»</a:t>
            </a:r>
          </a:p>
          <a:p>
            <a:r>
              <a:rPr lang="ru-RU" b="1">
                <a:latin typeface="Times New Roman" pitchFamily="18" charset="0"/>
                <a:cs typeface="Times New Roman" pitchFamily="18" charset="0"/>
              </a:rPr>
              <a:t>-Губы в улыбке</a:t>
            </a:r>
          </a:p>
          <a:p>
            <a:r>
              <a:rPr lang="ru-RU" b="1">
                <a:latin typeface="Times New Roman" pitchFamily="18" charset="0"/>
                <a:cs typeface="Times New Roman" pitchFamily="18" charset="0"/>
              </a:rPr>
              <a:t>-Приоткрыть рот</a:t>
            </a:r>
          </a:p>
          <a:p>
            <a:r>
              <a:rPr lang="ru-RU" b="1">
                <a:latin typeface="Times New Roman" pitchFamily="18" charset="0"/>
                <a:cs typeface="Times New Roman" pitchFamily="18" charset="0"/>
              </a:rPr>
              <a:t>-Кончиком языка «покрасить» (погладить) нёбо</a:t>
            </a: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BEBA8EAE-BF5A-486C-A8C5-ECC9F3942E4B}"/>
            </a:extLst>
          </a:blip>
          <a:srcRect/>
          <a:stretch>
            <a:fillRect/>
          </a:stretch>
        </p:blipFill>
        <p:spPr bwMode="auto">
          <a:xfrm>
            <a:off x="308924" y="3777812"/>
            <a:ext cx="2643206" cy="262189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BEBA8EAE-BF5A-486C-A8C5-ECC9F3942E4B}"/>
            </a:extLst>
          </a:blip>
          <a:srcRect/>
          <a:stretch>
            <a:fillRect/>
          </a:stretch>
        </p:blipFill>
        <p:spPr bwMode="auto">
          <a:xfrm>
            <a:off x="5782649" y="3838592"/>
            <a:ext cx="3061629" cy="250033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0489" name="TextBox 10"/>
          <p:cNvSpPr txBox="1">
            <a:spLocks noChangeArrowheads="1"/>
          </p:cNvSpPr>
          <p:nvPr/>
        </p:nvSpPr>
        <p:spPr bwMode="auto">
          <a:xfrm>
            <a:off x="3097213" y="3933825"/>
            <a:ext cx="2657475" cy="2309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latin typeface="Times New Roman" pitchFamily="18" charset="0"/>
                <a:cs typeface="Times New Roman" pitchFamily="18" charset="0"/>
              </a:rPr>
              <a:t>8.</a:t>
            </a:r>
          </a:p>
          <a:p>
            <a:r>
              <a:rPr lang="ru-RU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«Грибочек»</a:t>
            </a:r>
          </a:p>
          <a:p>
            <a:r>
              <a:rPr lang="ru-RU" b="1">
                <a:latin typeface="Times New Roman" pitchFamily="18" charset="0"/>
                <a:cs typeface="Times New Roman" pitchFamily="18" charset="0"/>
              </a:rPr>
              <a:t>-Улыбнуться</a:t>
            </a:r>
          </a:p>
          <a:p>
            <a:r>
              <a:rPr lang="ru-RU" b="1">
                <a:latin typeface="Times New Roman" pitchFamily="18" charset="0"/>
                <a:cs typeface="Times New Roman" pitchFamily="18" charset="0"/>
              </a:rPr>
              <a:t>-Покоцать языком, (будто едешь на лошадке)</a:t>
            </a:r>
          </a:p>
          <a:p>
            <a:r>
              <a:rPr lang="ru-RU" b="1">
                <a:latin typeface="Times New Roman" pitchFamily="18" charset="0"/>
                <a:cs typeface="Times New Roman" pitchFamily="18" charset="0"/>
              </a:rPr>
              <a:t>-Присосать к небу широкий язык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/>
          </a:p>
        </p:txBody>
      </p:sp>
      <p:pic>
        <p:nvPicPr>
          <p:cNvPr id="21507" name="Рисунок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9050" y="0"/>
            <a:ext cx="916305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/>
            </a:extLst>
          </a:blip>
          <a:srcRect/>
          <a:stretch>
            <a:fillRect/>
          </a:stretch>
        </p:blipFill>
        <p:spPr bwMode="auto">
          <a:xfrm>
            <a:off x="251519" y="135812"/>
            <a:ext cx="2852395" cy="2829391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/>
            </a:extLst>
          </a:blip>
          <a:srcRect/>
          <a:stretch>
            <a:fillRect/>
          </a:stretch>
        </p:blipFill>
        <p:spPr bwMode="auto">
          <a:xfrm>
            <a:off x="5768212" y="185557"/>
            <a:ext cx="3243774" cy="266358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1510" name="TextBox 6"/>
          <p:cNvSpPr txBox="1">
            <a:spLocks noChangeArrowheads="1"/>
          </p:cNvSpPr>
          <p:nvPr/>
        </p:nvSpPr>
        <p:spPr bwMode="auto">
          <a:xfrm>
            <a:off x="3103563" y="185738"/>
            <a:ext cx="2665412" cy="2862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latin typeface="Times New Roman" pitchFamily="18" charset="0"/>
                <a:cs typeface="Times New Roman" pitchFamily="18" charset="0"/>
              </a:rPr>
              <a:t>9.</a:t>
            </a:r>
          </a:p>
          <a:p>
            <a:r>
              <a:rPr lang="ru-RU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«Киска»</a:t>
            </a:r>
          </a:p>
          <a:p>
            <a:r>
              <a:rPr lang="ru-RU" b="1">
                <a:latin typeface="Times New Roman" pitchFamily="18" charset="0"/>
                <a:cs typeface="Times New Roman" pitchFamily="18" charset="0"/>
              </a:rPr>
              <a:t>-Губы в улыбке, рот открыт</a:t>
            </a:r>
          </a:p>
          <a:p>
            <a:r>
              <a:rPr lang="ru-RU" b="1">
                <a:latin typeface="Times New Roman" pitchFamily="18" charset="0"/>
                <a:cs typeface="Times New Roman" pitchFamily="18" charset="0"/>
              </a:rPr>
              <a:t>-Кончик языка упирается в нижние зубы</a:t>
            </a:r>
          </a:p>
          <a:p>
            <a:r>
              <a:rPr lang="ru-RU" b="1">
                <a:latin typeface="Times New Roman" pitchFamily="18" charset="0"/>
                <a:cs typeface="Times New Roman" pitchFamily="18" charset="0"/>
              </a:rPr>
              <a:t>-Выгнуть язык горкой, упираясь кончиком языка в нижние зубы</a:t>
            </a: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BEBA8EAE-BF5A-486C-A8C5-ECC9F3942E4B}"/>
            </a:extLst>
          </a:blip>
          <a:srcRect/>
          <a:stretch>
            <a:fillRect/>
          </a:stretch>
        </p:blipFill>
        <p:spPr bwMode="auto">
          <a:xfrm>
            <a:off x="251519" y="3983114"/>
            <a:ext cx="2526035" cy="2424179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BEBA8EAE-BF5A-486C-A8C5-ECC9F3942E4B}"/>
            </a:extLst>
          </a:blip>
          <a:srcRect/>
          <a:stretch>
            <a:fillRect/>
          </a:stretch>
        </p:blipFill>
        <p:spPr bwMode="auto">
          <a:xfrm>
            <a:off x="5855328" y="3789040"/>
            <a:ext cx="2953344" cy="245277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1513" name="TextBox 9"/>
          <p:cNvSpPr txBox="1">
            <a:spLocks noChangeArrowheads="1"/>
          </p:cNvSpPr>
          <p:nvPr/>
        </p:nvSpPr>
        <p:spPr bwMode="auto">
          <a:xfrm>
            <a:off x="2862263" y="3968750"/>
            <a:ext cx="3255962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latin typeface="Times New Roman" pitchFamily="18" charset="0"/>
                <a:cs typeface="Times New Roman" pitchFamily="18" charset="0"/>
              </a:rPr>
              <a:t>10.</a:t>
            </a:r>
          </a:p>
          <a:p>
            <a:r>
              <a:rPr lang="ru-RU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«Поймаем мышку»</a:t>
            </a:r>
          </a:p>
          <a:p>
            <a:r>
              <a:rPr lang="ru-RU" b="1">
                <a:latin typeface="Times New Roman" pitchFamily="18" charset="0"/>
                <a:cs typeface="Times New Roman" pitchFamily="18" charset="0"/>
              </a:rPr>
              <a:t>-Губы в улыбке</a:t>
            </a:r>
          </a:p>
          <a:p>
            <a:r>
              <a:rPr lang="ru-RU" b="1">
                <a:latin typeface="Times New Roman" pitchFamily="18" charset="0"/>
                <a:cs typeface="Times New Roman" pitchFamily="18" charset="0"/>
              </a:rPr>
              <a:t>-Произнести «а-а» и прикусить широкий кончик языка </a:t>
            </a:r>
          </a:p>
          <a:p>
            <a:r>
              <a:rPr lang="ru-RU" b="1">
                <a:latin typeface="Times New Roman" pitchFamily="18" charset="0"/>
                <a:cs typeface="Times New Roman" pitchFamily="18" charset="0"/>
              </a:rPr>
              <a:t>( поймали мышку за хвостик)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1062</TotalTime>
  <Words>482</Words>
  <Application>Microsoft Office PowerPoint</Application>
  <PresentationFormat>Экран (4:3)</PresentationFormat>
  <Paragraphs>122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Шаблон оформления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2" baseType="lpstr">
      <vt:lpstr>Calibri</vt:lpstr>
      <vt:lpstr>Arial</vt:lpstr>
      <vt:lpstr>Times New Roman</vt:lpstr>
      <vt:lpstr>Brush Script MT</vt:lpstr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Я</dc:creator>
  <cp:lastModifiedBy>pc</cp:lastModifiedBy>
  <cp:revision>37</cp:revision>
  <dcterms:created xsi:type="dcterms:W3CDTF">2013-10-11T11:52:06Z</dcterms:created>
  <dcterms:modified xsi:type="dcterms:W3CDTF">2017-01-17T15:57:36Z</dcterms:modified>
</cp:coreProperties>
</file>