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99" r:id="rId2"/>
    <p:sldId id="281" r:id="rId3"/>
    <p:sldId id="282" r:id="rId4"/>
    <p:sldId id="300" r:id="rId5"/>
    <p:sldId id="283" r:id="rId6"/>
    <p:sldId id="301" r:id="rId7"/>
    <p:sldId id="284" r:id="rId8"/>
    <p:sldId id="298" r:id="rId9"/>
    <p:sldId id="311" r:id="rId10"/>
    <p:sldId id="262" r:id="rId11"/>
    <p:sldId id="263" r:id="rId12"/>
    <p:sldId id="312" r:id="rId13"/>
    <p:sldId id="264" r:id="rId14"/>
    <p:sldId id="286" r:id="rId15"/>
    <p:sldId id="276" r:id="rId16"/>
    <p:sldId id="313" r:id="rId17"/>
    <p:sldId id="302" r:id="rId18"/>
    <p:sldId id="303" r:id="rId19"/>
    <p:sldId id="310" r:id="rId20"/>
    <p:sldId id="304" r:id="rId21"/>
    <p:sldId id="308" r:id="rId22"/>
    <p:sldId id="306" r:id="rId23"/>
    <p:sldId id="307" r:id="rId24"/>
    <p:sldId id="309" r:id="rId25"/>
    <p:sldId id="287" r:id="rId26"/>
    <p:sldId id="277" r:id="rId27"/>
    <p:sldId id="291" r:id="rId28"/>
    <p:sldId id="292" r:id="rId29"/>
    <p:sldId id="279" r:id="rId30"/>
    <p:sldId id="278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66"/>
    <a:srgbClr val="C5F0FF"/>
    <a:srgbClr val="003300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28" autoAdjust="0"/>
  </p:normalViewPr>
  <p:slideViewPr>
    <p:cSldViewPr>
      <p:cViewPr>
        <p:scale>
          <a:sx n="50" d="100"/>
          <a:sy n="50" d="100"/>
        </p:scale>
        <p:origin x="-2094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3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hidden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white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white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8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pPr>
              <a:defRPr/>
            </a:pPr>
            <a:fld id="{E14398C7-0E92-44C6-B2E2-3EAC39E7F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78F2-C108-4F1C-AE22-5562BFB05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9224F-A8A4-432D-9E82-125421E8F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5CAAD-E562-4454-A700-AB307602D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CA486-5C5C-4234-8E7E-8F938C8DE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9762B-4290-4BCE-B423-58970CF1F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B50EC-1053-47E2-BAE2-7144307E7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D70F4-6B71-4F80-AFA6-455B379E8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E58A7-B619-43EA-9EF9-280DD0AF9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B9F51-4886-4CE2-B943-2B6907A46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4D964-0806-4694-843A-C4647B295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153EA-78A9-4797-9D25-B2ADFF33F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DB2C8-DC5B-453B-9C04-6F0B1565E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1" name="Freeform 3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invGray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invGray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invGray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A1A2594B-9224-4751-AE56-2A8CC6C7E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school.xvatit.com/index.php?title=%D0%A4%D0%B0%D0%B9%D0%BB:Pic_125,126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hyperlink" Target="http://5terka.com/node/167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versity.org/wiki/%D0%A4%D0%B0%D0%B9%D0%BB:Izmereniye_davleniya_vnutri_zhidkosti_2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s://ru.wikiversity.org/wiki/%D0%A4%D0%B0%D0%B9%D0%BB:Izmereniye_davleniya_vnutri_zhidkosti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500174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15.02.17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3429000"/>
            <a:ext cx="6000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Урок физики в 7 классе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5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59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5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0"/>
            <a:ext cx="3208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6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1143000"/>
            <a:ext cx="28670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6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143000"/>
            <a:ext cx="31877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6-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143000"/>
            <a:ext cx="2819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AutoShape 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>
          <a:xfrm>
            <a:off x="2915816" y="404664"/>
            <a:ext cx="5902424" cy="6192688"/>
          </a:xfrm>
        </p:spPr>
        <p:txBody>
          <a:bodyPr/>
          <a:lstStyle/>
          <a:p>
            <a:pPr algn="ctr">
              <a:buNone/>
            </a:pPr>
            <a:r>
              <a:rPr lang="ru-RU" sz="2400" b="1" u="sng" dirty="0" smtClean="0"/>
              <a:t>План работы</a:t>
            </a:r>
            <a:endParaRPr lang="ru-RU" sz="24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Посмотрите на изображение и предложите ваши варианты названия этого манометра?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Объясните устройство манометра? Как работает такой манометр?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Объясните принцип действия металлического манометра?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 каких единицах измеряет этот прибор?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</p:txBody>
      </p:sp>
      <p:pic>
        <p:nvPicPr>
          <p:cNvPr id="44034" name="Рисунок 1" descr="Файл:Metallicheskiy manomet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0800" cy="3356992"/>
          </a:xfrm>
          <a:prstGeom prst="rect">
            <a:avLst/>
          </a:prstGeom>
          <a:noFill/>
        </p:spPr>
      </p:pic>
      <p:pic>
        <p:nvPicPr>
          <p:cNvPr id="44033" name="Рисунок 4" descr="https://upload.wikimedia.org/wikiversity/ru/1/10/Deystviye_metallicheskogo_manomet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2590800" cy="3284984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3867150"/>
            <a:ext cx="9144000" cy="0"/>
          </a:xfrm>
          <a:prstGeom prst="rect">
            <a:avLst/>
          </a:prstGeom>
          <a:solidFill>
            <a:srgbClr val="F8F9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7286625"/>
            <a:ext cx="9144000" cy="0"/>
          </a:xfrm>
          <a:prstGeom prst="rect">
            <a:avLst/>
          </a:prstGeom>
          <a:solidFill>
            <a:srgbClr val="F8F9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7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4908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324600"/>
            <a:ext cx="609600" cy="5334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6825" y="1700213"/>
            <a:ext cx="3779838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3200" b="1" dirty="0">
                <a:cs typeface="Times New Roman" pitchFamily="18" charset="0"/>
              </a:rPr>
              <a:t>Согнутая в дугу металлическая трубка.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 startAt="2"/>
              <a:defRPr/>
            </a:pPr>
            <a:r>
              <a:rPr lang="ru-RU" sz="3200" b="1" dirty="0">
                <a:cs typeface="Times New Roman" pitchFamily="18" charset="0"/>
              </a:rPr>
              <a:t>Рычаг.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 startAt="3"/>
              <a:defRPr/>
            </a:pPr>
            <a:r>
              <a:rPr lang="ru-RU" sz="3200" b="1" dirty="0">
                <a:cs typeface="Times New Roman" pitchFamily="18" charset="0"/>
              </a:rPr>
              <a:t>Зубчатка.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ru-RU" sz="3200" b="1" dirty="0">
                <a:cs typeface="Times New Roman" pitchFamily="18" charset="0"/>
              </a:rPr>
              <a:t>Стрелка.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cs typeface="Times New Roman" pitchFamily="18" charset="0"/>
              </a:rPr>
              <a:t>5.   Кран.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кругленный прямоугольник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79" name="Объект 1"/>
          <p:cNvSpPr>
            <a:spLocks noGrp="1"/>
          </p:cNvSpPr>
          <p:nvPr>
            <p:ph sz="quarter" idx="4294967295"/>
          </p:nvPr>
        </p:nvSpPr>
        <p:spPr>
          <a:xfrm>
            <a:off x="179388" y="260350"/>
            <a:ext cx="8713787" cy="5170488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400" b="1" smtClean="0">
                <a:solidFill>
                  <a:schemeClr val="bg2"/>
                </a:solidFill>
                <a:cs typeface="Times New Roman" pitchFamily="18" charset="0"/>
              </a:rPr>
              <a:t>Манометры </a:t>
            </a:r>
            <a:r>
              <a:rPr lang="ru-RU" sz="2400" b="1" u="sng" smtClean="0">
                <a:solidFill>
                  <a:schemeClr val="bg2"/>
                </a:solidFill>
                <a:cs typeface="Times New Roman" pitchFamily="18" charset="0"/>
              </a:rPr>
              <a:t>применяются</a:t>
            </a:r>
            <a:r>
              <a:rPr lang="ru-RU" sz="2400" b="1" smtClean="0">
                <a:solidFill>
                  <a:schemeClr val="bg2"/>
                </a:solidFill>
                <a:cs typeface="Times New Roman" pitchFamily="18" charset="0"/>
              </a:rPr>
              <a:t> во всех случаях, когда необходимо знать, контролировать и регулировать давление. Наиболее часто манометры применяют в теплоэнергетике, на химических, нефтехимических предприятиях, предприятиях пищевой отрасли.</a:t>
            </a:r>
          </a:p>
        </p:txBody>
      </p:sp>
      <p:pic>
        <p:nvPicPr>
          <p:cNvPr id="24580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2420938"/>
            <a:ext cx="1944687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5084763"/>
            <a:ext cx="17287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420938"/>
            <a:ext cx="34559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781300"/>
            <a:ext cx="27368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Рисунок 11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725" y="5084763"/>
            <a:ext cx="15113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Рисунок 12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2138" y="4367213"/>
            <a:ext cx="19446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0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43624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10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24088"/>
            <a:ext cx="4724400" cy="463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42875" y="115888"/>
            <a:ext cx="88487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Здесь вы видите медицинский манометр </a:t>
            </a:r>
            <a:r>
              <a:rPr lang="ru-RU" sz="2800" i="1" dirty="0"/>
              <a:t>(тонометр). </a:t>
            </a:r>
            <a:r>
              <a:rPr lang="ru-RU" sz="2800" b="1" dirty="0"/>
              <a:t>Он измеряет давление в </a:t>
            </a:r>
            <a:r>
              <a:rPr lang="ru-RU" sz="2800" b="1" i="1" dirty="0" err="1"/>
              <a:t>мм.рт.ст</a:t>
            </a:r>
            <a:r>
              <a:rPr lang="ru-RU" sz="2800" i="1" dirty="0"/>
              <a:t>. </a:t>
            </a:r>
            <a:endParaRPr lang="ru-RU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916832"/>
            <a:ext cx="7918648" cy="4114800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/>
              <a:t>План работы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Попытайтесь объяснить принцип действия насоса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Какие насосы вы еще знаете.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8864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Поршневой насос</a:t>
            </a:r>
            <a:endParaRPr lang="ru-RU" sz="4000" dirty="0"/>
          </a:p>
        </p:txBody>
      </p:sp>
      <p:pic>
        <p:nvPicPr>
          <p:cNvPr id="4" name="Рисунок 3" descr="Porsjnevoy zhidkostnay nasos pincip deystvi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424847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292080" y="1556792"/>
          <a:ext cx="3600400" cy="3672408"/>
        </p:xfrm>
        <a:graphic>
          <a:graphicData uri="http://schemas.openxmlformats.org/drawingml/2006/table">
            <a:tbl>
              <a:tblPr/>
              <a:tblGrid>
                <a:gridCol w="1161142"/>
                <a:gridCol w="2439258"/>
              </a:tblGrid>
              <a:tr h="12241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Цилиндр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Поршень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Клапаны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Виды насосов</a:t>
            </a:r>
            <a:endParaRPr lang="ru-RU" sz="4000" dirty="0"/>
          </a:p>
        </p:txBody>
      </p:sp>
      <p:pic>
        <p:nvPicPr>
          <p:cNvPr id="3" name="Рисунок 2" descr="Porshnevoy_naso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1800200" cy="32519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36510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поршневой</a:t>
            </a:r>
            <a:endParaRPr lang="ru-RU" dirty="0"/>
          </a:p>
        </p:txBody>
      </p:sp>
      <p:pic>
        <p:nvPicPr>
          <p:cNvPr id="5" name="Рисунок 4" descr="Silfonnyi_naso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908720"/>
            <a:ext cx="1944216" cy="3240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9832" y="429309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сильфонный</a:t>
            </a:r>
            <a:endParaRPr lang="ru-RU" dirty="0"/>
          </a:p>
        </p:txBody>
      </p:sp>
      <p:pic>
        <p:nvPicPr>
          <p:cNvPr id="7" name="Рисунок 6" descr="Sine-pump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980728"/>
            <a:ext cx="2880320" cy="3168352"/>
          </a:xfrm>
          <a:prstGeom prst="rect">
            <a:avLst/>
          </a:prstGeom>
        </p:spPr>
      </p:pic>
      <p:pic>
        <p:nvPicPr>
          <p:cNvPr id="8" name="Рисунок 7" descr="Vintovoy_nasos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64288" y="5013176"/>
            <a:ext cx="1224136" cy="1656184"/>
          </a:xfrm>
          <a:prstGeom prst="rect">
            <a:avLst/>
          </a:prstGeom>
        </p:spPr>
      </p:pic>
      <p:pic>
        <p:nvPicPr>
          <p:cNvPr id="9" name="Рисунок 8" descr="Screw_pump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7664" y="5085184"/>
            <a:ext cx="3191990" cy="15121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48064" y="558924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винтовой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436510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синусный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 125,126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920880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63688" y="476672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Применение насоса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кругленный 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8785225" cy="64801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6147" name="Объект 1"/>
          <p:cNvSpPr>
            <a:spLocks noGrp="1"/>
          </p:cNvSpPr>
          <p:nvPr>
            <p:ph sz="quarter" idx="4294967295"/>
          </p:nvPr>
        </p:nvSpPr>
        <p:spPr>
          <a:xfrm>
            <a:off x="250825" y="404813"/>
            <a:ext cx="8569325" cy="611981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Тест</a:t>
            </a:r>
          </a:p>
          <a:p>
            <a:pPr marL="0" indent="0" eaLnBrk="1" hangingPunct="1">
              <a:buFontTx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Кто из ученых предложил способ измерения атмосферного давления?</a:t>
            </a:r>
          </a:p>
          <a:p>
            <a:pPr marL="0" indent="0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К) Ньютон            М) Торричелли</a:t>
            </a:r>
          </a:p>
          <a:p>
            <a:pPr marL="0" indent="0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              Л) Паскаль            Н) Ломоносов</a:t>
            </a:r>
          </a:p>
          <a:p>
            <a:pPr marL="0" indent="0" eaLnBrk="1" hangingPunct="1">
              <a:buFontTx/>
              <a:buAutoNum type="arabicPeriod" startAt="2"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Какой буквой обозначают атмосферное давление?</a:t>
            </a:r>
          </a:p>
          <a:p>
            <a:pPr marL="0" indent="0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А) </a:t>
            </a:r>
            <a:r>
              <a:rPr lang="ru-RU" sz="2800" b="1" dirty="0" err="1" smtClean="0">
                <a:solidFill>
                  <a:srgbClr val="002060"/>
                </a:solidFill>
                <a:cs typeface="Times New Roman" pitchFamily="18" charset="0"/>
              </a:rPr>
              <a:t>р</a:t>
            </a:r>
            <a:r>
              <a:rPr lang="en-US" sz="28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В)</a:t>
            </a:r>
            <a:r>
              <a:rPr lang="en-US" sz="2800" b="1" dirty="0" smtClean="0">
                <a:solidFill>
                  <a:srgbClr val="002060"/>
                </a:solidFill>
                <a:cs typeface="Times New Roman" pitchFamily="18" charset="0"/>
              </a:rPr>
              <a:t> F</a:t>
            </a:r>
            <a:endParaRPr lang="ru-RU" sz="28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Б) </a:t>
            </a:r>
            <a:r>
              <a:rPr lang="en-US" sz="2800" b="1" dirty="0" smtClean="0">
                <a:solidFill>
                  <a:srgbClr val="002060"/>
                </a:solidFill>
                <a:cs typeface="Times New Roman" pitchFamily="18" charset="0"/>
              </a:rPr>
              <a:t>m                       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Г</a:t>
            </a:r>
            <a:r>
              <a:rPr lang="en-US" sz="2800" b="1" dirty="0" smtClean="0">
                <a:solidFill>
                  <a:srgbClr val="002060"/>
                </a:solidFill>
                <a:cs typeface="Times New Roman" pitchFamily="18" charset="0"/>
              </a:rPr>
              <a:t>) S</a:t>
            </a:r>
            <a:endParaRPr lang="ru-RU" sz="28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3. Какова единица атмосферного давления?</a:t>
            </a:r>
          </a:p>
          <a:p>
            <a:pPr marL="0" indent="0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К) кг или г                            М) Н или кН</a:t>
            </a:r>
          </a:p>
          <a:p>
            <a:pPr marL="0" indent="0" eaLnBrk="1" hangingPunct="1"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Л) м/с или км/ч 		Н) Па или мм </a:t>
            </a:r>
            <a:r>
              <a:rPr lang="ru-RU" sz="2800" b="1" dirty="0" err="1" smtClean="0">
                <a:solidFill>
                  <a:srgbClr val="002060"/>
                </a:solidFill>
                <a:cs typeface="Times New Roman" pitchFamily="18" charset="0"/>
              </a:rPr>
              <a:t>рт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. ст.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1069975" y="1196975"/>
            <a:ext cx="188913" cy="3571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332656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Гидравлический пресс</a:t>
            </a:r>
            <a:endParaRPr lang="ru-RU" sz="3600" b="1" dirty="0"/>
          </a:p>
        </p:txBody>
      </p:sp>
      <p:pic>
        <p:nvPicPr>
          <p:cNvPr id="34" name="Содержимое 5" descr="http://www.fizika.ru/theory/tema-15/15e-i3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2910" y="1071546"/>
            <a:ext cx="5072066" cy="3500438"/>
          </a:xfrm>
          <a:prstGeom prst="rect">
            <a:avLst/>
          </a:prstGeom>
        </p:spPr>
      </p:pic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6643688" y="1643063"/>
            <a:ext cx="192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rgbClr val="FFFF00"/>
                </a:solidFill>
                <a:latin typeface="Calibri" pitchFamily="34" charset="0"/>
              </a:rPr>
              <a:t>1</a:t>
            </a:r>
            <a:r>
              <a:rPr lang="ru-RU" sz="4000" dirty="0">
                <a:solidFill>
                  <a:srgbClr val="FFFF00"/>
                </a:solidFill>
                <a:latin typeface="Calibri" pitchFamily="34" charset="0"/>
              </a:rPr>
              <a:t>=</a:t>
            </a:r>
            <a:r>
              <a:rPr lang="en-US" sz="4000" dirty="0">
                <a:solidFill>
                  <a:srgbClr val="FFFF00"/>
                </a:solidFill>
                <a:latin typeface="Calibri" pitchFamily="34" charset="0"/>
              </a:rPr>
              <a:t>p</a:t>
            </a:r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2</a:t>
            </a:r>
            <a:r>
              <a:rPr lang="ru-RU" sz="4000" dirty="0">
                <a:solidFill>
                  <a:srgbClr val="FFFF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4857750" y="4500563"/>
            <a:ext cx="53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rgbClr val="FFFF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1285875" y="4500563"/>
            <a:ext cx="623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rgbClr val="FFFF00"/>
                </a:solidFill>
                <a:latin typeface="Calibri" pitchFamily="34" charset="0"/>
              </a:rPr>
              <a:t>2</a:t>
            </a:r>
            <a:r>
              <a:rPr lang="ru-RU" sz="3200" dirty="0">
                <a:solidFill>
                  <a:srgbClr val="FFFF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143636" y="928670"/>
            <a:ext cx="23574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ПАСКАЛЬ</a:t>
            </a:r>
          </a:p>
        </p:txBody>
      </p:sp>
      <p:grpSp>
        <p:nvGrpSpPr>
          <p:cNvPr id="41" name="Группа 68"/>
          <p:cNvGrpSpPr>
            <a:grpSpLocks/>
          </p:cNvGrpSpPr>
          <p:nvPr/>
        </p:nvGrpSpPr>
        <p:grpSpPr bwMode="auto">
          <a:xfrm>
            <a:off x="6643688" y="2500313"/>
            <a:ext cx="1928812" cy="1208087"/>
            <a:chOff x="6643702" y="2500306"/>
            <a:chExt cx="1928826" cy="1207952"/>
          </a:xfrm>
        </p:grpSpPr>
        <p:sp>
          <p:nvSpPr>
            <p:cNvPr id="42" name="Прямоугольник 19"/>
            <p:cNvSpPr>
              <a:spLocks noChangeArrowheads="1"/>
            </p:cNvSpPr>
            <p:nvPr/>
          </p:nvSpPr>
          <p:spPr bwMode="auto">
            <a:xfrm>
              <a:off x="7500958" y="3000372"/>
              <a:ext cx="6030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FFFF00"/>
                  </a:solidFill>
                  <a:latin typeface="Calibri" pitchFamily="34" charset="0"/>
                </a:rPr>
                <a:t>S</a:t>
              </a:r>
              <a:r>
                <a:rPr lang="ru-RU" sz="2800" dirty="0">
                  <a:solidFill>
                    <a:srgbClr val="FFFF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43" name="TextBox 17"/>
            <p:cNvSpPr txBox="1">
              <a:spLocks noChangeArrowheads="1"/>
            </p:cNvSpPr>
            <p:nvPr/>
          </p:nvSpPr>
          <p:spPr bwMode="auto">
            <a:xfrm>
              <a:off x="7500958" y="2500306"/>
              <a:ext cx="107157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000" u="sng" dirty="0">
                  <a:solidFill>
                    <a:srgbClr val="FFFF00"/>
                  </a:solidFill>
                  <a:latin typeface="Calibri" pitchFamily="34" charset="0"/>
                </a:rPr>
                <a:t>F</a:t>
              </a:r>
              <a:r>
                <a:rPr lang="en-US" sz="2800" u="sng" dirty="0">
                  <a:solidFill>
                    <a:srgbClr val="FFFF00"/>
                  </a:solidFill>
                  <a:latin typeface="Calibri" pitchFamily="34" charset="0"/>
                </a:rPr>
                <a:t>1</a:t>
              </a:r>
              <a:endParaRPr lang="ru-RU" sz="2800" u="sng" dirty="0">
                <a:solidFill>
                  <a:srgbClr val="FFFF00"/>
                </a:solidFill>
                <a:latin typeface="Calibri" pitchFamily="34" charset="0"/>
              </a:endParaRPr>
            </a:p>
          </p:txBody>
        </p:sp>
        <p:sp>
          <p:nvSpPr>
            <p:cNvPr id="45" name="Прямоугольник 8"/>
            <p:cNvSpPr>
              <a:spLocks noChangeArrowheads="1"/>
            </p:cNvSpPr>
            <p:nvPr/>
          </p:nvSpPr>
          <p:spPr bwMode="auto">
            <a:xfrm>
              <a:off x="6643702" y="2786058"/>
              <a:ext cx="100013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000" dirty="0">
                  <a:solidFill>
                    <a:srgbClr val="FFFF00"/>
                  </a:solidFill>
                  <a:latin typeface="Calibri" pitchFamily="34" charset="0"/>
                </a:rPr>
                <a:t>p</a:t>
              </a:r>
              <a:r>
                <a:rPr lang="ru-RU" sz="2000" b="1" dirty="0">
                  <a:solidFill>
                    <a:srgbClr val="FFFF00"/>
                  </a:solidFill>
                  <a:latin typeface="Calibri" pitchFamily="34" charset="0"/>
                </a:rPr>
                <a:t>1</a:t>
              </a:r>
              <a:r>
                <a:rPr lang="ru-RU" sz="4000" dirty="0">
                  <a:solidFill>
                    <a:srgbClr val="FFFF00"/>
                  </a:solidFill>
                  <a:latin typeface="Calibri" pitchFamily="34" charset="0"/>
                </a:rPr>
                <a:t>=</a:t>
              </a:r>
            </a:p>
          </p:txBody>
        </p:sp>
      </p:grpSp>
      <p:sp>
        <p:nvSpPr>
          <p:cNvPr id="47" name="Прямоугольник 46"/>
          <p:cNvSpPr>
            <a:spLocks noChangeArrowheads="1"/>
          </p:cNvSpPr>
          <p:nvPr/>
        </p:nvSpPr>
        <p:spPr bwMode="auto">
          <a:xfrm>
            <a:off x="7500938" y="4005064"/>
            <a:ext cx="7858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Calibri" pitchFamily="34" charset="0"/>
              </a:rPr>
              <a:t>S</a:t>
            </a:r>
            <a:r>
              <a:rPr lang="en-US" sz="2800" dirty="0">
                <a:solidFill>
                  <a:srgbClr val="FFFF00"/>
                </a:solidFill>
                <a:latin typeface="Calibri" pitchFamily="34" charset="0"/>
              </a:rPr>
              <a:t>2</a:t>
            </a:r>
            <a:endParaRPr lang="ru-RU" sz="28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48" name="Прямоугольник 47"/>
          <p:cNvSpPr>
            <a:spLocks noChangeArrowheads="1"/>
          </p:cNvSpPr>
          <p:nvPr/>
        </p:nvSpPr>
        <p:spPr bwMode="auto">
          <a:xfrm>
            <a:off x="7429500" y="3500438"/>
            <a:ext cx="603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u="sng" dirty="0">
                <a:solidFill>
                  <a:srgbClr val="FFFF00"/>
                </a:solidFill>
                <a:latin typeface="Calibri" pitchFamily="34" charset="0"/>
              </a:rPr>
              <a:t>F</a:t>
            </a:r>
            <a:r>
              <a:rPr lang="en-US" sz="2800" u="sng" dirty="0">
                <a:solidFill>
                  <a:srgbClr val="FFFF00"/>
                </a:solidFill>
                <a:latin typeface="Calibri" pitchFamily="34" charset="0"/>
              </a:rPr>
              <a:t>2</a:t>
            </a:r>
            <a:endParaRPr lang="ru-RU" sz="2800" u="sng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49" name="Прямоугольник 11"/>
          <p:cNvSpPr>
            <a:spLocks noChangeArrowheads="1"/>
          </p:cNvSpPr>
          <p:nvPr/>
        </p:nvSpPr>
        <p:spPr bwMode="auto">
          <a:xfrm>
            <a:off x="6643688" y="3857625"/>
            <a:ext cx="833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rgbClr val="FFFF00"/>
                </a:solidFill>
                <a:latin typeface="Calibri" pitchFamily="34" charset="0"/>
              </a:rPr>
              <a:t>2</a:t>
            </a:r>
            <a:r>
              <a:rPr lang="ru-RU" sz="4000" dirty="0">
                <a:solidFill>
                  <a:srgbClr val="FFFF00"/>
                </a:solidFill>
                <a:latin typeface="Calibri" pitchFamily="34" charset="0"/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3A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allAtOnce"/>
      <p:bldP spid="38" grpId="0"/>
      <p:bldP spid="39" grpId="0"/>
      <p:bldP spid="40" grpId="0"/>
      <p:bldP spid="40" grpId="1"/>
      <p:bldP spid="40" grpId="2"/>
      <p:bldP spid="47" grpId="0"/>
      <p:bldP spid="48" grpId="0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00063" y="428625"/>
            <a:ext cx="8229600" cy="41433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работе гидравлического пресса создается выигрыш в силе, равный отношению площади большего поршня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к площади меньшего.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2843809" y="4365102"/>
            <a:ext cx="2983190" cy="2208344"/>
            <a:chOff x="1915105" y="4293679"/>
            <a:chExt cx="2982648" cy="2208526"/>
          </a:xfrm>
        </p:grpSpPr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1987099" y="5301875"/>
              <a:ext cx="894797" cy="12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F</a:t>
              </a:r>
              <a:r>
                <a:rPr lang="ru-RU" sz="44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1</a:t>
              </a:r>
              <a:endParaRPr lang="ru-RU" sz="72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5" name="Прямоугольник 4"/>
            <p:cNvSpPr>
              <a:spLocks noChangeArrowheads="1"/>
            </p:cNvSpPr>
            <p:nvPr/>
          </p:nvSpPr>
          <p:spPr bwMode="auto">
            <a:xfrm>
              <a:off x="1915105" y="4293679"/>
              <a:ext cx="92869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72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F</a:t>
              </a:r>
              <a:r>
                <a:rPr lang="ru-RU" sz="44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2</a:t>
              </a:r>
            </a:p>
          </p:txBody>
        </p:sp>
        <p:sp>
          <p:nvSpPr>
            <p:cNvPr id="6" name="Прямоугольник 5"/>
            <p:cNvSpPr>
              <a:spLocks noChangeArrowheads="1"/>
            </p:cNvSpPr>
            <p:nvPr/>
          </p:nvSpPr>
          <p:spPr bwMode="auto">
            <a:xfrm>
              <a:off x="4002956" y="5301875"/>
              <a:ext cx="894797" cy="12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S</a:t>
              </a:r>
              <a:r>
                <a:rPr lang="ru-RU" sz="44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7" name="Прямоугольник 6"/>
            <p:cNvSpPr>
              <a:spLocks noChangeArrowheads="1"/>
            </p:cNvSpPr>
            <p:nvPr/>
          </p:nvSpPr>
          <p:spPr bwMode="auto">
            <a:xfrm>
              <a:off x="4002956" y="4365694"/>
              <a:ext cx="894797" cy="12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S</a:t>
              </a:r>
              <a:r>
                <a:rPr lang="ru-RU" sz="4400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2</a:t>
              </a: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2000219" y="5429355"/>
              <a:ext cx="785669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071530" y="5429355"/>
              <a:ext cx="785670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071586" y="5572242"/>
              <a:ext cx="785670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071586" y="5286469"/>
              <a:ext cx="785670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Применение гидравлической машины</a:t>
            </a:r>
            <a:endParaRPr lang="ru-RU" sz="3200" b="1" dirty="0"/>
          </a:p>
        </p:txBody>
      </p:sp>
      <p:pic>
        <p:nvPicPr>
          <p:cNvPr id="3" name="Picture 2" descr="D:\Кривобокова\физика\открытый урок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5" y="980728"/>
            <a:ext cx="2304256" cy="2656463"/>
          </a:xfrm>
          <a:prstGeom prst="rect">
            <a:avLst/>
          </a:prstGeom>
        </p:spPr>
      </p:pic>
      <p:pic>
        <p:nvPicPr>
          <p:cNvPr id="4" name="Picture 5" descr="D:\Кривобокова\физика\открытый урок\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908720"/>
            <a:ext cx="2259933" cy="283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D:\Кривобокова\физика\открытый урок\i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836712"/>
            <a:ext cx="2245631" cy="288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D:\Кривобокова\физика\открытый урок\i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930290"/>
            <a:ext cx="2304256" cy="292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D:\Кривобокова\физика\открытый урок\i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43190" y="3933056"/>
            <a:ext cx="2273574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:\Кривобокова\физика\открытый урок\i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4570" y="3933056"/>
            <a:ext cx="2203044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Кривобокова\физика\открытый урок\гидроножн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419872" y="0"/>
            <a:ext cx="2880320" cy="3212976"/>
          </a:xfrm>
          <a:prstGeom prst="rect">
            <a:avLst/>
          </a:prstGeom>
        </p:spPr>
      </p:pic>
      <p:pic>
        <p:nvPicPr>
          <p:cNvPr id="3" name="Picture 2" descr="D:\Кривобокова\физика\открытый урок\гайковер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12976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D:\Кривобокова\физика\открытый урок\для масла.jpg"/>
          <p:cNvPicPr>
            <a:picLocks noChangeAspect="1" noChangeArrowheads="1"/>
          </p:cNvPicPr>
          <p:nvPr/>
        </p:nvPicPr>
        <p:blipFill>
          <a:blip r:embed="rId4" cstate="print"/>
          <a:srcRect l="20601" r="21458"/>
          <a:stretch>
            <a:fillRect/>
          </a:stretch>
        </p:blipFill>
        <p:spPr bwMode="auto">
          <a:xfrm>
            <a:off x="6541683" y="0"/>
            <a:ext cx="2602317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D:\Кривобокова\физика\открытый урок\д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3313"/>
            <a:ext cx="321468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D:\Кривобокова\физика\открытый урок\для поднятия грузо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645024"/>
            <a:ext cx="2898775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D:\Кривобокова\физика\открытый урок\домкра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13" y="3645024"/>
            <a:ext cx="2643187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052736"/>
            <a:ext cx="9144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/>
          </a:p>
          <a:p>
            <a:r>
              <a:rPr lang="ru-RU" sz="3200" b="1" dirty="0" smtClean="0"/>
              <a:t>№1</a:t>
            </a:r>
            <a:r>
              <a:rPr lang="ru-RU" sz="3200" dirty="0" smtClean="0"/>
              <a:t>. Площадь большего поршня равна 200 см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, а малого 10 см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и на малый поршень действует сила 100 Н. Какая сила действует на больший поршень?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№2</a:t>
            </a:r>
            <a:r>
              <a:rPr lang="ru-RU" sz="3200" dirty="0" smtClean="0"/>
              <a:t>. Большой поршень гидравлической машины, площадь которого 60 см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, поднимает груз весом 300 Н. Найти площадь меньшего поршня, если на него действует сила 200 Н. </a:t>
            </a:r>
          </a:p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6064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Решение задач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кругленный прямоугольник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5603" name="Объект 1"/>
          <p:cNvSpPr>
            <a:spLocks noGrp="1"/>
          </p:cNvSpPr>
          <p:nvPr>
            <p:ph sz="quarter" idx="4294967295"/>
          </p:nvPr>
        </p:nvSpPr>
        <p:spPr>
          <a:xfrm>
            <a:off x="250825" y="0"/>
            <a:ext cx="8785225" cy="6524625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990073"/>
                </a:solidFill>
                <a:cs typeface="Times New Roman" pitchFamily="18" charset="0"/>
              </a:rPr>
              <a:t>Закрепление</a:t>
            </a:r>
          </a:p>
          <a:p>
            <a:pPr marL="0" indent="0" eaLnBrk="1" hangingPunct="1">
              <a:lnSpc>
                <a:spcPct val="90000"/>
              </a:lnSpc>
              <a:buFontTx/>
              <a:buAutoNum type="arabicPeriod"/>
            </a:pPr>
            <a:r>
              <a:rPr lang="ru-RU" b="1" dirty="0" smtClean="0">
                <a:solidFill>
                  <a:srgbClr val="000066"/>
                </a:solidFill>
                <a:cs typeface="Times New Roman" pitchFamily="18" charset="0"/>
              </a:rPr>
              <a:t>С какими приборами мы сегодня познакомились? </a:t>
            </a:r>
          </a:p>
          <a:p>
            <a:pPr marL="0" indent="0" eaLnBrk="1" hangingPunct="1">
              <a:lnSpc>
                <a:spcPct val="90000"/>
              </a:lnSpc>
              <a:buFontTx/>
              <a:buAutoNum type="arabicPeriod"/>
            </a:pPr>
            <a:r>
              <a:rPr lang="ru-RU" b="1" dirty="0" smtClean="0">
                <a:solidFill>
                  <a:srgbClr val="000066"/>
                </a:solidFill>
                <a:cs typeface="Times New Roman" pitchFamily="18" charset="0"/>
              </a:rPr>
              <a:t>Для чего они используются?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z="28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кругленный прямоугольник 4"/>
          <p:cNvSpPr>
            <a:spLocks noChangeArrowheads="1"/>
          </p:cNvSpPr>
          <p:nvPr/>
        </p:nvSpPr>
        <p:spPr bwMode="auto">
          <a:xfrm>
            <a:off x="179388" y="188913"/>
            <a:ext cx="8785225" cy="4319587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7989887" cy="1223962"/>
          </a:xfrm>
        </p:spPr>
        <p:txBody>
          <a:bodyPr/>
          <a:lstStyle/>
          <a:p>
            <a:r>
              <a:rPr lang="ru-RU" sz="3400" b="1" dirty="0" smtClean="0">
                <a:solidFill>
                  <a:srgbClr val="000066"/>
                </a:solidFill>
              </a:rPr>
              <a:t>Д/З: параграф 47,48, Упражнение 24(3).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1341438"/>
            <a:ext cx="8137525" cy="4967287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3200" b="1" u="sng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Дополнительное задание: </a:t>
            </a:r>
          </a:p>
          <a:p>
            <a:pPr>
              <a:buFontTx/>
              <a:buNone/>
              <a:defRPr/>
            </a:pPr>
            <a:r>
              <a:rPr lang="ru-RU" sz="32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 придумайте  модель фонтана для кабинета физики, сделайте фонтан из подручных средств (принесите в школу). Приготовьте объяснение принципа его работы.</a:t>
            </a:r>
            <a:endParaRPr lang="ru-RU" sz="32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07950" y="4581525"/>
            <a:ext cx="2447925" cy="1871663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Переходим 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к тесту на 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оценку.</a:t>
            </a:r>
          </a:p>
        </p:txBody>
      </p:sp>
      <p:pic>
        <p:nvPicPr>
          <p:cNvPr id="23559" name="Picture 7" descr="http://900igr.net/datas/fizika/Soobschajuschiesja-sosudy-i-ikh-primenenie/0030-030-Fonta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968500"/>
            <a:ext cx="6516687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кругленный прямоугольник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ru-RU" b="1">
                <a:solidFill>
                  <a:srgbClr val="C00000"/>
                </a:solidFill>
              </a:rPr>
              <a:t>Резерв:</a:t>
            </a:r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79388" y="836613"/>
            <a:ext cx="8507412" cy="4021137"/>
          </a:xfrm>
        </p:spPr>
        <p:txBody>
          <a:bodyPr>
            <a:normAutofit fontScale="92500"/>
          </a:bodyPr>
          <a:lstStyle/>
          <a:p>
            <a:pPr>
              <a:buFontTx/>
              <a:buNone/>
              <a:defRPr/>
            </a:pPr>
            <a:r>
              <a:rPr lang="ru-RU" b="1" dirty="0" smtClean="0">
                <a:hlinkClick r:id="rId2"/>
              </a:rPr>
              <a:t>1</a:t>
            </a:r>
            <a:r>
              <a:rPr lang="ru-RU" b="1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4700" b="1" dirty="0" smtClean="0">
                <a:solidFill>
                  <a:srgbClr val="002060"/>
                </a:solidFill>
              </a:rPr>
              <a:t>Современные подводные лодки опускаются на глубину, где давление воды равно 4,12 МПа. Вычислите глубину. Плотность морской воды 1030 кг/м</a:t>
            </a:r>
            <a:r>
              <a:rPr lang="ru-RU" sz="4700" b="1" baseline="30000" dirty="0" smtClean="0">
                <a:solidFill>
                  <a:srgbClr val="002060"/>
                </a:solidFill>
              </a:rPr>
              <a:t>3</a:t>
            </a:r>
            <a:r>
              <a:rPr lang="ru-RU" sz="4700" b="1" dirty="0" smtClean="0">
                <a:solidFill>
                  <a:srgbClr val="002060"/>
                </a:solidFill>
              </a:rPr>
              <a:t>. </a:t>
            </a:r>
            <a:endParaRPr lang="ru-RU" sz="4700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hlinkClick r:id="rId2"/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/>
          </a:p>
        </p:txBody>
      </p:sp>
      <p:grpSp>
        <p:nvGrpSpPr>
          <p:cNvPr id="27652" name="Группа 19"/>
          <p:cNvGrpSpPr>
            <a:grpSpLocks/>
          </p:cNvGrpSpPr>
          <p:nvPr/>
        </p:nvGrpSpPr>
        <p:grpSpPr bwMode="auto">
          <a:xfrm>
            <a:off x="6929438" y="4214813"/>
            <a:ext cx="1736725" cy="1804987"/>
            <a:chOff x="3071802" y="142852"/>
            <a:chExt cx="1737437" cy="1804831"/>
          </a:xfrm>
        </p:grpSpPr>
        <p:pic>
          <p:nvPicPr>
            <p:cNvPr id="27654" name="Рисунок 3" descr="16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71802" y="868923"/>
              <a:ext cx="1090614" cy="107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Выноска-облако 5"/>
            <p:cNvSpPr/>
            <p:nvPr/>
          </p:nvSpPr>
          <p:spPr>
            <a:xfrm rot="1040194">
              <a:off x="3808704" y="142852"/>
              <a:ext cx="1000535" cy="785744"/>
            </a:xfrm>
            <a:prstGeom prst="cloudCallou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FFFF00"/>
                </a:solidFill>
              </a:endParaRPr>
            </a:p>
          </p:txBody>
        </p:sp>
        <p:pic>
          <p:nvPicPr>
            <p:cNvPr id="27656" name="Рисунок 13" descr="11.g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00496" y="225981"/>
              <a:ext cx="4286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928813" y="4500563"/>
            <a:ext cx="3298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Ответ: до 400 м</a:t>
            </a:r>
            <a:endParaRPr lang="ru-RU" sz="36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кругленный прямоугольник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0" y="214313"/>
            <a:ext cx="8929688" cy="5911850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smtClean="0">
                <a:cs typeface="Times New Roman" pitchFamily="18" charset="0"/>
              </a:rPr>
              <a:t>   </a:t>
            </a:r>
            <a:r>
              <a:rPr lang="ru-RU" sz="4800" b="1" smtClean="0">
                <a:solidFill>
                  <a:srgbClr val="002060"/>
                </a:solidFill>
                <a:cs typeface="Times New Roman" pitchFamily="18" charset="0"/>
              </a:rPr>
              <a:t>2. Чему равно давление на рельсы четырехосного вагона массой 60 т, если площадь соприкосновения одного колеса с рельсом 10 см</a:t>
            </a:r>
            <a:r>
              <a:rPr lang="ru-RU" sz="4800" b="1" baseline="3000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4800" b="1" smtClean="0">
                <a:solidFill>
                  <a:srgbClr val="002060"/>
                </a:solidFill>
                <a:cs typeface="Times New Roman" pitchFamily="18" charset="0"/>
              </a:rPr>
              <a:t>?</a:t>
            </a:r>
            <a:endParaRPr lang="ru-RU" sz="480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grpSp>
        <p:nvGrpSpPr>
          <p:cNvPr id="28676" name="Группа 19"/>
          <p:cNvGrpSpPr>
            <a:grpSpLocks/>
          </p:cNvGrpSpPr>
          <p:nvPr/>
        </p:nvGrpSpPr>
        <p:grpSpPr bwMode="auto">
          <a:xfrm>
            <a:off x="7000875" y="4357688"/>
            <a:ext cx="1736725" cy="1804987"/>
            <a:chOff x="3071802" y="142852"/>
            <a:chExt cx="1737437" cy="1804831"/>
          </a:xfrm>
        </p:grpSpPr>
        <p:pic>
          <p:nvPicPr>
            <p:cNvPr id="28679" name="Рисунок 3" descr="16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71802" y="868923"/>
              <a:ext cx="1090614" cy="107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Выноска-облако 5"/>
            <p:cNvSpPr/>
            <p:nvPr/>
          </p:nvSpPr>
          <p:spPr>
            <a:xfrm rot="1040194">
              <a:off x="3808704" y="142852"/>
              <a:ext cx="1000535" cy="785744"/>
            </a:xfrm>
            <a:prstGeom prst="cloudCallou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FFFF00"/>
                </a:solidFill>
              </a:endParaRPr>
            </a:p>
          </p:txBody>
        </p:sp>
        <p:pic>
          <p:nvPicPr>
            <p:cNvPr id="28681" name="Рисунок 13" descr="11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0496" y="225981"/>
              <a:ext cx="4286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71625" y="4071938"/>
            <a:ext cx="3502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Ответ:  150 Мпа.</a:t>
            </a:r>
            <a:endParaRPr lang="ru-RU" sz="3600">
              <a:solidFill>
                <a:srgbClr val="C00000"/>
              </a:solidFill>
            </a:endParaRPr>
          </a:p>
        </p:txBody>
      </p:sp>
      <p:sp>
        <p:nvSpPr>
          <p:cNvPr id="28678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кругленный прямоугольник 10"/>
          <p:cNvSpPr>
            <a:spLocks noChangeArrowheads="1"/>
          </p:cNvSpPr>
          <p:nvPr/>
        </p:nvSpPr>
        <p:spPr bwMode="auto">
          <a:xfrm>
            <a:off x="3635375" y="692150"/>
            <a:ext cx="4681538" cy="21605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9699" name="Скругленный прямоугольник 9"/>
          <p:cNvSpPr>
            <a:spLocks noChangeArrowheads="1"/>
          </p:cNvSpPr>
          <p:nvPr/>
        </p:nvSpPr>
        <p:spPr bwMode="auto">
          <a:xfrm>
            <a:off x="4284663" y="2997200"/>
            <a:ext cx="4859337" cy="2232025"/>
          </a:xfrm>
          <a:prstGeom prst="roundRect">
            <a:avLst>
              <a:gd name="adj" fmla="val 16667"/>
            </a:avLst>
          </a:prstGeom>
          <a:solidFill>
            <a:srgbClr val="99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0" y="4005263"/>
            <a:ext cx="4284663" cy="223202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Загадки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635375" y="692150"/>
            <a:ext cx="4835525" cy="2171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/>
              <a:t>1. Поднимаемся мы в гору,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Стало трудно нам дышать.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А какие есть приборы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Чтоб давленье измерять?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sz="quarter" idx="4"/>
          </p:nvPr>
        </p:nvSpPr>
        <p:spPr>
          <a:xfrm>
            <a:off x="4284663" y="2997200"/>
            <a:ext cx="5083175" cy="238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2. </a:t>
            </a:r>
            <a:r>
              <a:rPr lang="ru-RU" sz="2800" b="1" smtClean="0"/>
              <a:t>Через нас проходит в грудь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И обратный держит путь.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Он невидимый, и все же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Без него мы жить не можем.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sz="quarter" idx="3"/>
          </p:nvPr>
        </p:nvSpPr>
        <p:spPr>
          <a:xfrm>
            <a:off x="0" y="4005263"/>
            <a:ext cx="4787900" cy="2171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3. </a:t>
            </a:r>
            <a:r>
              <a:rPr lang="ru-RU" sz="2800" b="1" smtClean="0"/>
              <a:t>На стене весит тарелка,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По тарелке ходит стрелка.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Эта стрелка наперед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Нам погоду узнает.</a:t>
            </a:r>
          </a:p>
        </p:txBody>
      </p:sp>
      <p:pic>
        <p:nvPicPr>
          <p:cNvPr id="29705" name="Picture 7" descr="bs020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кругленный 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8785225" cy="64801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468313" y="260350"/>
            <a:ext cx="8135937" cy="6192838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Тест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4. Как называется прибор для измерения атмосферного давления?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Н) альтиметр                   П) мензурка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О) барометр                      Р) высотомер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5. Чему равно значение нормального атмосферного давления?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К) 1 Н                              М) 760 мм </a:t>
            </a:r>
            <a:r>
              <a:rPr lang="ru-RU" sz="2800" b="1" dirty="0" err="1" smtClean="0">
                <a:solidFill>
                  <a:srgbClr val="002060"/>
                </a:solidFill>
                <a:cs typeface="Times New Roman" pitchFamily="18" charset="0"/>
              </a:rPr>
              <a:t>рт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. ст.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Л) 1 Па                             Н) 760 Н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6. Как называется прибор для измерения высоты, используемый в авиации?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Е) высотомер                  Л) анероид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К) альтиметр                   М) ареометр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ctrTitle"/>
          </p:nvPr>
        </p:nvSpPr>
        <p:spPr>
          <a:xfrm>
            <a:off x="611188" y="765175"/>
            <a:ext cx="7772400" cy="1143000"/>
          </a:xfrm>
        </p:spPr>
        <p:txBody>
          <a:bodyPr/>
          <a:lstStyle/>
          <a:p>
            <a:r>
              <a:rPr lang="ru-RU" sz="6000" smtClean="0"/>
              <a:t>Спасибо за урок.</a:t>
            </a:r>
          </a:p>
        </p:txBody>
      </p:sp>
      <p:sp>
        <p:nvSpPr>
          <p:cNvPr id="3072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8785225" cy="64801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5" name="Объект 1"/>
          <p:cNvSpPr txBox="1">
            <a:spLocks/>
          </p:cNvSpPr>
          <p:nvPr/>
        </p:nvSpPr>
        <p:spPr bwMode="auto">
          <a:xfrm>
            <a:off x="468313" y="260350"/>
            <a:ext cx="8135937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Тест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7. </a:t>
            </a:r>
            <a:r>
              <a:rPr lang="ru-RU" sz="2800" b="1" dirty="0">
                <a:solidFill>
                  <a:srgbClr val="002060"/>
                </a:solidFill>
              </a:rPr>
              <a:t>Давление, производимое на жидкость или газ, передается в любую точку жидкости или </a:t>
            </a:r>
            <a:r>
              <a:rPr lang="ru-RU" sz="2800" b="1" dirty="0" smtClean="0">
                <a:solidFill>
                  <a:srgbClr val="002060"/>
                </a:solidFill>
              </a:rPr>
              <a:t>газа…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Т) одинаково по всем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направлениям</a:t>
            </a:r>
            <a:endParaRPr lang="ru-RU" sz="2800" b="1" kern="0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Р) в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одном направлении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8. </a:t>
            </a:r>
            <a:r>
              <a:rPr lang="ru-RU" sz="2800" b="1" kern="0" noProof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Как изменяется атмосферное давление при подъеме на высоту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О) не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изменяется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П) увеличивается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Р) уменьшается на 1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мм.рт.ст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.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С) </a:t>
            </a:r>
            <a:r>
              <a:rPr lang="ru-RU" sz="2800" b="1" kern="0" dirty="0">
                <a:solidFill>
                  <a:srgbClr val="002060"/>
                </a:solidFill>
                <a:cs typeface="Times New Roman" pitchFamily="18" charset="0"/>
              </a:rPr>
              <a:t>уменьшается на </a:t>
            </a:r>
            <a:r>
              <a:rPr lang="ru-RU" sz="2800" b="1" kern="0" dirty="0" smtClean="0">
                <a:solidFill>
                  <a:srgbClr val="002060"/>
                </a:solidFill>
                <a:cs typeface="Times New Roman" pitchFamily="18" charset="0"/>
              </a:rPr>
              <a:t>1</a:t>
            </a:r>
            <a:r>
              <a:rPr lang="ru-RU" sz="2800" b="1" kern="0" dirty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ru-RU" sz="2800" b="1" kern="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kern="0" dirty="0" err="1">
                <a:solidFill>
                  <a:srgbClr val="002060"/>
                </a:solidFill>
                <a:cs typeface="Times New Roman" pitchFamily="18" charset="0"/>
              </a:rPr>
              <a:t>мм.рт.ст</a:t>
            </a:r>
            <a:r>
              <a:rPr lang="ru-RU" sz="2800" b="1" kern="0" dirty="0">
                <a:solidFill>
                  <a:srgbClr val="002060"/>
                </a:solidFill>
                <a:cs typeface="Times New Roman" pitchFamily="18" charset="0"/>
              </a:rPr>
              <a:t>.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1"/>
          <p:cNvSpPr>
            <a:spLocks noGrp="1"/>
          </p:cNvSpPr>
          <p:nvPr>
            <p:ph sz="quarter" idx="4294967295"/>
          </p:nvPr>
        </p:nvSpPr>
        <p:spPr>
          <a:xfrm>
            <a:off x="395288" y="404813"/>
            <a:ext cx="8064500" cy="50260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sz="2800" b="1" smtClean="0">
              <a:solidFill>
                <a:srgbClr val="002060"/>
              </a:solidFill>
              <a:cs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cs typeface="Times New Roman" pitchFamily="18" charset="0"/>
              </a:rPr>
              <a:t>Ответы</a:t>
            </a:r>
          </a:p>
          <a:p>
            <a:pPr marL="0" indent="0" algn="ctr" eaLnBrk="1" hangingPunct="1">
              <a:buFontTx/>
              <a:buNone/>
            </a:pPr>
            <a:endParaRPr lang="ru-RU" sz="2800" b="1" smtClean="0">
              <a:solidFill>
                <a:srgbClr val="002060"/>
              </a:solidFill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endParaRPr lang="ru-RU" sz="2800" b="1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1773238"/>
          <a:ext cx="8208714" cy="26801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40542"/>
                <a:gridCol w="1098349"/>
                <a:gridCol w="1098349"/>
                <a:gridCol w="982733"/>
                <a:gridCol w="1040542"/>
                <a:gridCol w="982733"/>
                <a:gridCol w="982733"/>
                <a:gridCol w="982733"/>
              </a:tblGrid>
              <a:tr h="13400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</a:tr>
              <a:tr h="134006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17" marB="45717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80920" cy="5976664"/>
          </a:xfrm>
        </p:spPr>
        <p:txBody>
          <a:bodyPr/>
          <a:lstStyle/>
          <a:p>
            <a:pPr eaLnBrk="1" hangingPunct="1"/>
            <a:r>
              <a:rPr lang="ru-RU" sz="8000" dirty="0" smtClean="0"/>
              <a:t>Манометры. Поршневой насос. Гидравлический пресс.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кругленный прямоугольник 6"/>
          <p:cNvSpPr>
            <a:spLocks noChangeArrowheads="1"/>
          </p:cNvSpPr>
          <p:nvPr/>
        </p:nvSpPr>
        <p:spPr bwMode="auto">
          <a:xfrm>
            <a:off x="179388" y="188913"/>
            <a:ext cx="8785225" cy="64801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55650" y="908050"/>
            <a:ext cx="77724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8800" kern="0" dirty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Манометры</a:t>
            </a:r>
            <a:r>
              <a:rPr lang="ru-RU" sz="10000" kern="0" dirty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088" y="2924175"/>
            <a:ext cx="76327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kern="0" dirty="0">
                <a:solidFill>
                  <a:srgbClr val="000066"/>
                </a:solidFill>
              </a:rPr>
              <a:t>– приборы </a:t>
            </a:r>
            <a:r>
              <a:rPr lang="ru-RU" sz="4400" b="1" kern="0" dirty="0" smtClean="0">
                <a:solidFill>
                  <a:srgbClr val="000066"/>
                </a:solidFill>
              </a:rPr>
              <a:t>для </a:t>
            </a:r>
            <a:r>
              <a:rPr lang="ru-RU" sz="4400" b="1" kern="0" dirty="0">
                <a:solidFill>
                  <a:srgbClr val="000066"/>
                </a:solidFill>
              </a:rPr>
              <a:t>измерения давлений больших или меньших атмосферного.</a:t>
            </a:r>
          </a:p>
          <a:p>
            <a:pPr algn="ctr">
              <a:defRPr/>
            </a:pPr>
            <a:endParaRPr lang="ru-RU" sz="4400" b="1" kern="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3"/>
          <p:cNvSpPr>
            <a:spLocks noGrp="1"/>
          </p:cNvSpPr>
          <p:nvPr>
            <p:ph type="title"/>
          </p:nvPr>
        </p:nvSpPr>
        <p:spPr>
          <a:xfrm>
            <a:off x="685800" y="260350"/>
            <a:ext cx="7772400" cy="865188"/>
          </a:xfrm>
        </p:spPr>
        <p:txBody>
          <a:bodyPr/>
          <a:lstStyle/>
          <a:p>
            <a:r>
              <a:rPr lang="ru-RU" smtClean="0"/>
              <a:t>Виды манометров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0825" y="1052513"/>
            <a:ext cx="3744913" cy="1584325"/>
          </a:xfrm>
        </p:spPr>
        <p:txBody>
          <a:bodyPr/>
          <a:lstStyle/>
          <a:p>
            <a:pPr algn="ctr"/>
            <a:r>
              <a:rPr lang="ru-RU" b="1" smtClean="0"/>
              <a:t>Открытый жидкостный манометр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6463" y="1125538"/>
            <a:ext cx="3741737" cy="1223962"/>
          </a:xfrm>
        </p:spPr>
        <p:txBody>
          <a:bodyPr/>
          <a:lstStyle/>
          <a:p>
            <a:pPr algn="ctr"/>
            <a:r>
              <a:rPr lang="ru-RU" b="1" smtClean="0"/>
              <a:t>Металлический</a:t>
            </a:r>
            <a:r>
              <a:rPr lang="ru-RU" b="1" u="sng" smtClean="0"/>
              <a:t> </a:t>
            </a:r>
            <a:r>
              <a:rPr lang="ru-RU" b="1" smtClean="0"/>
              <a:t>манометр</a:t>
            </a:r>
          </a:p>
        </p:txBody>
      </p:sp>
      <p:pic>
        <p:nvPicPr>
          <p:cNvPr id="23557" name="Picture 2" descr="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484438"/>
            <a:ext cx="2330450" cy="437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" descr="8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420938"/>
            <a:ext cx="32670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724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915816" y="404664"/>
            <a:ext cx="5902424" cy="6192688"/>
          </a:xfrm>
        </p:spPr>
        <p:txBody>
          <a:bodyPr/>
          <a:lstStyle/>
          <a:p>
            <a:pPr algn="ctr">
              <a:buNone/>
            </a:pPr>
            <a:r>
              <a:rPr lang="ru-RU" sz="2400" b="1" u="sng" dirty="0" smtClean="0"/>
              <a:t>План </a:t>
            </a:r>
            <a:r>
              <a:rPr lang="ru-RU" sz="2400" b="1" u="sng" dirty="0" smtClean="0"/>
              <a:t>работы</a:t>
            </a:r>
            <a:endParaRPr lang="ru-RU" sz="2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smtClean="0"/>
              <a:t>Посмотрите на изображение и предложите ваши варианты названия этого манометра?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smtClean="0"/>
              <a:t>Объясните устройство манометра? Как работает такой манометр?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smtClean="0"/>
              <a:t>Вспомните формулу зависимости давления в жидкости от высоты столба жидкости?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 smtClean="0"/>
              <a:t>Если установить коробочку прибора на какой-нибудь глубине внутри жидкости и поворачивать ее пленкой вверх, вбок и вниз, то, что будет происходить с показания манометра? Почему?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</p:txBody>
      </p:sp>
      <p:pic>
        <p:nvPicPr>
          <p:cNvPr id="1031" name="Рисунок 2" descr="Izmereniye davleniya vnutri zhidkosti 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2428875" cy="3086100"/>
          </a:xfrm>
          <a:prstGeom prst="rect">
            <a:avLst/>
          </a:prstGeom>
          <a:noFill/>
        </p:spPr>
      </p:pic>
      <p:pic>
        <p:nvPicPr>
          <p:cNvPr id="1030" name="Рисунок 1" descr="Izmereniye davleniya vnutri zhidkost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429000"/>
            <a:ext cx="2371725" cy="311467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657975"/>
            <a:ext cx="9144000" cy="0"/>
          </a:xfrm>
          <a:prstGeom prst="rect">
            <a:avLst/>
          </a:prstGeom>
          <a:solidFill>
            <a:srgbClr val="F8F9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нты">
  <a:themeElements>
    <a:clrScheme name="Ленты 7">
      <a:dk1>
        <a:srgbClr val="220011"/>
      </a:dk1>
      <a:lt1>
        <a:srgbClr val="FFFFCC"/>
      </a:lt1>
      <a:dk2>
        <a:srgbClr val="660033"/>
      </a:dk2>
      <a:lt2>
        <a:srgbClr val="FFCC00"/>
      </a:lt2>
      <a:accent1>
        <a:srgbClr val="CC0099"/>
      </a:accent1>
      <a:accent2>
        <a:srgbClr val="56002B"/>
      </a:accent2>
      <a:accent3>
        <a:srgbClr val="B8AAAD"/>
      </a:accent3>
      <a:accent4>
        <a:srgbClr val="DADAAE"/>
      </a:accent4>
      <a:accent5>
        <a:srgbClr val="E2AACA"/>
      </a:accent5>
      <a:accent6>
        <a:srgbClr val="4D0026"/>
      </a:accent6>
      <a:hlink>
        <a:srgbClr val="B0E757"/>
      </a:hlink>
      <a:folHlink>
        <a:srgbClr val="FF6600"/>
      </a:folHlink>
    </a:clrScheme>
    <a:fontScheme name="Ленты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Ленты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2">
        <a:dk1>
          <a:srgbClr val="001600"/>
        </a:dk1>
        <a:lt1>
          <a:srgbClr val="669900"/>
        </a:lt1>
        <a:dk2>
          <a:srgbClr val="000000"/>
        </a:dk2>
        <a:lt2>
          <a:srgbClr val="006600"/>
        </a:lt2>
        <a:accent1>
          <a:srgbClr val="336600"/>
        </a:accent1>
        <a:accent2>
          <a:srgbClr val="89BA00"/>
        </a:accent2>
        <a:accent3>
          <a:srgbClr val="B8CAAA"/>
        </a:accent3>
        <a:accent4>
          <a:srgbClr val="001100"/>
        </a:accent4>
        <a:accent5>
          <a:srgbClr val="ADB8AA"/>
        </a:accent5>
        <a:accent6>
          <a:srgbClr val="7CA800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енты 3">
        <a:dk1>
          <a:srgbClr val="000000"/>
        </a:dk1>
        <a:lt1>
          <a:srgbClr val="B2B2B2"/>
        </a:lt1>
        <a:dk2>
          <a:srgbClr val="000000"/>
        </a:dk2>
        <a:lt2>
          <a:srgbClr val="777777"/>
        </a:lt2>
        <a:accent1>
          <a:srgbClr val="CBCBCB"/>
        </a:accent1>
        <a:accent2>
          <a:srgbClr val="969696"/>
        </a:accent2>
        <a:accent3>
          <a:srgbClr val="D5D5D5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333333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енты 4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5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6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7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B0E757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F:\Program Files\Microsoft Office\Templates\Presentation Designs\Ленты.pot</Template>
  <TotalTime>1190</TotalTime>
  <Words>711</Words>
  <Application>Microsoft Office PowerPoint</Application>
  <PresentationFormat>Экран (4:3)</PresentationFormat>
  <Paragraphs>141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Ленты</vt:lpstr>
      <vt:lpstr>Слайд 1</vt:lpstr>
      <vt:lpstr>Слайд 2</vt:lpstr>
      <vt:lpstr>Слайд 3</vt:lpstr>
      <vt:lpstr>Слайд 4</vt:lpstr>
      <vt:lpstr>Слайд 5</vt:lpstr>
      <vt:lpstr>Манометры. Поршневой насос. Гидравлический пресс.</vt:lpstr>
      <vt:lpstr>Слайд 7</vt:lpstr>
      <vt:lpstr>Виды манометров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Д/З: параграф 47,48, Упражнение 24(3).</vt:lpstr>
      <vt:lpstr>Слайд 27</vt:lpstr>
      <vt:lpstr>Слайд 28</vt:lpstr>
      <vt:lpstr> Загадки</vt:lpstr>
      <vt:lpstr>Спасибо за урок.</vt:lpstr>
    </vt:vector>
  </TitlesOfParts>
  <Company>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Манометры</dc:title>
  <dc:creator>Дмитрий</dc:creator>
  <cp:lastModifiedBy>Александр</cp:lastModifiedBy>
  <cp:revision>97</cp:revision>
  <cp:lastPrinted>1601-01-01T00:00:00Z</cp:lastPrinted>
  <dcterms:created xsi:type="dcterms:W3CDTF">2007-10-04T14:00:48Z</dcterms:created>
  <dcterms:modified xsi:type="dcterms:W3CDTF">2017-02-15T01:29:00Z</dcterms:modified>
</cp:coreProperties>
</file>