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688" r:id="rId1"/>
  </p:sldMasterIdLst>
  <p:notesMasterIdLst>
    <p:notesMasterId r:id="rId11"/>
  </p:notesMasterIdLst>
  <p:sldIdLst>
    <p:sldId id="256" r:id="rId2"/>
    <p:sldId id="262" r:id="rId3"/>
    <p:sldId id="257" r:id="rId4"/>
    <p:sldId id="259" r:id="rId5"/>
    <p:sldId id="264" r:id="rId6"/>
    <p:sldId id="265" r:id="rId7"/>
    <p:sldId id="266" r:id="rId8"/>
    <p:sldId id="268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95" autoAdjust="0"/>
    <p:restoredTop sz="91941" autoAdjust="0"/>
  </p:normalViewPr>
  <p:slideViewPr>
    <p:cSldViewPr>
      <p:cViewPr>
        <p:scale>
          <a:sx n="68" d="100"/>
          <a:sy n="68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C7AFE-993E-453C-846B-28CD34B3E19E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CEDFE-58F8-4919-8B40-3B6CDC4B40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176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CEDFE-58F8-4919-8B40-3B6CDC4B40B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1F2279C-6B71-4BA1-86B2-6FBF93072AB3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087D73-A432-40B3-844D-5B7B831EA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2279C-6B71-4BA1-86B2-6FBF93072AB3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87D73-A432-40B3-844D-5B7B831EA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2279C-6B71-4BA1-86B2-6FBF93072AB3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87D73-A432-40B3-844D-5B7B831EA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2279C-6B71-4BA1-86B2-6FBF93072AB3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87D73-A432-40B3-844D-5B7B831EA7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2279C-6B71-4BA1-86B2-6FBF93072AB3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87D73-A432-40B3-844D-5B7B831EA7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2279C-6B71-4BA1-86B2-6FBF93072AB3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87D73-A432-40B3-844D-5B7B831EA7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2279C-6B71-4BA1-86B2-6FBF93072AB3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87D73-A432-40B3-844D-5B7B831EA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2279C-6B71-4BA1-86B2-6FBF93072AB3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87D73-A432-40B3-844D-5B7B831EA7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2279C-6B71-4BA1-86B2-6FBF93072AB3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87D73-A432-40B3-844D-5B7B831EA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1F2279C-6B71-4BA1-86B2-6FBF93072AB3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087D73-A432-40B3-844D-5B7B831EA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1F2279C-6B71-4BA1-86B2-6FBF93072AB3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087D73-A432-40B3-844D-5B7B831EA7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1F2279C-6B71-4BA1-86B2-6FBF93072AB3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D087D73-A432-40B3-844D-5B7B831EA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89" r:id="rId1"/>
    <p:sldLayoutId id="2147485690" r:id="rId2"/>
    <p:sldLayoutId id="2147485691" r:id="rId3"/>
    <p:sldLayoutId id="2147485692" r:id="rId4"/>
    <p:sldLayoutId id="2147485693" r:id="rId5"/>
    <p:sldLayoutId id="2147485694" r:id="rId6"/>
    <p:sldLayoutId id="2147485695" r:id="rId7"/>
    <p:sldLayoutId id="2147485696" r:id="rId8"/>
    <p:sldLayoutId id="2147485697" r:id="rId9"/>
    <p:sldLayoutId id="2147485698" r:id="rId10"/>
    <p:sldLayoutId id="21474856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28028" y="2996952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1268" name="Picture 4" descr="События - Life-NN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 l="2565" r="6410"/>
          <a:stretch>
            <a:fillRect/>
          </a:stretch>
        </p:blipFill>
        <p:spPr bwMode="auto">
          <a:xfrm>
            <a:off x="0" y="-332033"/>
            <a:ext cx="4536504" cy="6281313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10" name="TextBox 9"/>
          <p:cNvSpPr txBox="1"/>
          <p:nvPr/>
        </p:nvSpPr>
        <p:spPr>
          <a:xfrm>
            <a:off x="4932040" y="2060848"/>
            <a:ext cx="38164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sz="3600" b="1" i="1" dirty="0" smtClean="0">
                <a:solidFill>
                  <a:srgbClr val="C00000"/>
                </a:solidFill>
              </a:rPr>
              <a:t>Ранние</a:t>
            </a:r>
          </a:p>
          <a:p>
            <a:r>
              <a:rPr lang="ru-RU" sz="3600" b="1" i="1" dirty="0" smtClean="0">
                <a:solidFill>
                  <a:srgbClr val="C00000"/>
                </a:solidFill>
              </a:rPr>
              <a:t>романтические произведения</a:t>
            </a:r>
          </a:p>
          <a:p>
            <a:r>
              <a:rPr lang="ru-RU" sz="3600" b="1" i="1" dirty="0" smtClean="0">
                <a:solidFill>
                  <a:srgbClr val="C00000"/>
                </a:solidFill>
              </a:rPr>
              <a:t>М.Горького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21506" name="AutoShape 2" descr="Максим Горький - screenshot thumbnail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31640" y="5949280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1868 - 1936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980728"/>
            <a:ext cx="41044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Я очень рано понял, что человека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создает его сопротивление окружающей среде.</a:t>
            </a:r>
          </a:p>
          <a:p>
            <a:r>
              <a:rPr lang="ru-RU" sz="3200" b="1" i="1" dirty="0">
                <a:solidFill>
                  <a:srgbClr val="C00000"/>
                </a:solidFill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</a:rPr>
              <a:t>   </a:t>
            </a:r>
          </a:p>
          <a:p>
            <a:r>
              <a:rPr lang="ru-RU" sz="3200" b="1" i="1" dirty="0">
                <a:solidFill>
                  <a:srgbClr val="C00000"/>
                </a:solidFill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</a:rPr>
              <a:t>     М. Горький</a:t>
            </a:r>
          </a:p>
          <a:p>
            <a:r>
              <a:rPr lang="ru-RU" sz="3600" b="1" i="1" dirty="0" smtClean="0">
                <a:solidFill>
                  <a:srgbClr val="C00000"/>
                </a:solidFill>
              </a:rPr>
              <a:t>                                             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44034" name="Picture 2" descr="Ранние произведения Горького (1892-1905) Горький начинал как…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5909" r="49656"/>
          <a:stretch>
            <a:fillRect/>
          </a:stretch>
        </p:blipFill>
        <p:spPr bwMode="auto">
          <a:xfrm flipH="1">
            <a:off x="3995936" y="0"/>
            <a:ext cx="5148064" cy="685800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1052736"/>
            <a:ext cx="64807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Ранние романтические произведения:</a:t>
            </a:r>
          </a:p>
          <a:p>
            <a:pPr algn="ctr"/>
            <a:endParaRPr lang="ru-RU" sz="3200" b="1" i="1" dirty="0" smtClean="0">
              <a:solidFill>
                <a:srgbClr val="C00000"/>
              </a:solidFill>
            </a:endParaRP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 «Макар 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Чудра</a:t>
            </a:r>
            <a:r>
              <a:rPr lang="ru-RU" sz="3200" b="1" i="1" dirty="0" smtClean="0">
                <a:solidFill>
                  <a:srgbClr val="C00000"/>
                </a:solidFill>
              </a:rPr>
              <a:t>» (1892)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 «</a:t>
            </a:r>
            <a:r>
              <a:rPr lang="ru-RU" sz="3200" b="1" i="1" dirty="0" err="1" smtClean="0">
                <a:solidFill>
                  <a:srgbClr val="C00000"/>
                </a:solidFill>
              </a:rPr>
              <a:t>Челкаш</a:t>
            </a:r>
            <a:r>
              <a:rPr lang="ru-RU" sz="3200" b="1" i="1" dirty="0" smtClean="0">
                <a:solidFill>
                  <a:srgbClr val="C00000"/>
                </a:solidFill>
              </a:rPr>
              <a:t>» </a:t>
            </a:r>
            <a:r>
              <a:rPr lang="ru-RU" sz="3200" b="1" i="1" dirty="0" smtClean="0">
                <a:solidFill>
                  <a:srgbClr val="C00000"/>
                </a:solidFill>
              </a:rPr>
              <a:t> (</a:t>
            </a:r>
            <a:r>
              <a:rPr lang="ru-RU" sz="3200" b="1" i="1" dirty="0" smtClean="0">
                <a:solidFill>
                  <a:srgbClr val="C00000"/>
                </a:solidFill>
              </a:rPr>
              <a:t>1895) 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 «Старуха 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Изергиль</a:t>
            </a:r>
            <a:r>
              <a:rPr lang="ru-RU" sz="3200" b="1" i="1" dirty="0" smtClean="0">
                <a:solidFill>
                  <a:srgbClr val="C00000"/>
                </a:solidFill>
              </a:rPr>
              <a:t>» (</a:t>
            </a:r>
            <a:r>
              <a:rPr lang="ru-RU" sz="3200" b="1" i="1" dirty="0" smtClean="0">
                <a:solidFill>
                  <a:srgbClr val="C00000"/>
                </a:solidFill>
              </a:rPr>
              <a:t>1895)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 «Песня о Соколе» (1895)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16386" name="Picture 2" descr="Презентация на тему &quot;Старуха Изергиль&quot; - презентация по лите…"/>
          <p:cNvPicPr>
            <a:picLocks noChangeAspect="1" noChangeArrowheads="1"/>
          </p:cNvPicPr>
          <p:nvPr/>
        </p:nvPicPr>
        <p:blipFill>
          <a:blip r:embed="rId2" cstate="print">
            <a:lum bright="40000" contrast="-20000"/>
          </a:blip>
          <a:srcRect l="4973" t="18453" r="53456" b="-19367"/>
          <a:stretch>
            <a:fillRect/>
          </a:stretch>
        </p:blipFill>
        <p:spPr bwMode="auto">
          <a:xfrm>
            <a:off x="6732240" y="0"/>
            <a:ext cx="2267744" cy="396044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16388" name="Picture 4" descr="Блог.ру - larakarma - Зобар и Радда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-252536" y="1556792"/>
            <a:ext cx="3131840" cy="2880320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6392" name="Picture 8" descr="Максим Горький. Старуха Изергиль. Челкаш. Макар Чудра (Аудио…"/>
          <p:cNvPicPr>
            <a:picLocks noChangeAspect="1" noChangeArrowheads="1"/>
          </p:cNvPicPr>
          <p:nvPr/>
        </p:nvPicPr>
        <p:blipFill>
          <a:blip r:embed="rId4" cstate="print"/>
          <a:srcRect l="11851" t="33570" r="12302"/>
          <a:stretch>
            <a:fillRect/>
          </a:stretch>
        </p:blipFill>
        <p:spPr bwMode="auto">
          <a:xfrm>
            <a:off x="3851920" y="4149080"/>
            <a:ext cx="2376264" cy="270892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Урок по литературе, информатике и икт в 11 классе по теме: &quot;…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-603448"/>
            <a:ext cx="9144000" cy="7776864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TextBox 1"/>
          <p:cNvSpPr txBox="1"/>
          <p:nvPr/>
        </p:nvSpPr>
        <p:spPr>
          <a:xfrm>
            <a:off x="791580" y="538514"/>
            <a:ext cx="7560840" cy="513986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ru-RU" sz="3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ru-RU" sz="3200" b="1" dirty="0" smtClean="0"/>
              <a:t>Композиция  рассказа</a:t>
            </a:r>
          </a:p>
          <a:p>
            <a:pPr algn="ctr"/>
            <a:r>
              <a:rPr lang="ru-RU" sz="3200" b="1" dirty="0" smtClean="0"/>
              <a:t> «Старуха  </a:t>
            </a:r>
            <a:r>
              <a:rPr lang="ru-RU" sz="3200" b="1" dirty="0" err="1" smtClean="0"/>
              <a:t>Изергиль</a:t>
            </a:r>
            <a:r>
              <a:rPr lang="ru-RU" sz="3200" b="1" dirty="0" smtClean="0"/>
              <a:t>»:</a:t>
            </a:r>
          </a:p>
          <a:p>
            <a:pPr algn="ctr"/>
            <a:endParaRPr lang="ru-RU" sz="3600" b="1" dirty="0" smtClean="0"/>
          </a:p>
          <a:p>
            <a:pPr algn="ctr"/>
            <a:endParaRPr lang="ru-RU" sz="3600" b="1" dirty="0"/>
          </a:p>
          <a:p>
            <a:pPr>
              <a:buFontTx/>
              <a:buChar char="-"/>
            </a:pPr>
            <a:r>
              <a:rPr lang="ru-RU" sz="3200" b="1" i="1" dirty="0" smtClean="0"/>
              <a:t>    </a:t>
            </a:r>
            <a:r>
              <a:rPr lang="ru-RU" sz="3200" b="1" i="1" dirty="0" smtClean="0">
                <a:solidFill>
                  <a:srgbClr val="C00000"/>
                </a:solidFill>
              </a:rPr>
              <a:t>Легенда  о 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Ларре</a:t>
            </a:r>
            <a:r>
              <a:rPr lang="ru-RU" sz="3200" b="1" i="1" dirty="0" smtClean="0">
                <a:solidFill>
                  <a:srgbClr val="C00000"/>
                </a:solidFill>
              </a:rPr>
              <a:t>.</a:t>
            </a:r>
          </a:p>
          <a:p>
            <a:pPr>
              <a:buFontTx/>
              <a:buChar char="-"/>
            </a:pPr>
            <a:r>
              <a:rPr lang="ru-RU" sz="3200" b="1" i="1" dirty="0" smtClean="0">
                <a:solidFill>
                  <a:srgbClr val="C00000"/>
                </a:solidFill>
              </a:rPr>
              <a:t>   Рассказ  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Изергиль</a:t>
            </a:r>
            <a:r>
              <a:rPr lang="ru-RU" sz="3200" b="1" i="1" dirty="0" smtClean="0">
                <a:solidFill>
                  <a:srgbClr val="C00000"/>
                </a:solidFill>
              </a:rPr>
              <a:t>  о  своей  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    жизни.</a:t>
            </a:r>
          </a:p>
          <a:p>
            <a:pPr>
              <a:buFontTx/>
              <a:buChar char="-"/>
            </a:pPr>
            <a:r>
              <a:rPr lang="ru-RU" sz="3200" b="1" i="1" dirty="0">
                <a:solidFill>
                  <a:srgbClr val="C00000"/>
                </a:solidFill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</a:rPr>
              <a:t>  Легенда  о 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Данко</a:t>
            </a:r>
            <a:r>
              <a:rPr lang="ru-RU" sz="3200" b="1" i="1" dirty="0" smtClean="0">
                <a:solidFill>
                  <a:srgbClr val="C00000"/>
                </a:solidFill>
              </a:rPr>
              <a:t>.</a:t>
            </a:r>
          </a:p>
          <a:p>
            <a:pPr>
              <a:buFontTx/>
              <a:buChar char="-"/>
            </a:pPr>
            <a:endParaRPr lang="ru-RU" sz="3200" b="1" i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980728"/>
            <a:ext cx="691276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i="1" dirty="0" smtClean="0">
              <a:solidFill>
                <a:srgbClr val="C00000"/>
              </a:solidFill>
            </a:endParaRP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Легенда</a:t>
            </a: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– жанр устного народного творчества; 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рассказ</a:t>
            </a: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</a:rPr>
              <a:t>поучительного содержания </a:t>
            </a: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 событии или поступке человека, о чудесном происшествии, которое воспринимается как</a:t>
            </a:r>
          </a:p>
          <a:p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действительное.</a:t>
            </a:r>
            <a:endParaRPr lang="ru-RU" sz="32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Мой Буревестник летит. - Произведения Татьяны Домарёнок-Кудрявцевой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-315416"/>
            <a:ext cx="9144000" cy="7173416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TextBox 1"/>
          <p:cNvSpPr txBox="1"/>
          <p:nvPr/>
        </p:nvSpPr>
        <p:spPr>
          <a:xfrm>
            <a:off x="1043608" y="980728"/>
            <a:ext cx="748883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Особенности романтических произведений:</a:t>
            </a:r>
          </a:p>
          <a:p>
            <a:endParaRPr lang="ru-RU" sz="3200" b="1" dirty="0"/>
          </a:p>
          <a:p>
            <a:pPr>
              <a:buFontTx/>
              <a:buChar char="-"/>
            </a:pPr>
            <a:r>
              <a:rPr lang="ru-RU" sz="3200" b="1" dirty="0" smtClean="0"/>
              <a:t> </a:t>
            </a:r>
            <a:r>
              <a:rPr lang="ru-RU" sz="3200" b="1" i="1" dirty="0" smtClean="0">
                <a:solidFill>
                  <a:srgbClr val="C00000"/>
                </a:solidFill>
              </a:rPr>
              <a:t>герой противостоит 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 обществу; </a:t>
            </a:r>
          </a:p>
          <a:p>
            <a:endParaRPr lang="ru-RU" sz="3200" b="1" i="1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ru-RU" sz="3200" b="1" i="1" dirty="0">
                <a:solidFill>
                  <a:srgbClr val="C00000"/>
                </a:solidFill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</a:rPr>
              <a:t>события происходят на фоне   </a:t>
            </a:r>
            <a:endParaRPr lang="ru-RU" sz="3200" b="1" i="1" dirty="0">
              <a:solidFill>
                <a:srgbClr val="C00000"/>
              </a:solidFill>
            </a:endParaRP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 фантастической природы.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Романтический герой М. Горького по рассказу &quot;Старуха Изергил…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 l="7192" t="39709" r="49338" b="30051"/>
          <a:stretch>
            <a:fillRect/>
          </a:stretch>
        </p:blipFill>
        <p:spPr bwMode="auto">
          <a:xfrm>
            <a:off x="0" y="404664"/>
            <a:ext cx="9396536" cy="6264696"/>
          </a:xfrm>
          <a:prstGeom prst="rect">
            <a:avLst/>
          </a:prstGeom>
          <a:noFill/>
          <a:effectLst>
            <a:softEdge rad="635000"/>
          </a:effectLst>
          <a:scene3d>
            <a:camera prst="isometricOffAxis1Right"/>
            <a:lightRig rig="threePt" dir="t"/>
          </a:scene3d>
        </p:spPr>
      </p:pic>
      <p:sp>
        <p:nvSpPr>
          <p:cNvPr id="2" name="TextBox 1"/>
          <p:cNvSpPr txBox="1"/>
          <p:nvPr/>
        </p:nvSpPr>
        <p:spPr>
          <a:xfrm>
            <a:off x="1259632" y="1196752"/>
            <a:ext cx="7200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Главный вопрос, который волнует писателя, </a:t>
            </a:r>
            <a:r>
              <a:rPr lang="ru-RU" sz="3200" b="1" i="1" dirty="0" smtClean="0"/>
              <a:t>-</a:t>
            </a:r>
            <a:r>
              <a:rPr lang="ru-RU" sz="3200" b="1" i="1" dirty="0" smtClean="0">
                <a:solidFill>
                  <a:srgbClr val="C00000"/>
                </a:solidFill>
              </a:rPr>
              <a:t> что  такое свобода ?  Закончите предложения.</a:t>
            </a:r>
          </a:p>
          <a:p>
            <a:endParaRPr lang="ru-RU" sz="3200" b="1" i="1" dirty="0">
              <a:solidFill>
                <a:srgbClr val="C00000"/>
              </a:solidFill>
            </a:endParaRP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        Для 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Ларры</a:t>
            </a:r>
            <a:r>
              <a:rPr lang="ru-RU" sz="3200" b="1" i="1" dirty="0" smtClean="0">
                <a:solidFill>
                  <a:srgbClr val="C00000"/>
                </a:solidFill>
              </a:rPr>
              <a:t>  свобода …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       Для 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Данко</a:t>
            </a:r>
            <a:r>
              <a:rPr lang="ru-RU" sz="3200" b="1" i="1" dirty="0" smtClean="0">
                <a:solidFill>
                  <a:srgbClr val="C00000"/>
                </a:solidFill>
              </a:rPr>
              <a:t>  свобода …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       Для 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Изергиль</a:t>
            </a:r>
            <a:r>
              <a:rPr lang="ru-RU" sz="3200" b="1" i="1" dirty="0" smtClean="0">
                <a:solidFill>
                  <a:srgbClr val="C00000"/>
                </a:solidFill>
              </a:rPr>
              <a:t>  свобода…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764704"/>
            <a:ext cx="6552728" cy="5437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i="1" dirty="0" smtClean="0">
              <a:solidFill>
                <a:srgbClr val="C00000"/>
              </a:solidFill>
            </a:endParaRPr>
          </a:p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Определите значение слов:</a:t>
            </a:r>
          </a:p>
          <a:p>
            <a:endParaRPr lang="ru-RU" sz="3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гордость - …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гордыня  - …</a:t>
            </a:r>
          </a:p>
          <a:p>
            <a:endParaRPr lang="ru-RU" sz="3200" b="1" i="1" dirty="0" smtClean="0">
              <a:solidFill>
                <a:srgbClr val="C00000"/>
              </a:solidFill>
            </a:endParaRPr>
          </a:p>
          <a:p>
            <a:endParaRPr lang="ru-RU" sz="3200" b="1" i="1" dirty="0" smtClean="0">
              <a:solidFill>
                <a:srgbClr val="C00000"/>
              </a:solidFill>
            </a:endParaRPr>
          </a:p>
          <a:p>
            <a:r>
              <a:rPr lang="ru-RU" sz="3200" b="1" i="1" dirty="0" err="1" smtClean="0">
                <a:solidFill>
                  <a:srgbClr val="C00000"/>
                </a:solidFill>
              </a:rPr>
              <a:t>Ларре</a:t>
            </a:r>
            <a:r>
              <a:rPr lang="ru-RU" sz="3200" b="1" i="1" dirty="0" smtClean="0">
                <a:solidFill>
                  <a:srgbClr val="C00000"/>
                </a:solidFill>
              </a:rPr>
              <a:t> свойственна гордыня, а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Данко</a:t>
            </a:r>
            <a:r>
              <a:rPr lang="ru-RU" sz="3200" b="1" i="1" dirty="0" smtClean="0">
                <a:solidFill>
                  <a:srgbClr val="C00000"/>
                </a:solidFill>
              </a:rPr>
              <a:t> - … человек.</a:t>
            </a:r>
          </a:p>
          <a:p>
            <a:endParaRPr lang="ru-RU" sz="3200" b="1" i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Романтический пафос рассказа м. Горького &quot;Старуха Изергиль&quot; Разработки уроков, презентации, планирование, конспекты занятий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1" y="0"/>
            <a:ext cx="9144001" cy="6927848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TextBox 1"/>
          <p:cNvSpPr txBox="1"/>
          <p:nvPr/>
        </p:nvSpPr>
        <p:spPr>
          <a:xfrm>
            <a:off x="1115616" y="1124744"/>
            <a:ext cx="7200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/>
              <a:t>Ларра</a:t>
            </a:r>
            <a:r>
              <a:rPr lang="ru-RU" sz="3200" b="1" dirty="0" smtClean="0"/>
              <a:t>  и  </a:t>
            </a:r>
            <a:r>
              <a:rPr lang="ru-RU" sz="3200" b="1" dirty="0" err="1" smtClean="0"/>
              <a:t>Данко</a:t>
            </a:r>
            <a:r>
              <a:rPr lang="ru-RU" sz="3200" b="1" dirty="0" smtClean="0"/>
              <a:t>  – антиподы.</a:t>
            </a:r>
          </a:p>
          <a:p>
            <a:endParaRPr lang="ru-RU" sz="3600" b="1" i="1" dirty="0" smtClean="0"/>
          </a:p>
          <a:p>
            <a:pPr>
              <a:buFontTx/>
              <a:buChar char="-"/>
            </a:pPr>
            <a:r>
              <a:rPr lang="ru-RU" sz="3200" b="1" i="1" dirty="0" smtClean="0">
                <a:solidFill>
                  <a:srgbClr val="C00000"/>
                </a:solidFill>
              </a:rPr>
              <a:t>Почему?  Дайте аргументированный  ответ.</a:t>
            </a:r>
          </a:p>
          <a:p>
            <a:pPr>
              <a:buFontTx/>
              <a:buChar char="-"/>
            </a:pPr>
            <a:endParaRPr lang="ru-RU" sz="3200" b="1" i="1" dirty="0" smtClean="0">
              <a:solidFill>
                <a:srgbClr val="C00000"/>
              </a:solidFill>
            </a:endParaRP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- Как вы думаете, на кого больше похожа  сама 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Изергиль</a:t>
            </a:r>
            <a:r>
              <a:rPr lang="ru-RU" sz="3200" b="1" i="1" dirty="0" smtClean="0">
                <a:solidFill>
                  <a:srgbClr val="C00000"/>
                </a:solidFill>
              </a:rPr>
              <a:t>  и почему?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422</TotalTime>
  <Words>208</Words>
  <Application>Microsoft Office PowerPoint</Application>
  <PresentationFormat>Экран (4:3)</PresentationFormat>
  <Paragraphs>55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Максим Горький Ранние романтические произведения</dc:title>
  <dc:creator>Сергей</dc:creator>
  <cp:lastModifiedBy>User</cp:lastModifiedBy>
  <cp:revision>86</cp:revision>
  <dcterms:created xsi:type="dcterms:W3CDTF">2014-10-08T16:37:34Z</dcterms:created>
  <dcterms:modified xsi:type="dcterms:W3CDTF">2015-11-12T07:26:02Z</dcterms:modified>
</cp:coreProperties>
</file>