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648" r:id="rId1"/>
  </p:sldMasterIdLst>
  <p:sldIdLst>
    <p:sldId id="256" r:id="rId2"/>
    <p:sldId id="260" r:id="rId3"/>
    <p:sldId id="266" r:id="rId4"/>
    <p:sldId id="263" r:id="rId5"/>
    <p:sldId id="268" r:id="rId6"/>
    <p:sldId id="269" r:id="rId7"/>
    <p:sldId id="270" r:id="rId8"/>
    <p:sldId id="271" r:id="rId9"/>
    <p:sldId id="26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-90" y="-7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90508" y="1027085"/>
            <a:ext cx="7495864" cy="2456223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Пифагор и его теорема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53718" y="3989294"/>
            <a:ext cx="2601134" cy="519531"/>
          </a:xfrm>
        </p:spPr>
        <p:txBody>
          <a:bodyPr>
            <a:noAutofit/>
          </a:bodyPr>
          <a:lstStyle/>
          <a:p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Пуляева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М.Д., учитель математики МБОУ «СОШ №20» города Абакана</a:t>
            </a:r>
          </a:p>
          <a:p>
            <a:endParaRPr lang="ru-RU" sz="800" dirty="0"/>
          </a:p>
        </p:txBody>
      </p:sp>
      <p:pic>
        <p:nvPicPr>
          <p:cNvPr id="1026" name="Picture 2" descr="Картинки по запросу пифаг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56" y="417132"/>
            <a:ext cx="3931545" cy="54522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4209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43" y="2540771"/>
            <a:ext cx="6132022" cy="41678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8136" y="-39853"/>
            <a:ext cx="10579726" cy="6224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i="1" dirty="0" smtClean="0">
                <a:latin typeface="Monotype Corsiva" pitchFamily="66" charset="0"/>
              </a:rPr>
              <a:t>На поле жизни, подобно сеятелю, ходи ровным и постоянным шагом.</a:t>
            </a:r>
            <a:endParaRPr lang="ru-RU" sz="2400" dirty="0" smtClean="0">
              <a:latin typeface="Monotype Corsiva" pitchFamily="66" charset="0"/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i="1" dirty="0" smtClean="0">
                <a:latin typeface="Monotype Corsiva" pitchFamily="66" charset="0"/>
              </a:rPr>
              <a:t>Измеряй свои желания, взвешивай свои мысли, исчисляй свои слова.</a:t>
            </a:r>
            <a:endParaRPr lang="ru-RU" sz="2400" dirty="0" smtClean="0">
              <a:latin typeface="Monotype Corsiva" pitchFamily="66" charset="0"/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i="1" dirty="0" smtClean="0">
                <a:latin typeface="Monotype Corsiva" pitchFamily="66" charset="0"/>
              </a:rPr>
              <a:t>Будь другом истины до мученичества, но не будь ее защитником до нетерпимости.</a:t>
            </a:r>
            <a:endParaRPr lang="ru-RU" sz="2400" dirty="0" smtClean="0">
              <a:latin typeface="Monotype Corsiva" pitchFamily="66" charset="0"/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i="1" dirty="0" smtClean="0">
                <a:latin typeface="Monotype Corsiva" pitchFamily="66" charset="0"/>
              </a:rPr>
              <a:t>Во время гнева не должно ни говорить, ни действовать.</a:t>
            </a:r>
            <a:endParaRPr lang="ru-RU" sz="2400" dirty="0" smtClean="0">
              <a:latin typeface="Monotype Corsiva" pitchFamily="66" charset="0"/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i="1" dirty="0" smtClean="0">
                <a:latin typeface="Monotype Corsiva" pitchFamily="66" charset="0"/>
              </a:rPr>
              <a:t>Живи с людьми так, чтобы твои друзья не стали недругами, </a:t>
            </a:r>
          </a:p>
          <a:p>
            <a:pPr lvl="0">
              <a:lnSpc>
                <a:spcPct val="150000"/>
              </a:lnSpc>
            </a:pPr>
            <a:r>
              <a:rPr lang="ru-RU" sz="2400" i="1" dirty="0" smtClean="0">
                <a:latin typeface="Monotype Corsiva" pitchFamily="66" charset="0"/>
              </a:rPr>
              <a:t>а недруги стали друзьями.</a:t>
            </a:r>
            <a:endParaRPr lang="ru-RU" sz="2400" dirty="0" smtClean="0">
              <a:latin typeface="Monotype Corsiva" pitchFamily="66" charset="0"/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i="1" dirty="0" smtClean="0">
                <a:latin typeface="Monotype Corsiva" pitchFamily="66" charset="0"/>
              </a:rPr>
              <a:t>Молчание прекрасно. Молчи, если не можешь изречь то, </a:t>
            </a:r>
          </a:p>
          <a:p>
            <a:pPr lvl="0">
              <a:lnSpc>
                <a:spcPct val="150000"/>
              </a:lnSpc>
            </a:pPr>
            <a:r>
              <a:rPr lang="ru-RU" sz="2400" i="1" dirty="0" smtClean="0">
                <a:latin typeface="Monotype Corsiva" pitchFamily="66" charset="0"/>
              </a:rPr>
              <a:t>что было бы прекрасней молчания.</a:t>
            </a:r>
            <a:endParaRPr lang="ru-RU" sz="2400" dirty="0" smtClean="0">
              <a:latin typeface="Monotype Corsiva" pitchFamily="66" charset="0"/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i="1" dirty="0" smtClean="0">
                <a:latin typeface="Monotype Corsiva" pitchFamily="66" charset="0"/>
              </a:rPr>
              <a:t>Просыпаясь утром, спроси себя: «Что я должен </a:t>
            </a:r>
          </a:p>
          <a:p>
            <a:pPr lvl="0">
              <a:lnSpc>
                <a:spcPct val="150000"/>
              </a:lnSpc>
            </a:pPr>
            <a:r>
              <a:rPr lang="ru-RU" sz="2400" i="1" dirty="0" smtClean="0">
                <a:latin typeface="Monotype Corsiva" pitchFamily="66" charset="0"/>
              </a:rPr>
              <a:t>сделать?», засыпая вечером, спроси: «Что я сделал?».</a:t>
            </a:r>
            <a:endParaRPr lang="ru-RU" sz="2400" dirty="0" smtClean="0">
              <a:latin typeface="Monotype Corsiva" pitchFamily="66" charset="0"/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i="1" dirty="0" smtClean="0">
                <a:latin typeface="Monotype Corsiva" pitchFamily="66" charset="0"/>
              </a:rPr>
              <a:t>У друзей все общее, и дружба есть равенство</a:t>
            </a:r>
            <a:r>
              <a:rPr lang="ru-RU" sz="2800" i="1" dirty="0" smtClean="0">
                <a:latin typeface="Monotype Corsiva" pitchFamily="66" charset="0"/>
              </a:rPr>
              <a:t>.</a:t>
            </a:r>
            <a:endParaRPr lang="ru-RU" sz="2800" dirty="0" smtClean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428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7066" y="1966335"/>
            <a:ext cx="2988218" cy="21069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занятия: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61703" y="2070847"/>
            <a:ext cx="1013319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Узнать о жизни и деятельности Пифагора</a:t>
            </a:r>
          </a:p>
          <a:p>
            <a:r>
              <a:rPr lang="ru-RU" sz="2800" dirty="0" smtClean="0"/>
              <a:t> и его школы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Сформулировать и доказать теорему</a:t>
            </a:r>
          </a:p>
          <a:p>
            <a:r>
              <a:rPr lang="ru-RU" sz="2800" dirty="0" smtClean="0"/>
              <a:t> Пифагора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Узнать </a:t>
            </a:r>
            <a:r>
              <a:rPr lang="ru-RU" sz="2800" dirty="0" err="1" smtClean="0"/>
              <a:t>обслати</a:t>
            </a:r>
            <a:r>
              <a:rPr lang="ru-RU" sz="2800" dirty="0" smtClean="0"/>
              <a:t> применения теоремы в реальной жизни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Научиться решать задачи, используя теорему Пифагора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744" y="159060"/>
            <a:ext cx="9603275" cy="1049235"/>
          </a:xfrm>
        </p:spPr>
        <p:txBody>
          <a:bodyPr/>
          <a:lstStyle/>
          <a:p>
            <a:pPr algn="ctr"/>
            <a:r>
              <a:rPr lang="ru-RU" dirty="0" smtClean="0"/>
              <a:t>Группы учеников: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66206" y="1837765"/>
            <a:ext cx="904257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"Архивариусы</a:t>
            </a:r>
            <a:r>
              <a:rPr lang="ru-RU" sz="2200" dirty="0" smtClean="0"/>
              <a:t>” подобрали материалы, которые рассказывают</a:t>
            </a:r>
          </a:p>
          <a:p>
            <a:r>
              <a:rPr lang="ru-RU" sz="2200" dirty="0" smtClean="0"/>
              <a:t> об интересных фактах из жизни Пифагора, о создании </a:t>
            </a:r>
          </a:p>
          <a:p>
            <a:r>
              <a:rPr lang="ru-RU" sz="2200" dirty="0" smtClean="0"/>
              <a:t>пифагорейской школы и основных направлениях </a:t>
            </a:r>
          </a:p>
          <a:p>
            <a:r>
              <a:rPr lang="ru-RU" sz="2200" dirty="0" smtClean="0"/>
              <a:t>математических открытий, сделанных ими. </a:t>
            </a:r>
          </a:p>
          <a:p>
            <a:r>
              <a:rPr lang="ru-RU" sz="2200" b="1" dirty="0" smtClean="0"/>
              <a:t>"Теоретики”</a:t>
            </a:r>
            <a:r>
              <a:rPr lang="ru-RU" sz="2200" dirty="0" smtClean="0"/>
              <a:t>  нашли различные способы доказательства</a:t>
            </a:r>
          </a:p>
          <a:p>
            <a:r>
              <a:rPr lang="ru-RU" sz="2200" dirty="0" smtClean="0"/>
              <a:t> теоремы Пифагора.</a:t>
            </a:r>
          </a:p>
          <a:p>
            <a:r>
              <a:rPr lang="ru-RU" sz="2200" b="1" dirty="0" smtClean="0"/>
              <a:t>“Практики”</a:t>
            </a:r>
            <a:r>
              <a:rPr lang="ru-RU" sz="2200" dirty="0" smtClean="0"/>
              <a:t> расскажут о </a:t>
            </a:r>
            <a:r>
              <a:rPr lang="ru-RU" sz="2200" smtClean="0"/>
              <a:t>практическом применении </a:t>
            </a:r>
            <a:r>
              <a:rPr lang="ru-RU" sz="2200" dirty="0" smtClean="0"/>
              <a:t>теоремы Пифагора в современной деятельности человека.</a:t>
            </a:r>
          </a:p>
          <a:p>
            <a:r>
              <a:rPr lang="ru-RU" sz="2200" b="1" dirty="0" smtClean="0"/>
              <a:t>"Исследователи”</a:t>
            </a:r>
            <a:r>
              <a:rPr lang="ru-RU" sz="2200" dirty="0" smtClean="0"/>
              <a:t>  изучили материалы о Египетском треугольнике и Пентаграмме Пифагора</a:t>
            </a:r>
          </a:p>
          <a:p>
            <a:endParaRPr lang="ru-RU" sz="2200" dirty="0"/>
          </a:p>
        </p:txBody>
      </p:sp>
      <p:pic>
        <p:nvPicPr>
          <p:cNvPr id="5" name="Picture 3" descr="Сохранить008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8927" y="324196"/>
            <a:ext cx="3279000" cy="36409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70934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6600" u="sng" dirty="0" smtClean="0"/>
              <a:t>Теорема</a:t>
            </a:r>
            <a:r>
              <a:rPr lang="ru-RU" altLang="ru-RU" sz="6600" u="sng" dirty="0" smtClean="0">
                <a:latin typeface="Goudy Stout" panose="0202090407030B020401" pitchFamily="18" charset="0"/>
              </a:rPr>
              <a:t> Пифагора</a:t>
            </a:r>
            <a:endParaRPr lang="ru-RU" altLang="ru-RU" sz="6600" u="sng" dirty="0">
              <a:latin typeface="Goudy Stout" panose="0202090407030B020401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500981" y="1859756"/>
            <a:ext cx="9480132" cy="4525963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altLang="ru-RU" sz="3200" dirty="0" smtClean="0"/>
              <a:t>В прямоугольном треугольнике </a:t>
            </a:r>
            <a:r>
              <a:rPr lang="ru-RU" altLang="ru-RU" sz="3200" b="1" dirty="0" smtClean="0"/>
              <a:t>квадрат гипотенузы равен сумме </a:t>
            </a:r>
            <a:r>
              <a:rPr lang="ru-RU" altLang="ru-RU" sz="4000" b="1" dirty="0" smtClean="0"/>
              <a:t>квадратов катетов</a:t>
            </a:r>
            <a:r>
              <a:rPr lang="ru-RU" altLang="ru-RU" sz="2800" b="1" dirty="0" smtClean="0"/>
              <a:t>.</a:t>
            </a:r>
            <a:endParaRPr lang="ru-RU" altLang="ru-RU" sz="2800" b="1" dirty="0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1253992" y="3176241"/>
            <a:ext cx="2495047" cy="2933614"/>
          </a:xfrm>
          <a:prstGeom prst="rtTriangle">
            <a:avLst/>
          </a:prstGeom>
          <a:solidFill>
            <a:srgbClr val="ECFA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ru-RU" altLang="ru-RU" sz="320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500980" y="5674725"/>
            <a:ext cx="172685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dirty="0"/>
              <a:t>Катет</a:t>
            </a:r>
            <a:r>
              <a:rPr lang="ru-RU" altLang="ru-RU" b="1" dirty="0"/>
              <a:t> </a:t>
            </a:r>
            <a:r>
              <a:rPr lang="ru-RU" altLang="ru-RU" sz="2000" b="1" dirty="0"/>
              <a:t>а</a:t>
            </a:r>
            <a:endParaRPr lang="ru-RU" altLang="ru-RU" b="1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 rot="16200000">
            <a:off x="805067" y="4654840"/>
            <a:ext cx="134118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dirty="0"/>
              <a:t>Катет </a:t>
            </a:r>
            <a:r>
              <a:rPr lang="ru-RU" altLang="ru-RU" sz="2000" b="1" dirty="0"/>
              <a:t>в</a:t>
            </a:r>
            <a:endParaRPr lang="ru-RU" altLang="ru-RU" b="1" dirty="0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 rot="3142474">
            <a:off x="954422" y="4290242"/>
            <a:ext cx="22704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dirty="0"/>
              <a:t>Гипотенуза </a:t>
            </a:r>
            <a:r>
              <a:rPr lang="ru-RU" altLang="ru-RU" sz="2000" b="1" dirty="0"/>
              <a:t>с</a:t>
            </a:r>
            <a:endParaRPr lang="ru-RU" altLang="ru-RU" dirty="0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5138738" y="3492781"/>
            <a:ext cx="4176712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endParaRPr lang="ru-RU" altLang="ru-RU" sz="6600"/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203575" y="4005263"/>
            <a:ext cx="4824413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3B09C9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ru-RU" sz="7200" b="1" i="1" dirty="0"/>
              <a:t>a</a:t>
            </a:r>
            <a:r>
              <a:rPr lang="en-US" altLang="ru-RU" sz="7200" b="1" i="1" baseline="30000" dirty="0"/>
              <a:t>2</a:t>
            </a:r>
            <a:r>
              <a:rPr lang="en-US" altLang="ru-RU" sz="7200" b="1" i="1" dirty="0"/>
              <a:t>+b</a:t>
            </a:r>
            <a:r>
              <a:rPr lang="en-US" altLang="ru-RU" sz="7200" b="1" i="1" baseline="30000" dirty="0"/>
              <a:t>2</a:t>
            </a:r>
            <a:r>
              <a:rPr lang="en-US" altLang="ru-RU" sz="7200" b="1" i="1" dirty="0"/>
              <a:t>=c</a:t>
            </a:r>
            <a:r>
              <a:rPr lang="en-US" altLang="ru-RU" sz="7200" b="1" i="1" baseline="30000" dirty="0"/>
              <a:t>2</a:t>
            </a:r>
            <a:endParaRPr lang="ru-RU" altLang="ru-RU" sz="7200" b="1" i="1" baseline="30000" dirty="0"/>
          </a:p>
        </p:txBody>
      </p:sp>
      <p:sp>
        <p:nvSpPr>
          <p:cNvPr id="11" name="Rectangle 17"/>
          <p:cNvSpPr>
            <a:spLocks noChangeArrowheads="1"/>
          </p:cNvSpPr>
          <p:nvPr/>
        </p:nvSpPr>
        <p:spPr bwMode="auto">
          <a:xfrm>
            <a:off x="1253992" y="5775482"/>
            <a:ext cx="383039" cy="334373"/>
          </a:xfrm>
          <a:prstGeom prst="rect">
            <a:avLst/>
          </a:prstGeom>
          <a:solidFill>
            <a:srgbClr val="ECFA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2760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/>
      <p:bldP spid="7" grpId="0"/>
      <p:bldP spid="8" grpId="0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3"/>
          <p:cNvSpPr txBox="1">
            <a:spLocks/>
          </p:cNvSpPr>
          <p:nvPr/>
        </p:nvSpPr>
        <p:spPr>
          <a:xfrm>
            <a:off x="829455" y="1463819"/>
            <a:ext cx="3786187" cy="491172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Tx/>
              <a:buNone/>
            </a:pPr>
            <a:r>
              <a:rPr lang="ru-RU" altLang="ru-RU" b="1" i="1" dirty="0" smtClean="0">
                <a:solidFill>
                  <a:srgbClr val="002060"/>
                </a:solidFill>
              </a:rPr>
              <a:t>Над озером тихим</a:t>
            </a:r>
          </a:p>
          <a:p>
            <a:pPr marL="0" indent="0">
              <a:lnSpc>
                <a:spcPct val="110000"/>
              </a:lnSpc>
              <a:buFontTx/>
              <a:buNone/>
            </a:pPr>
            <a:r>
              <a:rPr lang="ru-RU" altLang="ru-RU" b="1" i="1" dirty="0" smtClean="0">
                <a:solidFill>
                  <a:srgbClr val="002060"/>
                </a:solidFill>
              </a:rPr>
              <a:t>С полфута размером</a:t>
            </a:r>
          </a:p>
          <a:p>
            <a:pPr marL="0" indent="0">
              <a:lnSpc>
                <a:spcPct val="110000"/>
              </a:lnSpc>
              <a:buFontTx/>
              <a:buNone/>
            </a:pPr>
            <a:r>
              <a:rPr lang="ru-RU" altLang="ru-RU" b="1" i="1" dirty="0" smtClean="0">
                <a:solidFill>
                  <a:srgbClr val="002060"/>
                </a:solidFill>
              </a:rPr>
              <a:t>Высился лотоса цвет.</a:t>
            </a:r>
          </a:p>
          <a:p>
            <a:pPr marL="0" indent="0">
              <a:lnSpc>
                <a:spcPct val="110000"/>
              </a:lnSpc>
              <a:buFontTx/>
              <a:buNone/>
            </a:pPr>
            <a:r>
              <a:rPr lang="ru-RU" altLang="ru-RU" b="1" i="1" dirty="0" smtClean="0">
                <a:solidFill>
                  <a:srgbClr val="002060"/>
                </a:solidFill>
              </a:rPr>
              <a:t>Он рос одиноко, </a:t>
            </a:r>
          </a:p>
          <a:p>
            <a:pPr marL="0" indent="0">
              <a:lnSpc>
                <a:spcPct val="110000"/>
              </a:lnSpc>
              <a:buFontTx/>
              <a:buNone/>
            </a:pPr>
            <a:r>
              <a:rPr lang="ru-RU" altLang="ru-RU" b="1" i="1" dirty="0" smtClean="0">
                <a:solidFill>
                  <a:srgbClr val="002060"/>
                </a:solidFill>
              </a:rPr>
              <a:t>И ветер порывом</a:t>
            </a:r>
          </a:p>
          <a:p>
            <a:pPr marL="0" indent="0">
              <a:lnSpc>
                <a:spcPct val="110000"/>
              </a:lnSpc>
              <a:buFontTx/>
              <a:buNone/>
            </a:pPr>
            <a:r>
              <a:rPr lang="ru-RU" altLang="ru-RU" b="1" i="1" dirty="0" smtClean="0">
                <a:solidFill>
                  <a:srgbClr val="002060"/>
                </a:solidFill>
              </a:rPr>
              <a:t>Отнёс его в сторону. Нет</a:t>
            </a:r>
          </a:p>
          <a:p>
            <a:pPr marL="0" indent="0">
              <a:lnSpc>
                <a:spcPct val="110000"/>
              </a:lnSpc>
              <a:buFontTx/>
              <a:buNone/>
            </a:pPr>
            <a:r>
              <a:rPr lang="ru-RU" altLang="ru-RU" b="1" i="1" dirty="0" smtClean="0">
                <a:solidFill>
                  <a:srgbClr val="002060"/>
                </a:solidFill>
              </a:rPr>
              <a:t>Боле цветка над водой.</a:t>
            </a:r>
          </a:p>
          <a:p>
            <a:pPr marL="0" indent="0">
              <a:lnSpc>
                <a:spcPct val="110000"/>
              </a:lnSpc>
              <a:buFontTx/>
              <a:buNone/>
            </a:pPr>
            <a:r>
              <a:rPr lang="ru-RU" altLang="ru-RU" b="1" i="1" dirty="0" smtClean="0">
                <a:solidFill>
                  <a:srgbClr val="002060"/>
                </a:solidFill>
              </a:rPr>
              <a:t>Нашёл же рыбак его</a:t>
            </a:r>
          </a:p>
          <a:p>
            <a:pPr marL="0" indent="0">
              <a:lnSpc>
                <a:spcPct val="110000"/>
              </a:lnSpc>
              <a:buFontTx/>
              <a:buNone/>
            </a:pPr>
            <a:r>
              <a:rPr lang="ru-RU" altLang="ru-RU" b="1" i="1" dirty="0" smtClean="0">
                <a:solidFill>
                  <a:srgbClr val="002060"/>
                </a:solidFill>
              </a:rPr>
              <a:t>Ранней весною</a:t>
            </a:r>
          </a:p>
          <a:p>
            <a:pPr marL="0" indent="0">
              <a:lnSpc>
                <a:spcPct val="110000"/>
              </a:lnSpc>
              <a:buFontTx/>
              <a:buNone/>
            </a:pPr>
            <a:r>
              <a:rPr lang="ru-RU" altLang="ru-RU" b="1" i="1" dirty="0" smtClean="0">
                <a:solidFill>
                  <a:srgbClr val="002060"/>
                </a:solidFill>
              </a:rPr>
              <a:t>В двух футах от места, где рос.</a:t>
            </a:r>
          </a:p>
          <a:p>
            <a:pPr marL="0" indent="0">
              <a:lnSpc>
                <a:spcPct val="110000"/>
              </a:lnSpc>
              <a:buFontTx/>
              <a:buNone/>
            </a:pPr>
            <a:r>
              <a:rPr lang="ru-RU" altLang="ru-RU" b="1" i="1" dirty="0" smtClean="0">
                <a:solidFill>
                  <a:srgbClr val="002060"/>
                </a:solidFill>
              </a:rPr>
              <a:t>Итак, предложу я вопрос:</a:t>
            </a:r>
          </a:p>
          <a:p>
            <a:pPr marL="0" indent="0">
              <a:lnSpc>
                <a:spcPct val="110000"/>
              </a:lnSpc>
              <a:buFontTx/>
              <a:buNone/>
            </a:pPr>
            <a:r>
              <a:rPr lang="ru-RU" altLang="ru-RU" b="1" i="1" dirty="0" smtClean="0">
                <a:solidFill>
                  <a:srgbClr val="002060"/>
                </a:solidFill>
              </a:rPr>
              <a:t>“Как озера вода здесь глубока?”</a:t>
            </a:r>
          </a:p>
        </p:txBody>
      </p:sp>
      <p:pic>
        <p:nvPicPr>
          <p:cNvPr id="4" name="Рисунок 1" descr="C:\Documents and Settings\Сергей.BA5D79E89859413\Рабочий стол\ур 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093" y="1950373"/>
            <a:ext cx="5923381" cy="3851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45942" y="798939"/>
            <a:ext cx="9807493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Lucida Console" pitchFamily="49" charset="0"/>
              </a:rPr>
              <a:t>Древнеиндийская задача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Lucida Console" pitchFamily="49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393852" y="1885360"/>
            <a:ext cx="3552186" cy="4213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274482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" descr="C:\Documents and Settings\Сергей.BA5D79E89859413\Рабочий стол\ур 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018" y="363942"/>
            <a:ext cx="461327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305772" y="157338"/>
            <a:ext cx="2950591" cy="349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6"/>
          <p:cNvSpPr>
            <a:spLocks noGrp="1"/>
          </p:cNvSpPr>
          <p:nvPr>
            <p:ph type="title" idx="4294967295"/>
          </p:nvPr>
        </p:nvSpPr>
        <p:spPr>
          <a:xfrm>
            <a:off x="0" y="878389"/>
            <a:ext cx="4143375" cy="2071687"/>
          </a:xfrm>
        </p:spPr>
        <p:txBody>
          <a:bodyPr/>
          <a:lstStyle/>
          <a:p>
            <a:pPr eaLnBrk="1" hangingPunct="1"/>
            <a:r>
              <a:rPr lang="ru-RU" altLang="ru-RU" sz="2000" b="1" dirty="0" smtClean="0">
                <a:solidFill>
                  <a:srgbClr val="002060"/>
                </a:solidFill>
              </a:rPr>
              <a:t>(</a:t>
            </a:r>
            <a:r>
              <a:rPr lang="ru-RU" altLang="ru-RU" sz="2000" b="1" dirty="0" smtClean="0">
                <a:solidFill>
                  <a:srgbClr val="002060"/>
                </a:solidFill>
              </a:rPr>
              <a:t>1 фут приближённо</a:t>
            </a:r>
            <a:br>
              <a:rPr lang="ru-RU" altLang="ru-RU" sz="2000" b="1" dirty="0" smtClean="0">
                <a:solidFill>
                  <a:srgbClr val="002060"/>
                </a:solidFill>
              </a:rPr>
            </a:br>
            <a:r>
              <a:rPr lang="ru-RU" altLang="ru-RU" sz="2000" b="1" dirty="0" smtClean="0">
                <a:solidFill>
                  <a:srgbClr val="002060"/>
                </a:solidFill>
              </a:rPr>
              <a:t> равен 0,3 м) </a:t>
            </a:r>
          </a:p>
        </p:txBody>
      </p:sp>
      <p:sp>
        <p:nvSpPr>
          <p:cNvPr id="4" name="Содержимое 7"/>
          <p:cNvSpPr txBox="1">
            <a:spLocks/>
          </p:cNvSpPr>
          <p:nvPr/>
        </p:nvSpPr>
        <p:spPr>
          <a:xfrm>
            <a:off x="633326" y="2508365"/>
            <a:ext cx="8715375" cy="37861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ru-RU" altLang="ru-RU" dirty="0" smtClean="0"/>
              <a:t> 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100" b="1" dirty="0" smtClean="0">
                <a:solidFill>
                  <a:srgbClr val="002060"/>
                </a:solidFill>
              </a:rPr>
              <a:t>Решение.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 Выполним чертёж к задаче и обозначим глубину озера АС =Х, тогда AD = AB = Х + 0,5 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Из треугольника ACB по теореме Пифагора имеем AB</a:t>
            </a:r>
            <a:r>
              <a:rPr lang="ru-RU" altLang="ru-RU" b="1" baseline="30000" dirty="0" smtClean="0">
                <a:solidFill>
                  <a:srgbClr val="002060"/>
                </a:solidFill>
              </a:rPr>
              <a:t>2</a:t>
            </a:r>
            <a:r>
              <a:rPr lang="ru-RU" altLang="ru-RU" b="1" dirty="0" smtClean="0">
                <a:solidFill>
                  <a:srgbClr val="002060"/>
                </a:solidFill>
              </a:rPr>
              <a:t> – AC</a:t>
            </a:r>
            <a:r>
              <a:rPr lang="ru-RU" altLang="ru-RU" b="1" baseline="30000" dirty="0" smtClean="0">
                <a:solidFill>
                  <a:srgbClr val="002060"/>
                </a:solidFill>
              </a:rPr>
              <a:t>2</a:t>
            </a:r>
            <a:r>
              <a:rPr lang="ru-RU" altLang="ru-RU" b="1" dirty="0" smtClean="0">
                <a:solidFill>
                  <a:srgbClr val="002060"/>
                </a:solidFill>
              </a:rPr>
              <a:t> = BC</a:t>
            </a:r>
            <a:r>
              <a:rPr lang="ru-RU" altLang="ru-RU" b="1" baseline="30000" dirty="0" smtClean="0">
                <a:solidFill>
                  <a:srgbClr val="002060"/>
                </a:solidFill>
              </a:rPr>
              <a:t>2</a:t>
            </a:r>
            <a:r>
              <a:rPr lang="ru-RU" altLang="ru-RU" b="1" dirty="0" smtClean="0">
                <a:solidFill>
                  <a:srgbClr val="002060"/>
                </a:solidFill>
              </a:rPr>
              <a:t>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(Х + 0,5)</a:t>
            </a:r>
            <a:r>
              <a:rPr lang="ru-RU" altLang="ru-RU" b="1" baseline="30000" dirty="0" smtClean="0">
                <a:solidFill>
                  <a:srgbClr val="002060"/>
                </a:solidFill>
              </a:rPr>
              <a:t>2</a:t>
            </a:r>
            <a:r>
              <a:rPr lang="ru-RU" altLang="ru-RU" b="1" dirty="0" smtClean="0">
                <a:solidFill>
                  <a:srgbClr val="002060"/>
                </a:solidFill>
              </a:rPr>
              <a:t> – Х</a:t>
            </a:r>
            <a:r>
              <a:rPr lang="ru-RU" altLang="ru-RU" b="1" baseline="30000" dirty="0" smtClean="0">
                <a:solidFill>
                  <a:srgbClr val="002060"/>
                </a:solidFill>
              </a:rPr>
              <a:t>2</a:t>
            </a:r>
            <a:r>
              <a:rPr lang="ru-RU" altLang="ru-RU" b="1" dirty="0" smtClean="0">
                <a:solidFill>
                  <a:srgbClr val="002060"/>
                </a:solidFill>
              </a:rPr>
              <a:t> = 2</a:t>
            </a:r>
            <a:r>
              <a:rPr lang="ru-RU" altLang="ru-RU" b="1" baseline="30000" dirty="0" smtClean="0">
                <a:solidFill>
                  <a:srgbClr val="002060"/>
                </a:solidFill>
              </a:rPr>
              <a:t>2</a:t>
            </a:r>
            <a:r>
              <a:rPr lang="ru-RU" altLang="ru-RU" b="1" dirty="0" smtClean="0">
                <a:solidFill>
                  <a:srgbClr val="002060"/>
                </a:solidFill>
              </a:rPr>
              <a:t> 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Х</a:t>
            </a:r>
            <a:r>
              <a:rPr lang="ru-RU" altLang="ru-RU" b="1" baseline="30000" dirty="0" smtClean="0">
                <a:solidFill>
                  <a:srgbClr val="002060"/>
                </a:solidFill>
              </a:rPr>
              <a:t>2</a:t>
            </a:r>
            <a:r>
              <a:rPr lang="ru-RU" altLang="ru-RU" b="1" dirty="0" smtClean="0">
                <a:solidFill>
                  <a:srgbClr val="002060"/>
                </a:solidFill>
              </a:rPr>
              <a:t> + Х + 0,25 – Х</a:t>
            </a:r>
            <a:r>
              <a:rPr lang="ru-RU" altLang="ru-RU" b="1" baseline="30000" dirty="0" smtClean="0">
                <a:solidFill>
                  <a:srgbClr val="002060"/>
                </a:solidFill>
              </a:rPr>
              <a:t>2</a:t>
            </a:r>
            <a:r>
              <a:rPr lang="ru-RU" altLang="ru-RU" b="1" dirty="0" smtClean="0">
                <a:solidFill>
                  <a:srgbClr val="002060"/>
                </a:solidFill>
              </a:rPr>
              <a:t> = 4,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Х = 3,75.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Таким образом, глубина озера составляет 3,75 фута.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3, 75 • 0,3 = 1,125 (м)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Ответ: 3,75 фута или 1, 125 м. </a:t>
            </a:r>
          </a:p>
          <a:p>
            <a:pPr>
              <a:lnSpc>
                <a:spcPct val="80000"/>
              </a:lnSpc>
            </a:pPr>
            <a:endParaRPr lang="ru-RU" altLang="ru-RU" dirty="0" smtClean="0"/>
          </a:p>
        </p:txBody>
      </p:sp>
      <p:sp>
        <p:nvSpPr>
          <p:cNvPr id="6" name="Номер слайда 4"/>
          <p:cNvSpPr txBox="1">
            <a:spLocks noGrp="1"/>
          </p:cNvSpPr>
          <p:nvPr/>
        </p:nvSpPr>
        <p:spPr bwMode="auto">
          <a:xfrm>
            <a:off x="7043651" y="6635923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7CCAC433-82B6-4C2C-ABAF-B5488AE214EB}" type="slidenum">
              <a:rPr lang="ru-RU" altLang="ru-RU" sz="1400"/>
              <a:pPr algn="r" eaLnBrk="1" hangingPunct="1"/>
              <a:t>7</a:t>
            </a:fld>
            <a:endParaRPr lang="ru-RU" altLang="ru-RU" sz="1400"/>
          </a:p>
        </p:txBody>
      </p:sp>
    </p:spTree>
    <p:extLst>
      <p:ext uri="{BB962C8B-B14F-4D97-AF65-F5344CB8AC3E}">
        <p14:creationId xmlns="" xmlns:p14="http://schemas.microsoft.com/office/powerpoint/2010/main" val="233276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0"/>
                            </p:stCondLst>
                            <p:childTnLst>
                              <p:par>
                                <p:cTn id="4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000"/>
                            </p:stCondLst>
                            <p:childTnLst>
                              <p:par>
                                <p:cTn id="5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209532" y="723837"/>
            <a:ext cx="9603275" cy="1049235"/>
          </a:xfrm>
        </p:spPr>
        <p:txBody>
          <a:bodyPr>
            <a:normAutofit/>
          </a:bodyPr>
          <a:lstStyle/>
          <a:p>
            <a:r>
              <a:rPr lang="ru-RU" sz="5400" b="1" cap="none" dirty="0" err="1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Синквейн</a:t>
            </a:r>
            <a:endParaRPr lang="ru-RU" sz="5400" b="1" cap="none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72354" y="914399"/>
            <a:ext cx="49304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строка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одно существительное, выражающее главную тему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cинквейна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строка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два прилагательных, выражающих главную мысль.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строка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три глагола, описывающие действия в рамках темы.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строка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фраза, несущая определенный смысл.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строка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заключение в форме существительного (ассоциация с первым словом).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900igr.net/datas/geometrija/Teorema-nevesty/0003-003-Pifag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2098" y="469074"/>
            <a:ext cx="6180791" cy="46355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06233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9532" y="723837"/>
            <a:ext cx="9603275" cy="1049235"/>
          </a:xfrm>
        </p:spPr>
        <p:txBody>
          <a:bodyPr>
            <a:normAutofit/>
          </a:bodyPr>
          <a:lstStyle/>
          <a:p>
            <a:r>
              <a:rPr lang="ru-RU" sz="5400" b="1" cap="none" dirty="0" err="1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Синквейн</a:t>
            </a:r>
            <a:endParaRPr lang="ru-RU" sz="5400" b="1" cap="none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2354" y="914399"/>
            <a:ext cx="856129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Философ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Мудрый, мыслящий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Создал, измерил, доказал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Замечательная теорема геометрии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Великий математик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900igr.net/datas/geometrija/Teorema-nevesty/0003-003-Pifag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9960" y="402572"/>
            <a:ext cx="6180791" cy="4635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193</TotalTime>
  <Words>387</Words>
  <Application>Microsoft Office PowerPoint</Application>
  <PresentationFormat>Произвольный</PresentationFormat>
  <Paragraphs>80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Gallery</vt:lpstr>
      <vt:lpstr>Пифагор и его теорема</vt:lpstr>
      <vt:lpstr>Слайд 2</vt:lpstr>
      <vt:lpstr>Цель занятия:</vt:lpstr>
      <vt:lpstr>Группы учеников:</vt:lpstr>
      <vt:lpstr>Слайд 5</vt:lpstr>
      <vt:lpstr>Слайд 6</vt:lpstr>
      <vt:lpstr>(1 фут приближённо  равен 0,3 м) </vt:lpstr>
      <vt:lpstr>Синквейн</vt:lpstr>
      <vt:lpstr>Синквейн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 одночленов</dc:title>
  <dc:creator>Пользователь Windows</dc:creator>
  <cp:lastModifiedBy>User</cp:lastModifiedBy>
  <cp:revision>24</cp:revision>
  <dcterms:created xsi:type="dcterms:W3CDTF">2017-01-12T14:48:04Z</dcterms:created>
  <dcterms:modified xsi:type="dcterms:W3CDTF">2017-02-10T07:51:26Z</dcterms:modified>
</cp:coreProperties>
</file>