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0" r:id="rId4"/>
    <p:sldId id="275" r:id="rId5"/>
    <p:sldId id="292" r:id="rId6"/>
    <p:sldId id="257" r:id="rId7"/>
    <p:sldId id="279" r:id="rId8"/>
    <p:sldId id="290" r:id="rId9"/>
    <p:sldId id="293" r:id="rId10"/>
    <p:sldId id="283" r:id="rId11"/>
    <p:sldId id="281" r:id="rId12"/>
    <p:sldId id="276" r:id="rId13"/>
    <p:sldId id="272" r:id="rId14"/>
    <p:sldId id="273" r:id="rId15"/>
    <p:sldId id="258" r:id="rId16"/>
    <p:sldId id="294" r:id="rId17"/>
    <p:sldId id="285" r:id="rId18"/>
    <p:sldId id="282" r:id="rId19"/>
    <p:sldId id="260" r:id="rId20"/>
    <p:sldId id="261" r:id="rId21"/>
    <p:sldId id="271" r:id="rId22"/>
    <p:sldId id="286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386506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Эпистолярный жанр: письмо и </a:t>
            </a:r>
            <a:r>
              <a:rPr lang="en-US" sz="6000" dirty="0" smtClean="0">
                <a:solidFill>
                  <a:srgbClr val="FF0000"/>
                </a:solidFill>
                <a:latin typeface="Monotype Corsiva" pitchFamily="66" charset="0"/>
              </a:rPr>
              <a:t>SMS 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(сравнительный анализ)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1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764704"/>
            <a:ext cx="7408333" cy="5361459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Частные письма делятся на официальные (переписка частных лиц и организаций) и неофициальные (переписка друзей, знакомых, родственников).</a:t>
            </a:r>
          </a:p>
          <a:p>
            <a:r>
              <a:rPr lang="ru-RU" b="1" dirty="0" smtClean="0"/>
              <a:t>Частными неофициальными письмами считаются письма хорошо знакомых корреспондентов, друзей, родственников, т. е. людей, поддерживающих неофициальные отношения. В женской переписке, как, впрочем, и в мужской, обращение и подпись зависят от степени близости отношений и бывают самыми разнообразными. </a:t>
            </a:r>
          </a:p>
          <a:p>
            <a:r>
              <a:rPr lang="ru-RU" b="1" dirty="0" smtClean="0"/>
              <a:t>Композиционно письмо состоит из трех частей:</a:t>
            </a:r>
          </a:p>
          <a:p>
            <a:pPr lvl="0"/>
            <a:r>
              <a:rPr lang="ru-RU" b="1" dirty="0" smtClean="0"/>
              <a:t>зачина (обращения, приветствия)</a:t>
            </a:r>
          </a:p>
          <a:p>
            <a:pPr lvl="0"/>
            <a:r>
              <a:rPr lang="ru-RU" b="1" dirty="0" smtClean="0"/>
              <a:t>информационной части</a:t>
            </a:r>
          </a:p>
          <a:p>
            <a:pPr lvl="0"/>
            <a:r>
              <a:rPr lang="ru-RU" b="1" dirty="0" smtClean="0"/>
              <a:t>концовки.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836712"/>
            <a:ext cx="8496943" cy="5289451"/>
          </a:xfrm>
        </p:spPr>
        <p:txBody>
          <a:bodyPr>
            <a:normAutofit/>
          </a:bodyPr>
          <a:lstStyle/>
          <a:p>
            <a:r>
              <a:rPr lang="ru-RU" b="1" dirty="0" smtClean="0"/>
              <a:t>На улице и в автобусе, на занятиях , в очереди магазинов и на пешеходном переходе мы постоянно видим молодых и не очень молодых людей, азартно или задумчиво нажимающих на кнопки мобильных телефонов. Они набирают не цифры, а буквы. Не номера, а </a:t>
            </a:r>
            <a:r>
              <a:rPr lang="ru-RU" b="1" dirty="0" err="1" smtClean="0"/>
              <a:t>СМС-сообщения</a:t>
            </a:r>
            <a:r>
              <a:rPr lang="ru-RU" b="1" dirty="0" smtClean="0"/>
              <a:t>, попросту </a:t>
            </a:r>
            <a:r>
              <a:rPr lang="ru-RU" b="1" dirty="0" err="1" smtClean="0"/>
              <a:t>смски</a:t>
            </a:r>
            <a:r>
              <a:rPr lang="ru-RU" b="1" dirty="0" smtClean="0"/>
              <a:t>. Очевидно, что воздействие новой формы коммуникации на сознание молодого поколения нельзя игнорировать. Это и есть современный жанр письма, являющийся в 21 веке очень популярным. Вместо бумаги – телефон, вместо пера – кнопки. Но суть осталась прежней – сообщить о чём-то, поздравить, выяснить отношения, то есть то же, что и в 18 - 19 веке.?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0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4525963"/>
          </a:xfrm>
          <a:ln w="12700">
            <a:solidFill>
              <a:schemeClr val="bg2">
                <a:lumMod val="10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dirty="0">
                <a:latin typeface="Monotype Corsiva" pitchFamily="66" charset="0"/>
              </a:rPr>
              <a:t>SMS (</a:t>
            </a:r>
            <a:r>
              <a:rPr lang="ru-RU" sz="4000" b="1" dirty="0" err="1">
                <a:latin typeface="Monotype Corsiva" pitchFamily="66" charset="0"/>
              </a:rPr>
              <a:t>Short</a:t>
            </a:r>
            <a:r>
              <a:rPr lang="ru-RU" sz="4000" b="1" dirty="0">
                <a:latin typeface="Monotype Corsiva" pitchFamily="66" charset="0"/>
              </a:rPr>
              <a:t> </a:t>
            </a:r>
            <a:r>
              <a:rPr lang="ru-RU" sz="4000" b="1" dirty="0" err="1">
                <a:latin typeface="Monotype Corsiva" pitchFamily="66" charset="0"/>
              </a:rPr>
              <a:t>Message</a:t>
            </a:r>
            <a:r>
              <a:rPr lang="ru-RU" sz="4000" b="1" dirty="0">
                <a:latin typeface="Monotype Corsiva" pitchFamily="66" charset="0"/>
              </a:rPr>
              <a:t> </a:t>
            </a:r>
            <a:r>
              <a:rPr lang="ru-RU" sz="4000" b="1" dirty="0" err="1">
                <a:latin typeface="Monotype Corsiva" pitchFamily="66" charset="0"/>
              </a:rPr>
              <a:t>Service</a:t>
            </a:r>
            <a:r>
              <a:rPr lang="ru-RU" sz="4000" b="1" dirty="0">
                <a:latin typeface="Monotype Corsiva" pitchFamily="66" charset="0"/>
              </a:rPr>
              <a:t>) –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Monotype Corsiva" pitchFamily="66" charset="0"/>
              </a:rPr>
              <a:t>-Услуга </a:t>
            </a:r>
            <a:r>
              <a:rPr lang="ru-RU" sz="4000" b="1" dirty="0">
                <a:latin typeface="Monotype Corsiva" pitchFamily="66" charset="0"/>
              </a:rPr>
              <a:t>пересылки коротких сообщений, позволяющая посылать и принимать текстовые сообщения с использованием мобильного телефона.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Monotype Corsiva" pitchFamily="66" charset="0"/>
              </a:rPr>
              <a:t>-Короткое </a:t>
            </a:r>
            <a:r>
              <a:rPr lang="ru-RU" sz="4000" b="1" dirty="0">
                <a:latin typeface="Monotype Corsiva" pitchFamily="66" charset="0"/>
              </a:rPr>
              <a:t>(не более 160 знаков) текстовое </a:t>
            </a:r>
            <a:r>
              <a:rPr lang="ru-RU" sz="4000" b="1" dirty="0" smtClean="0">
                <a:latin typeface="Monotype Corsiva" pitchFamily="66" charset="0"/>
              </a:rPr>
              <a:t>сообщение для </a:t>
            </a:r>
            <a:r>
              <a:rPr lang="ru-RU" sz="4000" b="1" dirty="0">
                <a:latin typeface="Monotype Corsiva" pitchFamily="66" charset="0"/>
              </a:rPr>
              <a:t>передачи </a:t>
            </a:r>
            <a:r>
              <a:rPr lang="ru-RU" sz="4000" b="1" dirty="0" smtClean="0">
                <a:latin typeface="Monotype Corsiva" pitchFamily="66" charset="0"/>
              </a:rPr>
              <a:t>информации.</a:t>
            </a:r>
            <a:endParaRPr lang="ru-RU" sz="4000" b="1" dirty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3456384"/>
          </a:xfrm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СМС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как эпистолярному жанру характерны следующие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признаки: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СМС имеет признаки диалогической речи, но эта речь более краткая и четкая, ведь СМС ограничено по размерам;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СМС так же можно разделить на деловые и частные, только вот частные СМС пишут намного чаще;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СМС не имеет устойчивой композиции текста, но наш язык в Смс соответствует сфере переписки;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любом СМС обозначается получатель и отправитель;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написании СМС  мы соблюдаем  речевой этикет с учетом адресата.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11960" y="3986290"/>
            <a:ext cx="432048" cy="666846"/>
          </a:xfrm>
          <a:prstGeom prst="downArrow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932" y="4869160"/>
            <a:ext cx="86601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Итак, мы можем прийти к выводу, что СМС можно считать современным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эпистолярным жанром, но СМС также имеет и ряд своих отличительных признаков: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78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3"/>
            <a:ext cx="8686800" cy="30243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особый СМС-сленг</a:t>
            </a: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большое количество сокращений слов, высказываний;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майлики, по-особому составленные картинки, отображающие настроение автора;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не всегда соблюдаются правила грамматики и пунктуации.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212976"/>
            <a:ext cx="7290805" cy="32403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0531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 rot="10800000">
            <a:off x="4588590" y="2420888"/>
            <a:ext cx="504056" cy="1800200"/>
          </a:xfrm>
          <a:prstGeom prst="down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9269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Сегодня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сервис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СМС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используют более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89%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абонентов мобильной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связи.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856895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63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12968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879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можно выразить свои мысли и чувства;</a:t>
            </a:r>
          </a:p>
          <a:p>
            <a:r>
              <a:rPr lang="ru-RU" dirty="0" smtClean="0"/>
              <a:t> -его (письмо) приятно подержать в руках, ---письма можно хранить долго-долго, в письме человек больше раскрывается, чем где-либо;</a:t>
            </a:r>
          </a:p>
          <a:p>
            <a:r>
              <a:rPr lang="ru-RU" dirty="0" smtClean="0"/>
              <a:t>-можно долго размышлять, а не торопиться, как это делают сейчас, используя компьютер;</a:t>
            </a:r>
          </a:p>
          <a:p>
            <a:r>
              <a:rPr lang="ru-RU" dirty="0" smtClean="0"/>
              <a:t>-оно более эмоционально (почерк, стиль, форма); </a:t>
            </a:r>
          </a:p>
          <a:p>
            <a:r>
              <a:rPr lang="ru-RU" dirty="0" smtClean="0"/>
              <a:t>— письмо ближе и искренней электронного послания; </a:t>
            </a:r>
          </a:p>
          <a:p>
            <a:r>
              <a:rPr lang="ru-RU" dirty="0" smtClean="0"/>
              <a:t>-не спеша, обдумывая каждое слово, можно изложить свои мысли и чувства;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письма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1" cy="5217443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Необходимо найти время, чтобы сходить на почту и опустить в почтовый ящик</a:t>
            </a:r>
          </a:p>
          <a:p>
            <a:pPr marL="0" indent="0">
              <a:buNone/>
            </a:pPr>
            <a:r>
              <a:rPr lang="ru-RU" sz="4000" b="1" dirty="0" smtClean="0"/>
              <a:t>Долго </a:t>
            </a:r>
            <a:r>
              <a:rPr lang="ru-RU" sz="4000" b="1" dirty="0" smtClean="0"/>
              <a:t>доходит до адресата</a:t>
            </a:r>
          </a:p>
          <a:p>
            <a:pPr marL="0" indent="0">
              <a:buNone/>
            </a:pPr>
            <a:r>
              <a:rPr lang="ru-RU" sz="4000" b="1" dirty="0" smtClean="0"/>
              <a:t> </a:t>
            </a:r>
            <a:r>
              <a:rPr lang="ru-RU" sz="4000" b="1" dirty="0" smtClean="0"/>
              <a:t>Для </a:t>
            </a:r>
            <a:r>
              <a:rPr lang="ru-RU" sz="4000" b="1" dirty="0" smtClean="0"/>
              <a:t>каждого адресата нужно своё именное письмо</a:t>
            </a:r>
          </a:p>
          <a:p>
            <a:pPr marL="0" indent="0">
              <a:buNone/>
            </a:pPr>
            <a:r>
              <a:rPr lang="ru-RU" sz="4000" b="1" dirty="0" smtClean="0"/>
              <a:t> </a:t>
            </a:r>
            <a:r>
              <a:rPr lang="ru-RU" sz="4000" b="1" dirty="0" smtClean="0"/>
              <a:t>Может </a:t>
            </a:r>
            <a:r>
              <a:rPr lang="ru-RU" sz="4000" b="1" dirty="0" smtClean="0"/>
              <a:t>затеряться в пути</a:t>
            </a:r>
          </a:p>
          <a:p>
            <a:pPr marL="0" indent="0">
              <a:buNone/>
            </a:pPr>
            <a:r>
              <a:rPr lang="ru-RU" sz="3000" b="1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минусы письма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1"/>
            <a:ext cx="8229600" cy="33843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4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             «Плюсы»СМС</a:t>
            </a:r>
            <a:r>
              <a:rPr lang="ru-RU" sz="64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услуга СМС занимает меньше времени, чем телефонный </a:t>
            </a: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разговор;</a:t>
            </a:r>
            <a:endParaRPr lang="ru-RU" sz="2600" dirty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СМС 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полезно, если вы не хотите, чтобы были слышны шумы вокруг Вас во время разговора;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СМС 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- удобный способ общения для глухих людей и людей с нарушениями функции общения;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через СМС можно проголосовать на конкурсе или опросе, получить информацию относительно маршрутов, сеансов кино, погоды, новостей и др.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5" t="22853" b="7340"/>
          <a:stretch/>
        </p:blipFill>
        <p:spPr>
          <a:xfrm>
            <a:off x="395536" y="3140968"/>
            <a:ext cx="8640959" cy="351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0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sz="3200" b="1" i="1" dirty="0" smtClean="0">
                <a:solidFill>
                  <a:srgbClr val="0070C0"/>
                </a:solidFill>
              </a:rPr>
              <a:t>Данная тема является актуальной по многим причинам: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-</a:t>
            </a:r>
            <a:r>
              <a:rPr lang="ru-RU" sz="3200" b="1" i="1" dirty="0" smtClean="0">
                <a:solidFill>
                  <a:srgbClr val="0070C0"/>
                </a:solidFill>
              </a:rPr>
              <a:t>число пользователей мобильной связью постоянно растёт;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-пользователи </a:t>
            </a:r>
            <a:r>
              <a:rPr lang="ru-RU" sz="3200" b="1" i="1" dirty="0" err="1" smtClean="0">
                <a:solidFill>
                  <a:srgbClr val="0070C0"/>
                </a:solidFill>
              </a:rPr>
              <a:t>смс-сообщениями</a:t>
            </a:r>
            <a:r>
              <a:rPr lang="ru-RU" sz="3200" b="1" i="1" dirty="0" smtClean="0">
                <a:solidFill>
                  <a:srgbClr val="0070C0"/>
                </a:solidFill>
              </a:rPr>
              <a:t> постоянно  «молодеют»;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-традиционное бумажное письмо умирает;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-жизнь заставляет нас общаться</a:t>
            </a:r>
            <a:r>
              <a:rPr lang="en-US" sz="3200" b="1" i="1" dirty="0" smtClean="0">
                <a:solidFill>
                  <a:srgbClr val="0070C0"/>
                </a:solidFill>
              </a:rPr>
              <a:t> SMS</a:t>
            </a:r>
            <a:r>
              <a:rPr lang="ru-RU" sz="3200" b="1" i="1" dirty="0" err="1" smtClean="0">
                <a:solidFill>
                  <a:srgbClr val="0070C0"/>
                </a:solidFill>
              </a:rPr>
              <a:t>ками</a:t>
            </a:r>
            <a:r>
              <a:rPr lang="ru-RU" sz="3200" b="1" i="1" dirty="0" smtClean="0">
                <a:solidFill>
                  <a:srgbClr val="0070C0"/>
                </a:solidFill>
              </a:rPr>
              <a:t>, и это ведёт к упрощению языка.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579296" cy="388843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51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</a:t>
            </a:r>
            <a:r>
              <a:rPr lang="ru-RU" sz="51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«Минусы» </a:t>
            </a:r>
            <a:r>
              <a:rPr lang="ru-RU" sz="51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СМС.</a:t>
            </a:r>
          </a:p>
          <a:p>
            <a:pPr marL="0" indent="0">
              <a:buNone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счёт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СМС-рассылки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многие мошенники выманивают у пользователей сотовой связи деньги или важную конфиденциальную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информацию;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затрата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денег и времени, некоторые люди даже зависимы от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СМС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любители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частого общения по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СМС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очень редко пользуются новыми словами и не пополняют свой лексикон. Так же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современная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молодежь, которая общается по большей части с помощью коротких сообщений, становиться необразованной массой, которой лень использовать длинные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слова;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доставка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сообщений не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гарантируется: вы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можете предполагать, что известили нужных людей, а они могут не получить Ваши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СМС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или получить с большим опозданием.</a:t>
            </a:r>
          </a:p>
          <a:p>
            <a:pPr marL="0" indent="0"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54993"/>
            <a:ext cx="4536504" cy="2605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132" y="3717032"/>
            <a:ext cx="3903356" cy="283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3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207170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  <a:latin typeface="Monotype Corsiva" pitchFamily="66" charset="0"/>
              </a:rPr>
              <a:t>Проведение опроса среди учеников 9-11 классов 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  <a:latin typeface="Monotype Corsiva" pitchFamily="66" charset="0"/>
              </a:rPr>
              <a:t>В опросе участвовали 78 учащихся МБОУ СОШ с. Сосновка</a:t>
            </a:r>
          </a:p>
          <a:p>
            <a:pPr marL="0" indent="0" algn="ctr">
              <a:buNone/>
            </a:pPr>
            <a:endParaRPr lang="ru-RU" sz="66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428868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Возраст участников  опроса 14-17 лет.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Как  часто вы пользуетесь  СМС?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Не пользуюсь данной услугой_________2,1 %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Пользуюсь иногда ______________ 32%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Часто пользуюсь______________50,2 %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Очень часто пользуюсь__________15,7%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45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9689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Пишете ли вы письма?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Не пишу письма___________60,2%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Редко пишу письма_______23,7%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Пишу письма_________16,1%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   Данный опрос показал что больше половины учащихся а именно 60,2% не пишут письма, 23,7% редко пишут письма, а пишет только 16,1%, и то они пишут письма Деду Морозу в Новый год.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0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3096344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Таким образом, можно прийти к выводу, что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СМС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сообщения являются современным эпистолярным жанром и, к сожалению, вытесняют жанр бытового письма, потому что обладают некоторыми преимуществами перед почтовым письмом: быстротой создания и быстротой передачи. Помимо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СМС,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послание можно передать по электронной почте и другими способами современной связи. Но и здесь у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СМС-сообщений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преимущество: телефон всегда под рукой.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01008"/>
            <a:ext cx="7830421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483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357166"/>
            <a:ext cx="8501122" cy="1857388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данной работы </a:t>
            </a:r>
            <a:r>
              <a:rPr lang="ru-RU" sz="26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изучение 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разновидностей эпистолярного жанра таких как письмо и </a:t>
            </a:r>
            <a:r>
              <a:rPr lang="en-US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SMS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, их создание и развитие, 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сравнительный 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анализ.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7158" y="2643183"/>
            <a:ext cx="8501122" cy="3970318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-</a:t>
            </a:r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выяснить, что такое эпистолярный жанр;</a:t>
            </a:r>
          </a:p>
          <a:p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-определить, в чём </a:t>
            </a:r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особенности писем,  СМС-сообщений </a:t>
            </a:r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как эпистолярного жанра;</a:t>
            </a:r>
          </a:p>
          <a:p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-узнать, какие «плюсы» и «минусы» имеет </a:t>
            </a:r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СМС общение и письменное общение.</a:t>
            </a:r>
            <a:endParaRPr lang="ru-RU" sz="3200" b="1" dirty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-провести опрос среди учеников 9-11 классов МБОУ СОШ с.Сосновка.</a:t>
            </a:r>
            <a:endParaRPr lang="ru-RU" sz="32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5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C00000"/>
                </a:solidFill>
              </a:rPr>
              <a:t>Эпистолярный жанр </a:t>
            </a:r>
            <a:r>
              <a:rPr lang="ru-RU" sz="4000" b="1" i="1" dirty="0" smtClean="0">
                <a:solidFill>
                  <a:srgbClr val="0070C0"/>
                </a:solidFill>
              </a:rPr>
              <a:t>(от греч. </a:t>
            </a:r>
            <a:r>
              <a:rPr lang="ru-RU" sz="4000" b="1" i="1" dirty="0" err="1" smtClean="0">
                <a:solidFill>
                  <a:srgbClr val="0070C0"/>
                </a:solidFill>
              </a:rPr>
              <a:t>epistole</a:t>
            </a:r>
            <a:r>
              <a:rPr lang="ru-RU" sz="4000" b="1" i="1" dirty="0" smtClean="0">
                <a:solidFill>
                  <a:srgbClr val="0070C0"/>
                </a:solidFill>
              </a:rPr>
              <a:t> – письмо, послание) – жанр литературного произведения. Текст, имеющий форму письма, открытки, телеграммы, посылаемый адресату для сообщения определенных сведений.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0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8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528" y="2420888"/>
            <a:ext cx="86724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Признаки </a:t>
            </a:r>
            <a:r>
              <a:rPr lang="ru-RU" sz="2800" b="1" dirty="0">
                <a:solidFill>
                  <a:srgbClr val="C00000"/>
                </a:solidFill>
              </a:rPr>
              <a:t>эпистолярного жанра:</a:t>
            </a:r>
          </a:p>
          <a:p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sz="2000" b="1" i="1" dirty="0" smtClean="0">
                <a:solidFill>
                  <a:srgbClr val="0070C0"/>
                </a:solidFill>
              </a:rPr>
              <a:t>сочетание </a:t>
            </a:r>
            <a:r>
              <a:rPr lang="ru-RU" sz="2000" b="1" i="1" dirty="0">
                <a:solidFill>
                  <a:srgbClr val="0070C0"/>
                </a:solidFill>
              </a:rPr>
              <a:t>в текстах признаков монологической и диалогической </a:t>
            </a:r>
            <a:r>
              <a:rPr lang="ru-RU" sz="2000" b="1" i="1" dirty="0" smtClean="0">
                <a:solidFill>
                  <a:srgbClr val="0070C0"/>
                </a:solidFill>
              </a:rPr>
              <a:t>речи;</a:t>
            </a:r>
            <a:endParaRPr lang="ru-RU" sz="2000" b="1" i="1" dirty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-разделение </a:t>
            </a:r>
            <a:r>
              <a:rPr lang="ru-RU" sz="2000" b="1" i="1" dirty="0">
                <a:solidFill>
                  <a:srgbClr val="0070C0"/>
                </a:solidFill>
              </a:rPr>
              <a:t>писем по сфере общения на деловые и </a:t>
            </a:r>
            <a:r>
              <a:rPr lang="ru-RU" sz="2000" b="1" i="1" dirty="0" smtClean="0">
                <a:solidFill>
                  <a:srgbClr val="0070C0"/>
                </a:solidFill>
              </a:rPr>
              <a:t>частные;</a:t>
            </a:r>
            <a:endParaRPr lang="ru-RU" sz="2000" b="1" i="1" dirty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- использование  языковых </a:t>
            </a:r>
            <a:r>
              <a:rPr lang="ru-RU" sz="2000" b="1" i="1" dirty="0">
                <a:solidFill>
                  <a:srgbClr val="0070C0"/>
                </a:solidFill>
              </a:rPr>
              <a:t>средств, соответствующих сфере переписки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устойчивая </a:t>
            </a:r>
            <a:r>
              <a:rPr lang="ru-RU" sz="2000" b="1" i="1" dirty="0">
                <a:solidFill>
                  <a:srgbClr val="0070C0"/>
                </a:solidFill>
              </a:rPr>
              <a:t>композиция текста (более жесткая в официальном и свободная - в частных письмах</a:t>
            </a:r>
            <a:r>
              <a:rPr lang="ru-RU" sz="2000" b="1" i="1" dirty="0" smtClean="0">
                <a:solidFill>
                  <a:srgbClr val="0070C0"/>
                </a:solidFill>
              </a:rPr>
              <a:t>);</a:t>
            </a:r>
            <a:endParaRPr lang="ru-RU" sz="2000" b="1" i="1" dirty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-точное </a:t>
            </a:r>
            <a:r>
              <a:rPr lang="ru-RU" sz="2000" b="1" i="1" dirty="0">
                <a:solidFill>
                  <a:srgbClr val="0070C0"/>
                </a:solidFill>
              </a:rPr>
              <a:t>обозначение отправителя и получателя;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-соблюдение </a:t>
            </a:r>
            <a:r>
              <a:rPr lang="ru-RU" sz="2000" b="1" i="1" dirty="0">
                <a:solidFill>
                  <a:srgbClr val="0070C0"/>
                </a:solidFill>
              </a:rPr>
              <a:t>речевого этикета с учетом адресата, характера сообщения и национальных эпистолярных традиций. </a:t>
            </a:r>
          </a:p>
        </p:txBody>
      </p:sp>
    </p:spTree>
    <p:extLst>
      <p:ext uri="{BB962C8B-B14F-4D97-AF65-F5344CB8AC3E}">
        <p14:creationId xmlns:p14="http://schemas.microsoft.com/office/powerpoint/2010/main" val="328391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Издавна люди обменивались информацией, и большую помощь им в этом оказывал эпистолярный жанр, то есть жанр письма. Одно из трёх лексических значений слова «письмо», данное в «Толковом словаре русского языка» С. И. Ожегова,- «написанный текст, посылаемый для сообщения чего- </a:t>
            </a:r>
            <a:r>
              <a:rPr lang="ru-RU" sz="3600" b="1" dirty="0" err="1" smtClean="0"/>
              <a:t>нибудь</a:t>
            </a:r>
            <a:r>
              <a:rPr lang="ru-RU" sz="3600" b="1" dirty="0" smtClean="0"/>
              <a:t>, кому- </a:t>
            </a:r>
            <a:r>
              <a:rPr lang="ru-RU" sz="3600" b="1" dirty="0" err="1" smtClean="0"/>
              <a:t>нибудь</a:t>
            </a:r>
            <a:r>
              <a:rPr lang="ru-RU" sz="3600" b="1" dirty="0" smtClean="0"/>
              <a:t>».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алентина\Desktop\СМС шаг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892480" cy="56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37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8236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3"/>
            <a:ext cx="8640960" cy="599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329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655</TotalTime>
  <Words>1084</Words>
  <Application>Microsoft Office PowerPoint</Application>
  <PresentationFormat>Экран (4:3)</PresentationFormat>
  <Paragraphs>83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Эпистолярный жанр: письмо и SMS (сравнительный анализ)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Плюсы письма</vt:lpstr>
      <vt:lpstr>минусы письма </vt:lpstr>
      <vt:lpstr>Презентация PowerPoint</vt:lpstr>
      <vt:lpstr>Презентация PowerPoint</vt:lpstr>
      <vt:lpstr>Презентация PowerPoint</vt:lpstr>
      <vt:lpstr>Пишете ли вы письма? Не пишу письма___________60,2% Редко пишу письма_______23,7% Пишу письма_________16,1%    Данный опрос показал что больше половины учащихся а именно 60,2% не пишут письма, 23,7% редко пишут письма, а пишет только 16,1%, и то они пишут письма Деду Морозу в Новый год.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Смс как современный эпистолярный жанр.</dc:title>
  <dc:creator>1234</dc:creator>
  <cp:lastModifiedBy>Валентина</cp:lastModifiedBy>
  <cp:revision>67</cp:revision>
  <dcterms:created xsi:type="dcterms:W3CDTF">2013-04-28T16:07:05Z</dcterms:created>
  <dcterms:modified xsi:type="dcterms:W3CDTF">2017-02-14T04:24:19Z</dcterms:modified>
</cp:coreProperties>
</file>