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6" r:id="rId3"/>
    <p:sldId id="268" r:id="rId4"/>
    <p:sldId id="269" r:id="rId5"/>
    <p:sldId id="256" r:id="rId6"/>
    <p:sldId id="258" r:id="rId7"/>
    <p:sldId id="257" r:id="rId8"/>
    <p:sldId id="267" r:id="rId9"/>
    <p:sldId id="259" r:id="rId10"/>
    <p:sldId id="260" r:id="rId11"/>
    <p:sldId id="270" r:id="rId12"/>
    <p:sldId id="271" r:id="rId13"/>
    <p:sldId id="261" r:id="rId14"/>
    <p:sldId id="262" r:id="rId15"/>
    <p:sldId id="263" r:id="rId16"/>
    <p:sldId id="264" r:id="rId17"/>
    <p:sldId id="272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0033"/>
    <a:srgbClr val="0414A8"/>
    <a:srgbClr val="FF1515"/>
    <a:srgbClr val="FCEA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28" autoAdjust="0"/>
  </p:normalViewPr>
  <p:slideViewPr>
    <p:cSldViewPr>
      <p:cViewPr varScale="1">
        <p:scale>
          <a:sx n="59" d="100"/>
          <a:sy n="59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BB6EC3-FA6A-4C44-BE64-2ACF8C34C89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5134E0-AB01-4245-AC5F-EB15109750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8027890" cy="40005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600" dirty="0" smtClean="0"/>
              <a:t>Урок русского языка.</a:t>
            </a:r>
            <a:br>
              <a:rPr lang="ru-RU" sz="6600" dirty="0" smtClean="0"/>
            </a:br>
            <a:r>
              <a:rPr lang="ru-RU" sz="6600" dirty="0" smtClean="0"/>
              <a:t>3 класс.</a:t>
            </a:r>
            <a:br>
              <a:rPr lang="ru-RU" sz="6600" dirty="0" smtClean="0"/>
            </a:br>
            <a:r>
              <a:rPr lang="ru-RU" sz="6600" dirty="0" smtClean="0"/>
              <a:t>Школа 2100.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95288" y="620713"/>
            <a:ext cx="8242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Изменение существительных и прилагательных</a:t>
            </a: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по родам</a:t>
            </a: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 числам</a:t>
            </a:r>
          </a:p>
        </p:txBody>
      </p:sp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6732588" y="4699000"/>
            <a:ext cx="216058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800" b="0" i="0" dirty="0">
                <a:solidFill>
                  <a:schemeClr val="bg2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4633913" y="4699000"/>
            <a:ext cx="209867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800" b="0" i="0" dirty="0">
                <a:solidFill>
                  <a:schemeClr val="bg2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684213" y="4699000"/>
            <a:ext cx="3949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Имя прилагательное</a:t>
            </a: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6732588" y="3343275"/>
            <a:ext cx="21605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800" b="0" i="0" dirty="0">
                <a:solidFill>
                  <a:schemeClr val="bg2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633913" y="3343275"/>
            <a:ext cx="20986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800" b="0" i="0" dirty="0" smtClean="0">
                <a:solidFill>
                  <a:schemeClr val="bg2">
                    <a:lumMod val="50000"/>
                  </a:schemeClr>
                </a:solidFill>
                <a:cs typeface="Tahoma" pitchFamily="34" charset="0"/>
              </a:rPr>
              <a:t>+</a:t>
            </a:r>
            <a:endParaRPr lang="ru-RU" sz="2800" b="0" i="0" dirty="0">
              <a:solidFill>
                <a:schemeClr val="bg2">
                  <a:lumMod val="50000"/>
                </a:schemeClr>
              </a:solidFill>
              <a:cs typeface="Tahoma" pitchFamily="34" charset="0"/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684213" y="3343275"/>
            <a:ext cx="3949700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2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Имя существительное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6732588" y="1989138"/>
            <a:ext cx="2160587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По числам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4633913" y="1989138"/>
            <a:ext cx="20986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По родам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611188" y="1989138"/>
            <a:ext cx="394970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Изменяются</a:t>
            </a:r>
          </a:p>
        </p:txBody>
      </p:sp>
      <p:sp>
        <p:nvSpPr>
          <p:cNvPr id="12" name="Line 35"/>
          <p:cNvSpPr>
            <a:spLocks noChangeShapeType="1"/>
          </p:cNvSpPr>
          <p:nvPr/>
        </p:nvSpPr>
        <p:spPr bwMode="auto">
          <a:xfrm>
            <a:off x="684213" y="1989138"/>
            <a:ext cx="820896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36"/>
          <p:cNvSpPr>
            <a:spLocks noChangeShapeType="1"/>
          </p:cNvSpPr>
          <p:nvPr/>
        </p:nvSpPr>
        <p:spPr bwMode="auto">
          <a:xfrm>
            <a:off x="684213" y="3343275"/>
            <a:ext cx="82089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37"/>
          <p:cNvSpPr>
            <a:spLocks noChangeShapeType="1"/>
          </p:cNvSpPr>
          <p:nvPr/>
        </p:nvSpPr>
        <p:spPr bwMode="auto">
          <a:xfrm>
            <a:off x="684213" y="4699000"/>
            <a:ext cx="82089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38"/>
          <p:cNvSpPr>
            <a:spLocks noChangeShapeType="1"/>
          </p:cNvSpPr>
          <p:nvPr/>
        </p:nvSpPr>
        <p:spPr bwMode="auto">
          <a:xfrm>
            <a:off x="684213" y="6053138"/>
            <a:ext cx="820896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39"/>
          <p:cNvSpPr>
            <a:spLocks noChangeShapeType="1"/>
          </p:cNvSpPr>
          <p:nvPr/>
        </p:nvSpPr>
        <p:spPr bwMode="auto">
          <a:xfrm>
            <a:off x="684213" y="1989138"/>
            <a:ext cx="0" cy="40640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40"/>
          <p:cNvSpPr>
            <a:spLocks noChangeShapeType="1"/>
          </p:cNvSpPr>
          <p:nvPr/>
        </p:nvSpPr>
        <p:spPr bwMode="auto">
          <a:xfrm>
            <a:off x="4633913" y="1989138"/>
            <a:ext cx="0" cy="406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41"/>
          <p:cNvSpPr>
            <a:spLocks noChangeShapeType="1"/>
          </p:cNvSpPr>
          <p:nvPr/>
        </p:nvSpPr>
        <p:spPr bwMode="auto">
          <a:xfrm>
            <a:off x="6732588" y="1989138"/>
            <a:ext cx="0" cy="406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42"/>
          <p:cNvSpPr>
            <a:spLocks noChangeShapeType="1"/>
          </p:cNvSpPr>
          <p:nvPr/>
        </p:nvSpPr>
        <p:spPr bwMode="auto">
          <a:xfrm>
            <a:off x="8893175" y="1989138"/>
            <a:ext cx="0" cy="40640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0"/>
            <a:ext cx="8572560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600" i="1" dirty="0" smtClean="0"/>
              <a:t>Ночью буря бушевала, </a:t>
            </a:r>
          </a:p>
          <a:p>
            <a:pPr algn="ctr"/>
            <a:r>
              <a:rPr lang="ru-RU" sz="4600" i="1" dirty="0" smtClean="0"/>
              <a:t>А с рассветом на село, </a:t>
            </a:r>
          </a:p>
          <a:p>
            <a:pPr algn="ctr"/>
            <a:r>
              <a:rPr lang="ru-RU" sz="4600" i="1" dirty="0" smtClean="0"/>
              <a:t>      На поля, на сад  пустынный</a:t>
            </a:r>
          </a:p>
          <a:p>
            <a:pPr algn="ctr"/>
            <a:r>
              <a:rPr lang="ru-RU" sz="4600" i="1" dirty="0" smtClean="0"/>
              <a:t>      Первым снегом понесло.</a:t>
            </a:r>
          </a:p>
          <a:p>
            <a:pPr algn="ctr"/>
            <a:r>
              <a:rPr lang="ru-RU" sz="4600" i="1" dirty="0" smtClean="0"/>
              <a:t>      И сегодня над широкой </a:t>
            </a:r>
          </a:p>
          <a:p>
            <a:pPr algn="ctr"/>
            <a:r>
              <a:rPr lang="ru-RU" sz="4600" i="1" dirty="0" smtClean="0"/>
              <a:t>      Белой скатертью полей </a:t>
            </a:r>
          </a:p>
          <a:p>
            <a:pPr algn="ctr"/>
            <a:r>
              <a:rPr lang="ru-RU" sz="4600" i="1" dirty="0" smtClean="0"/>
              <a:t>     Мы простились с запоздалой</a:t>
            </a:r>
          </a:p>
          <a:p>
            <a:pPr algn="ctr"/>
            <a:r>
              <a:rPr lang="ru-RU" sz="4600" i="1" dirty="0" smtClean="0"/>
              <a:t>      Вереницею гусей.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885828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Риф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ряд подводных или выступающих из воды каменистых возвышений, опасных для судов.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92100"/>
            <a:ext cx="8229600" cy="1384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" y="2071679"/>
            <a:ext cx="97155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Чем славится земля русская.</a:t>
            </a:r>
            <a:endParaRPr lang="ru-RU" sz="3200" dirty="0" smtClean="0"/>
          </a:p>
          <a:p>
            <a:r>
              <a:rPr lang="ru-RU" sz="3200" dirty="0" smtClean="0"/>
              <a:t>Вологодские кружева, дымковская игрушка, </a:t>
            </a:r>
            <a:endParaRPr lang="ru-RU" sz="3200" dirty="0" smtClean="0"/>
          </a:p>
          <a:p>
            <a:r>
              <a:rPr lang="ru-RU" sz="3200" dirty="0" smtClean="0"/>
              <a:t>валдайские колокольчики</a:t>
            </a:r>
            <a:r>
              <a:rPr lang="ru-RU" sz="3200" dirty="0" smtClean="0"/>
              <a:t>, тульские самовары, сибирские пельмени, </a:t>
            </a:r>
            <a:r>
              <a:rPr lang="ru-RU" sz="3200" dirty="0" smtClean="0"/>
              <a:t>палехская шкатулка</a:t>
            </a:r>
            <a:r>
              <a:rPr lang="ru-RU" sz="3200" dirty="0" smtClean="0"/>
              <a:t>, </a:t>
            </a:r>
            <a:endParaRPr lang="ru-RU" sz="3200" dirty="0" smtClean="0"/>
          </a:p>
          <a:p>
            <a:r>
              <a:rPr lang="ru-RU" sz="3200" dirty="0" err="1" smtClean="0"/>
              <a:t>жостовский</a:t>
            </a:r>
            <a:r>
              <a:rPr lang="ru-RU" sz="3200" dirty="0" smtClean="0"/>
              <a:t> </a:t>
            </a:r>
            <a:r>
              <a:rPr lang="ru-RU" sz="3200" dirty="0" smtClean="0"/>
              <a:t>поднос, антоновское яблоко, </a:t>
            </a:r>
            <a:endParaRPr lang="ru-RU" sz="3200" dirty="0" smtClean="0"/>
          </a:p>
          <a:p>
            <a:r>
              <a:rPr lang="ru-RU" sz="3200" dirty="0" smtClean="0"/>
              <a:t>московский пряник,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уральские </a:t>
            </a:r>
            <a:r>
              <a:rPr lang="ru-RU" sz="3200" dirty="0" smtClean="0"/>
              <a:t>самоцветы</a:t>
            </a:r>
            <a:r>
              <a:rPr lang="ru-RU" sz="3200" dirty="0" smtClean="0"/>
              <a:t>, рязанский сарафан.</a:t>
            </a:r>
            <a:endParaRPr lang="ru-RU" sz="32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214290"/>
          <a:ext cx="8429684" cy="1871666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1871666">
                <a:tc>
                  <a:txBody>
                    <a:bodyPr/>
                    <a:lstStyle/>
                    <a:p>
                      <a:pPr marL="30480" algn="ctr">
                        <a:lnSpc>
                          <a:spcPct val="150000"/>
                        </a:lnSpc>
                        <a:spcBef>
                          <a:spcPts val="215"/>
                        </a:spcBef>
                        <a:spcAft>
                          <a:spcPts val="1000"/>
                        </a:spcAft>
                      </a:pPr>
                      <a:r>
                        <a:rPr lang="ru-RU" sz="2400" b="1" spc="-5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Выпишите в тетрадь сначала словосочетания с именами </a:t>
                      </a:r>
                      <a:r>
                        <a:rPr lang="ru-RU" sz="2400" b="1" spc="-5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прилагательными в единственном числе, а затем во множественном. Выделите  окончания.</a:t>
                      </a:r>
                      <a:endParaRPr lang="ru-RU" sz="24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596" y="285728"/>
            <a:ext cx="8229600" cy="1384300"/>
          </a:xfrm>
          <a:prstGeom prst="rect">
            <a:avLst/>
          </a:prstGeom>
        </p:spPr>
        <p:txBody>
          <a:bodyPr/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К данным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именам существительным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подбери имена прилагательные и напиши словосочетания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14283" y="2571744"/>
            <a:ext cx="8929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Шампунь (м. р.)...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Яблоко (ср. р.) ... .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Повидло (ср. р.)	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Тюль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(м. р.) ... .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Путь (м. р.) ....	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Полотенце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(ср. р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.)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Туфля (ж. р.) ....	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Картофель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(м. р.)... .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Фасоль (ж. р.)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...      Кофе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(м. р.)....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214290"/>
            <a:ext cx="888997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Выпиши словосочетания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имёнсуществительных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именами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прилагательными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. Выдели окончания имён прилагательных, определи род.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857364"/>
          <a:ext cx="8643966" cy="4802955"/>
        </p:xfrm>
        <a:graphic>
          <a:graphicData uri="http://schemas.openxmlformats.org/drawingml/2006/table">
            <a:tbl>
              <a:tblPr/>
              <a:tblGrid>
                <a:gridCol w="8643966"/>
              </a:tblGrid>
              <a:tr h="4802955">
                <a:tc>
                  <a:txBody>
                    <a:bodyPr/>
                    <a:lstStyle/>
                    <a:p>
                      <a:pPr marL="417830" marR="2048510" indent="-176530" algn="l">
                        <a:lnSpc>
                          <a:spcPct val="150000"/>
                        </a:lnSpc>
                        <a:spcBef>
                          <a:spcPts val="265"/>
                        </a:spcBef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В </a:t>
                      </a:r>
                      <a:r>
                        <a:rPr lang="ru-RU" sz="2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небе тают облака, </a:t>
                      </a:r>
                      <a:r>
                        <a:rPr lang="ru-RU" sz="2400" b="1" spc="4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И, лучистая на зное, </a:t>
                      </a:r>
                      <a:r>
                        <a:rPr lang="ru-RU" sz="2400" b="1" spc="4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В</a:t>
                      </a:r>
                      <a:r>
                        <a:rPr lang="ru-RU" sz="2400" b="1" spc="4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2400" b="1" spc="4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искрах </a:t>
                      </a:r>
                      <a:r>
                        <a:rPr lang="ru-RU" sz="2400" b="1" spc="4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катится река, Словно </a:t>
                      </a:r>
                      <a:r>
                        <a:rPr lang="ru-RU" sz="2400" b="1" spc="4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зеркало стальное</a:t>
                      </a:r>
                      <a:r>
                        <a:rPr lang="ru-RU" sz="2400" b="1" spc="4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.</a:t>
                      </a:r>
                      <a:endParaRPr lang="ru-RU" sz="24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Calibri"/>
                        <a:cs typeface="Calibri"/>
                      </a:endParaRPr>
                    </a:p>
                    <a:p>
                      <a:pPr marL="1630680" marR="87757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Мы ж лёгкое племя, </a:t>
                      </a:r>
                      <a:r>
                        <a:rPr lang="ru-RU" sz="2400" b="1" spc="4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Цветём и блестим И краткое время </a:t>
                      </a:r>
                      <a:r>
                        <a:rPr lang="ru-RU" sz="2400" b="1" spc="4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На </a:t>
                      </a:r>
                      <a:r>
                        <a:rPr lang="ru-RU" sz="2400" b="1" spc="4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сучьях </a:t>
                      </a:r>
                      <a:r>
                        <a:rPr lang="ru-RU" sz="2400" b="1" spc="4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Calibri"/>
                        </a:rPr>
                        <a:t>гостим.</a:t>
                      </a:r>
                    </a:p>
                    <a:p>
                      <a:pPr marL="1630680" marR="87757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24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spc="40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Всё красное лето Мы были в красе, Играли с  лучами, Купались в росе!..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643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Голубой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, клетчатый, умный, квадратный, фиолетовый, смешной, добрый, крылатый, полосатый, лысый, весёлый, сердитый, злой, мохнатый, огромный, пушистый, лохматый,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розовый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, белый, холодный, горячий, разноцветный, волшебный, шелковый, прозрачный, бумажный, стеклянный, медный, синий, глубокий, широкий, золотистый, серебристый, носатый, шерстяной, красивый, оранжевый, тряпичный, хороший, каменный, хвостатый, светлый, яркий, удивительный, летучий, чудесный, малоснежный, цветочный, атласный, громадный, колючий, зубастый и т.д.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1428736"/>
          <a:ext cx="6096000" cy="400052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000528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48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choolBookC"/>
                          <a:cs typeface="Times New Roman" pitchFamily="18" charset="0"/>
                        </a:rPr>
                        <a:t>Дом.задание</a:t>
                      </a:r>
                      <a:endParaRPr lang="ru-RU" sz="4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SchoolBookC"/>
                        <a:cs typeface="Times New Roman" pitchFamily="18" charset="0"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4800" b="1" i="1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SchoolBookC"/>
                        <a:cs typeface="Times New Roman" pitchFamily="18" charset="0"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4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SchoolBookC"/>
                          <a:cs typeface="Times New Roman" pitchFamily="18" charset="0"/>
                        </a:rPr>
                        <a:t>Упр</a:t>
                      </a:r>
                      <a:r>
                        <a:rPr lang="ru-RU" sz="4800" b="1" i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SchoolBookC"/>
                          <a:cs typeface="Times New Roman" pitchFamily="18" charset="0"/>
                        </a:rPr>
                        <a:t>. 3, с. 99</a:t>
                      </a:r>
                      <a:r>
                        <a:rPr lang="ru-RU" sz="4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SchoolBookC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4800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choolBookC"/>
                <a:cs typeface="Times New Roman" pitchFamily="18" charset="0"/>
              </a:rPr>
              <a:t>2. Задание № 3, тема 9 в рабочей тетради.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572008"/>
            <a:ext cx="285748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7"/>
            <a:ext cx="221454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43109" y="500042"/>
            <a:ext cx="5572163" cy="42148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Wave1">
              <a:avLst>
                <a:gd name="adj1" fmla="val 7228"/>
                <a:gd name="adj2" fmla="val 3743"/>
              </a:avLst>
            </a:prstTxWarp>
            <a:spAutoFit/>
          </a:bodyPr>
          <a:lstStyle/>
          <a:p>
            <a:pPr algn="ctr"/>
            <a:r>
              <a:rPr lang="ru-RU" sz="7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за</a:t>
            </a:r>
          </a:p>
          <a:p>
            <a:pPr algn="ctr"/>
            <a:r>
              <a:rPr lang="ru-RU" sz="7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урок</a:t>
            </a:r>
            <a:endParaRPr lang="ru-RU" sz="7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0"/>
            <a:ext cx="8225137" cy="83099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lIns="91440" tIns="45720" rIns="91440" bIns="45720">
            <a:prstTxWarp prst="textChevron">
              <a:avLst>
                <a:gd name="adj" fmla="val 35003"/>
              </a:avLst>
            </a:prstTxWarp>
            <a:spAutoFit/>
          </a:bodyPr>
          <a:lstStyle/>
          <a:p>
            <a:pPr algn="ctr"/>
            <a:r>
              <a:rPr lang="ru-RU" sz="4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Море прилагательных</a:t>
            </a:r>
            <a:endParaRPr lang="ru-RU" sz="48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7795a513a9ea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14949"/>
            <a:ext cx="2000232" cy="13637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857760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Трап чистописания</a:t>
            </a:r>
            <a:endParaRPr lang="ru-RU" dirty="0"/>
          </a:p>
        </p:txBody>
      </p:sp>
      <p:pic>
        <p:nvPicPr>
          <p:cNvPr id="6" name="Рисунок 5" descr="i[7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00174"/>
            <a:ext cx="2214578" cy="9725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14298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Орфографический шторм</a:t>
            </a:r>
            <a:endParaRPr lang="ru-RU" dirty="0"/>
          </a:p>
        </p:txBody>
      </p:sp>
      <p:pic>
        <p:nvPicPr>
          <p:cNvPr id="8" name="Рисунок 7" descr="820855913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3286124"/>
            <a:ext cx="1857388" cy="14859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28860" y="292893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Старая крепость</a:t>
            </a:r>
            <a:endParaRPr lang="ru-RU" dirty="0"/>
          </a:p>
        </p:txBody>
      </p:sp>
      <p:pic>
        <p:nvPicPr>
          <p:cNvPr id="10" name="Рисунок 9" descr="720524919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071546"/>
            <a:ext cx="1750230" cy="12858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3438" y="7143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Морские рифы</a:t>
            </a:r>
            <a:endParaRPr lang="ru-RU" dirty="0"/>
          </a:p>
        </p:txBody>
      </p:sp>
      <p:pic>
        <p:nvPicPr>
          <p:cNvPr id="12" name="Рисунок 11" descr="O9AW2CAO22GWDCAIY8E6UCAJJ7PGGCAA11GU0CA611980CABT20U1CAFBHD84CABD4WLWCA7JJ66CCA196IDMCAX20R5RCAECOB65CA233MKRCA56NLA9CAWIQ47YCAAJ79BFCAF03ZC7CACVSI4WCA2BL9E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0248" y="1214422"/>
            <a:ext cx="1553752" cy="15001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00958" y="857232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14" name="Рисунок 13" descr="PADHMCA21XP94CARFQFI4CA22PINQCAILCK8RCAT5I5CACAZ2NQD1CASRO0APCA1KPF2ACA1DAZZ8CA2IW4MHCA7Z8OW3CAJVITH1CA51A0W0CAHCE1ODCA5YI6VYCAXH4OJSCA9N4JI8CAUNZFUQCAPK4Y8Q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8082" y="3714751"/>
            <a:ext cx="1785918" cy="1345392"/>
          </a:xfrm>
          <a:prstGeom prst="rect">
            <a:avLst/>
          </a:prstGeom>
        </p:spPr>
      </p:pic>
      <p:pic>
        <p:nvPicPr>
          <p:cNvPr id="15" name="Рисунок 14" descr="872670043[1]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3438" y="5434604"/>
            <a:ext cx="1900233" cy="142339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29454" y="3357562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Творческая работа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00562" y="507207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V="1">
            <a:off x="1964525" y="6536541"/>
            <a:ext cx="3571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8" idx="1"/>
          </p:cNvCxnSpPr>
          <p:nvPr/>
        </p:nvCxnSpPr>
        <p:spPr>
          <a:xfrm flipV="1">
            <a:off x="1214414" y="4029079"/>
            <a:ext cx="1285884" cy="828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V="1">
            <a:off x="1714480" y="2500306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3"/>
          </p:cNvCxnSpPr>
          <p:nvPr/>
        </p:nvCxnSpPr>
        <p:spPr>
          <a:xfrm flipV="1">
            <a:off x="2571736" y="1214422"/>
            <a:ext cx="2071702" cy="772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357950" y="1571612"/>
            <a:ext cx="121444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7643834" y="2928934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6572264" y="5072074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8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</a:t>
            </a: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На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Но  </a:t>
            </a:r>
            <a:r>
              <a:rPr lang="ru-RU" sz="8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Ни              Не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8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Ня</a:t>
            </a: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8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Ны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__________________________________________________________________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4400" dirty="0" err="1" smtClean="0"/>
              <a:t>Любоваться_______рябиной</a:t>
            </a:r>
            <a:r>
              <a:rPr lang="ru-RU" sz="4400" dirty="0" smtClean="0"/>
              <a:t>. </a:t>
            </a:r>
            <a:r>
              <a:rPr lang="ru-RU" sz="4400" dirty="0" err="1" smtClean="0"/>
              <a:t>За____________</a:t>
            </a:r>
            <a:r>
              <a:rPr lang="ru-RU" sz="4400" i="1" dirty="0" smtClean="0"/>
              <a:t> </a:t>
            </a:r>
            <a:r>
              <a:rPr lang="ru-RU" sz="4400" dirty="0" smtClean="0"/>
              <a:t>рощей синело</a:t>
            </a:r>
            <a:r>
              <a:rPr lang="ru-RU" sz="4400" i="1" dirty="0" smtClean="0"/>
              <a:t>. </a:t>
            </a:r>
            <a:r>
              <a:rPr lang="ru-RU" sz="4400" dirty="0" err="1" smtClean="0"/>
              <a:t>Доволен____________</a:t>
            </a:r>
            <a:r>
              <a:rPr lang="ru-RU" sz="4400" dirty="0" err="1" smtClean="0"/>
              <a:t>экскурсией</a:t>
            </a:r>
            <a:r>
              <a:rPr lang="ru-RU" sz="4400" dirty="0" smtClean="0"/>
              <a:t>. Пошли к </a:t>
            </a:r>
            <a:r>
              <a:rPr lang="ru-RU" sz="4400" dirty="0" err="1" smtClean="0"/>
              <a:t>___________роще</a:t>
            </a:r>
            <a:r>
              <a:rPr lang="ru-RU" sz="4400" dirty="0" smtClean="0"/>
              <a:t>. </a:t>
            </a:r>
            <a:r>
              <a:rPr lang="ru-RU" sz="4400" dirty="0" err="1" smtClean="0"/>
              <a:t>Напились</a:t>
            </a:r>
            <a:r>
              <a:rPr lang="ru-RU" sz="4400" i="1" dirty="0" err="1" smtClean="0"/>
              <a:t>___________</a:t>
            </a:r>
            <a:r>
              <a:rPr lang="ru-RU" sz="4400" dirty="0" err="1" smtClean="0"/>
              <a:t>воды</a:t>
            </a:r>
            <a:r>
              <a:rPr lang="ru-RU" sz="4400" dirty="0" smtClean="0"/>
              <a:t>.</a:t>
            </a:r>
            <a:r>
              <a:rPr lang="ru-RU" sz="4400" i="1" dirty="0" smtClean="0"/>
              <a:t> </a:t>
            </a:r>
            <a:endParaRPr lang="ru-RU" sz="4400" dirty="0" smtClean="0"/>
          </a:p>
          <a:p>
            <a:pPr algn="ctr"/>
            <a:r>
              <a:rPr lang="ru-RU" sz="4400" i="1" dirty="0" smtClean="0"/>
              <a:t>(</a:t>
            </a:r>
            <a:r>
              <a:rPr lang="ru-RU" sz="4400" b="1" dirty="0" smtClean="0"/>
              <a:t>Слова для справок</a:t>
            </a:r>
            <a:r>
              <a:rPr lang="ru-RU" sz="4400" b="1" i="1" dirty="0" smtClean="0"/>
              <a:t>:</a:t>
            </a:r>
            <a:r>
              <a:rPr lang="ru-RU" sz="4400" i="1" dirty="0" smtClean="0"/>
              <a:t> </a:t>
            </a:r>
            <a:r>
              <a:rPr lang="ru-RU" sz="4400" i="1" dirty="0" smtClean="0">
                <a:solidFill>
                  <a:srgbClr val="FF0000"/>
                </a:solidFill>
              </a:rPr>
              <a:t>дальней</a:t>
            </a:r>
            <a:r>
              <a:rPr lang="ru-RU" sz="4400" i="1" dirty="0" smtClean="0">
                <a:solidFill>
                  <a:srgbClr val="FF0000"/>
                </a:solidFill>
              </a:rPr>
              <a:t>, стройной, большое, густой, интерес­ной, чистой</a:t>
            </a:r>
            <a:r>
              <a:rPr lang="ru-RU" sz="4400" i="1" dirty="0" smtClean="0"/>
              <a:t>)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1071546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Тема урока: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850112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«Имя прилагательное»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28596" y="2571744"/>
            <a:ext cx="33187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– с</a:t>
            </a: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амостоятельная </a:t>
            </a:r>
          </a:p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часть речи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27070" y="4170346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87345" y="3519471"/>
            <a:ext cx="2447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– о</a:t>
            </a: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твечает</a:t>
            </a:r>
          </a:p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на вопросы: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76270" y="4311634"/>
            <a:ext cx="36004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	</a:t>
            </a: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Какой?</a:t>
            </a:r>
          </a:p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	Какая?</a:t>
            </a:r>
          </a:p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	Какое?</a:t>
            </a:r>
          </a:p>
          <a:p>
            <a:pPr>
              <a:defRPr/>
            </a:pPr>
            <a:r>
              <a:rPr lang="ru-RU" sz="3000" b="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	</a:t>
            </a: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Какие?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816582" y="2727309"/>
            <a:ext cx="243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 пишется?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651482" y="3090846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5743557" y="3592496"/>
            <a:ext cx="28829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 изменяется?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816582" y="4384659"/>
            <a:ext cx="25352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Какую роль</a:t>
            </a:r>
          </a:p>
          <a:p>
            <a:pPr>
              <a:defRPr/>
            </a:pPr>
            <a:r>
              <a:rPr lang="ru-RU" sz="3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играет в речи?</a:t>
            </a: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5311757" y="1792271"/>
            <a:ext cx="1512888" cy="6492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 flipH="1">
            <a:off x="2360595" y="1863709"/>
            <a:ext cx="1368425" cy="6492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000232" y="1071546"/>
            <a:ext cx="5110951" cy="7694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Имя прилагательное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арус"/>
          <p:cNvPicPr>
            <a:picLocks noChangeAspect="1" noChangeArrowheads="1"/>
          </p:cNvPicPr>
          <p:nvPr/>
        </p:nvPicPr>
        <p:blipFill>
          <a:blip r:embed="rId2"/>
          <a:srcRect b="80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A50021"/>
                </a:solidFill>
              </a:rPr>
              <a:t>Цели урока:</a:t>
            </a:r>
            <a:endParaRPr lang="ru-RU" sz="5400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2071678"/>
            <a:ext cx="742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Узнать, как изменяется имя прилагательное;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Узнать, какую роль играет в речи;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Учиться правильно употреблять в речи имя прилагательное;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Учиться работать в группе.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258888" y="549275"/>
            <a:ext cx="737330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0" i="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Голубое</a:t>
            </a: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небо, речка </a:t>
            </a:r>
            <a:r>
              <a:rPr lang="ru-RU" sz="4000" b="0" i="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голубая</a:t>
            </a: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Голубой</a:t>
            </a: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дымок на берегу.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Белые кувшинки,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Белых чаек стаи,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Белые берёзки на лугу.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Красное на ветке яблоко тугое,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Красные от красных зорь края.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Поле золотое, солнце золотое,</a:t>
            </a:r>
            <a:b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0" i="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Золотая Родина моя.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505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Урок русского языка. 3 класс. Школа 2100.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32</cp:revision>
  <dcterms:created xsi:type="dcterms:W3CDTF">2010-01-23T13:27:35Z</dcterms:created>
  <dcterms:modified xsi:type="dcterms:W3CDTF">2014-03-06T04:47:21Z</dcterms:modified>
</cp:coreProperties>
</file>