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media/audio31.wav" ContentType="audio/x-wav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media/audio11.wav" ContentType="audio/x-wav"/>
  <Override PartName="/ppt/media/audio2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ина" initials="А" lastIdx="0" clrIdx="0">
    <p:extLst>
      <p:ext uri="{19B8F6BF-5375-455C-9EA6-DF929625EA0E}">
        <p15:presenceInfo xmlns:p15="http://schemas.microsoft.com/office/powerpoint/2012/main" xmlns="" userId="Ал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940C0-0F67-4FA7-B3CE-8E891F0E55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4AB1B-5937-4FE5-BD67-DC6ADFA1B0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_k-spisk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642910" y="0"/>
            <a:ext cx="7929618" cy="1071546"/>
          </a:xfrm>
          <a:prstGeom prst="ellipse">
            <a:avLst/>
          </a:prstGeom>
          <a:gradFill flip="none" rotWithShape="1">
            <a:gsLst>
              <a:gs pos="45000">
                <a:srgbClr val="E6DCAC">
                  <a:alpha val="15000"/>
                </a:srgbClr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1776" y="0"/>
            <a:ext cx="7337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Below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«Как появилась сказка»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-324544" y="3933056"/>
            <a:ext cx="3311352" cy="1800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Подготовила</a:t>
            </a: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Ученица  5 класса</a:t>
            </a:r>
          </a:p>
          <a:p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Похлебенина</a:t>
            </a:r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Алина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vortex dir="r"/>
        <p:sndAc>
          <p:stSnd>
            <p:snd r:embed="rId4" name="laser.wav"/>
          </p:stSnd>
        </p:sndAc>
      </p:transition>
    </mc:Choice>
    <mc:Fallback>
      <p:transition spd="slow">
        <p:fade/>
        <p:sndAc>
          <p:stSnd>
            <p:snd r:embed="rId2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6264696" cy="8367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 же зародилось это слово?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229600" cy="4248472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3600" dirty="0" smtClean="0"/>
              <a:t>Слово </a:t>
            </a:r>
            <a:r>
              <a:rPr lang="ru-RU" sz="3600" dirty="0"/>
              <a:t>"сказка" засвидетельствовано в письменных источниках не ранее XVII века. От слова "</a:t>
            </a:r>
            <a:r>
              <a:rPr lang="ru-RU" sz="3600" dirty="0" err="1"/>
              <a:t>каза́ть</a:t>
            </a:r>
            <a:r>
              <a:rPr lang="ru-RU" sz="3600" dirty="0"/>
              <a:t>". Имело значение: перечень, список, точное описание.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02359"/>
            <a:ext cx="67687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Современное значение </a:t>
            </a:r>
            <a:r>
              <a:rPr lang="ru-RU" sz="2800" dirty="0" err="1" smtClean="0"/>
              <a:t>овладает</a:t>
            </a:r>
            <a:r>
              <a:rPr lang="ru-RU" sz="2800" dirty="0" smtClean="0"/>
              <a:t> с XVII—XIX века. Раньше использовалось слово "</a:t>
            </a:r>
            <a:r>
              <a:rPr lang="ru-RU" sz="2800" dirty="0" err="1" smtClean="0"/>
              <a:t>баснь</a:t>
            </a:r>
            <a:r>
              <a:rPr lang="ru-RU" sz="2800" dirty="0" smtClean="0"/>
              <a:t>". И слово "сказка" предполагает, что о нём узнают, "что это такое" и узнают, "для чего" она, сказка, нужна. Сказка целевым назначением нужна для сознательного обучения ребёнка в семье правилам и цели жизни, необходимости защиты своего "ареала" и достойного отношения к другим общинам. Примечательно, что и сага, и сказка несут в себе колоссальную информационную составляющую, передаваемую из поколения в поколение, вера в которую нуждается уважении к своим предкам.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www.v3toys.ru/kiwi-public-data/Kiwi_Img/12613-79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32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  <p:sndAc>
          <p:stSnd>
            <p:snd r:embed="rId4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51" y="14988"/>
            <a:ext cx="7859216" cy="7253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Какие бывают сказки.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44239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85792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accent6">
                    <a:lumMod val="75000"/>
                  </a:schemeClr>
                </a:solidFill>
              </a:rPr>
              <a:t>Основные виды </a:t>
            </a:r>
            <a:r>
              <a:rPr lang="ru-RU" sz="3200" u="sng" dirty="0" smtClean="0">
                <a:solidFill>
                  <a:schemeClr val="accent6">
                    <a:lumMod val="75000"/>
                  </a:schemeClr>
                </a:solidFill>
              </a:rPr>
              <a:t>сказок, Какие </a:t>
            </a:r>
            <a:r>
              <a:rPr lang="ru-RU" sz="3200" u="sng" dirty="0">
                <a:solidFill>
                  <a:schemeClr val="accent6">
                    <a:lumMod val="75000"/>
                  </a:schemeClr>
                </a:solidFill>
              </a:rPr>
              <a:t>бывают сказки</a:t>
            </a:r>
            <a:r>
              <a:rPr lang="ru-RU" sz="3200" dirty="0"/>
              <a:t>? Каждый из нас согласится с тем, что в отдельный вид стоит </a:t>
            </a:r>
            <a:r>
              <a:rPr lang="ru-RU" sz="3200" dirty="0" smtClean="0"/>
              <a:t>знать сказки </a:t>
            </a:r>
            <a:r>
              <a:rPr lang="ru-RU" sz="3200" dirty="0"/>
              <a:t>о животных. Второй вид – волшебные сказки. И, наконец, существуют </a:t>
            </a:r>
            <a:r>
              <a:rPr lang="ru-RU" sz="3200" dirty="0" smtClean="0"/>
              <a:t>бытовые </a:t>
            </a:r>
            <a:r>
              <a:rPr lang="ru-RU" sz="3200" dirty="0"/>
              <a:t>сказки. Все виды имеют свои особенности, которые становятся </a:t>
            </a:r>
            <a:r>
              <a:rPr lang="ru-RU" sz="3200" dirty="0" smtClean="0"/>
              <a:t>понятным </a:t>
            </a:r>
            <a:r>
              <a:rPr lang="ru-RU" sz="3200" dirty="0"/>
              <a:t>путем сравнительного их анализа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chemeClr val="accent6">
                    <a:lumMod val="75000"/>
                  </a:schemeClr>
                </a:solidFill>
              </a:rPr>
              <a:t>Волшебные сказки</a:t>
            </a:r>
            <a:endParaRPr lang="ru-RU" sz="2800" dirty="0" smtClean="0"/>
          </a:p>
          <a:p>
            <a:r>
              <a:rPr lang="ru-RU" sz="2800" dirty="0" smtClean="0"/>
              <a:t>В них задействованы романтические герои, в которых воплощены самые лучшие качества человека. Обязательны для этой сказки: образ положительного героя + помощники + волшебные предметы. Главное в таких сказках: борьба за зло и любовь, за правду, за добро. Для них характерен богатый язык, цветные определения, отрицательные персонажи. Что касается строения волшебных сказок, то здесь обязательны сказочные зачины (жили-были), середина (утро вечера мудренее, долго ли – коротко) и концовка (и я там был, мед – пиво пил).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8686800" cy="564949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Сказки о животных</a:t>
            </a:r>
          </a:p>
          <a:p>
            <a:r>
              <a:rPr lang="ru-RU" dirty="0" smtClean="0"/>
              <a:t>Это те самые сказки, которые следует читать детям (до 5-6 лет). В них задействованы постоянные персонажи (медведь, волк, лиса, заяц, ёж и др.). В основном указываются постоянные признаки животных (лиса – хитрая, медведь – сильный, кот – умный, заяц – боязливый и т.д.). Из этих сказок выделяются </a:t>
            </a:r>
            <a:r>
              <a:rPr lang="ru-RU" dirty="0" smtClean="0"/>
              <a:t>сказки, подобранные </a:t>
            </a:r>
            <a:r>
              <a:rPr lang="ru-RU" dirty="0" smtClean="0"/>
              <a:t>по принципу сюжетной связи («Репка», «Колобок», «Теремок»). Многие из них — с детским языковым оттенком (мышка-норушка, котик – беленький животик).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600" u="sng" dirty="0" smtClean="0">
                <a:solidFill>
                  <a:schemeClr val="accent6">
                    <a:lumMod val="75000"/>
                  </a:schemeClr>
                </a:solidFill>
              </a:rPr>
              <a:t> Социально-бытовые </a:t>
            </a:r>
            <a:r>
              <a:rPr lang="ru-RU" sz="4600" u="sng" dirty="0" smtClean="0">
                <a:solidFill>
                  <a:schemeClr val="accent6">
                    <a:lumMod val="75000"/>
                  </a:schemeClr>
                </a:solidFill>
              </a:rPr>
              <a:t>сказки</a:t>
            </a:r>
            <a:endParaRPr lang="ru-RU" sz="4600" u="sng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/>
              <a:t>В них </a:t>
            </a:r>
            <a:r>
              <a:rPr lang="ru-RU" dirty="0" smtClean="0"/>
              <a:t>показывается реальная жизнь, </a:t>
            </a:r>
            <a:r>
              <a:rPr lang="ru-RU" dirty="0"/>
              <a:t>социальное содержание, высмеивание отрицательных человеческих качеств. Высокие моральные качества принадлежат не богачам и людям высокого ранга, а представителям из народа (солдат, старик). Побеждают не деньги и сила, а ум и умения. Даются </a:t>
            </a:r>
            <a:r>
              <a:rPr lang="ru-RU" dirty="0" smtClean="0"/>
              <a:t>и отрицательные </a:t>
            </a:r>
            <a:r>
              <a:rPr lang="ru-RU" dirty="0"/>
              <a:t>характеристики </a:t>
            </a:r>
            <a:r>
              <a:rPr lang="ru-RU" dirty="0" smtClean="0"/>
              <a:t>(барину</a:t>
            </a:r>
            <a:r>
              <a:rPr lang="ru-RU" dirty="0"/>
              <a:t>, попу, царю и </a:t>
            </a:r>
            <a:r>
              <a:rPr lang="ru-RU" dirty="0" smtClean="0"/>
              <a:t>др.) </a:t>
            </a:r>
            <a:r>
              <a:rPr lang="ru-RU" dirty="0"/>
              <a:t>Такие сказки появлялись, когда возникало стремление изменить социальный строй, и выражали они демократический настрой народа (автора). В социально-бытовых сказках </a:t>
            </a:r>
            <a:r>
              <a:rPr lang="ru-RU" dirty="0" smtClean="0"/>
              <a:t> применяются: </a:t>
            </a:r>
            <a:r>
              <a:rPr lang="ru-RU" dirty="0"/>
              <a:t>каламбуры, юмор, перевертыши, смех, сатира.</a:t>
            </a:r>
          </a:p>
        </p:txBody>
      </p:sp>
      <p:pic>
        <p:nvPicPr>
          <p:cNvPr id="3078" name="Picture 6" descr="http://smayls.ru/data/smiles/vremyzprovojdenie-189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457464"/>
            <a:ext cx="1298054" cy="140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07372"/>
            <a:ext cx="179512" cy="458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" name="Объект 21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-19364" y="1"/>
            <a:ext cx="9237444" cy="68270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755576" y="1869103"/>
            <a:ext cx="178849" cy="45719"/>
          </a:xfrm>
          <a:prstGeom prst="rect">
            <a:avLst/>
          </a:prstGeom>
        </p:spPr>
      </p:pic>
      <p:pic>
        <p:nvPicPr>
          <p:cNvPr id="1026" name="Picture 2" descr="http://gifr.ru/data/gifs/4/3/6/43688ba7a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9803" y="11738"/>
            <a:ext cx="5501925" cy="130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 flipV="1">
            <a:off x="66867" y="6745163"/>
            <a:ext cx="225289" cy="153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  <p:sndAc>
          <p:stSnd>
            <p:snd r:embed="rId7" name="voltage.wav"/>
          </p:stSnd>
        </p:sndAc>
      </p:transition>
    </mc:Choice>
    <mc:Fallback>
      <p:transition spd="slow">
        <p:fad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493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Как же зародилось это слово?</vt:lpstr>
      <vt:lpstr>Слайд 3</vt:lpstr>
      <vt:lpstr>Слайд 4</vt:lpstr>
      <vt:lpstr>Какие бывают сказки.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15</cp:revision>
  <dcterms:created xsi:type="dcterms:W3CDTF">2015-03-14T07:19:31Z</dcterms:created>
  <dcterms:modified xsi:type="dcterms:W3CDTF">2017-02-20T11:44:38Z</dcterms:modified>
</cp:coreProperties>
</file>