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46" d="100"/>
          <a:sy n="46" d="100"/>
        </p:scale>
        <p:origin x="-205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vseznaika.do.am/znaika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foto.rambler.ru/public/acemourano/_photos/1864200/1864200-web.jpg" TargetMode="Externa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Comic Sans MS" pitchFamily="66" charset="0"/>
              </a:rPr>
              <a:t>РАСПРЕДЕЛИТЕЛЬНОЕ СВОЙСТВО УМНОЖЕНИЯ</a:t>
            </a:r>
            <a:endParaRPr lang="ru-RU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1054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МАТЕМАТИКА, 3 КЛАСС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УМК «ГАРМОНИЯ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  <a:endParaRPr lang="ru-RU" sz="2400" b="1" i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2" descr="C:\Users\кал\Pictures\Урок\0876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28604"/>
            <a:ext cx="1374759" cy="1232095"/>
          </a:xfrm>
          <a:prstGeom prst="rect">
            <a:avLst/>
          </a:prstGeom>
          <a:noFill/>
        </p:spPr>
      </p:pic>
      <p:pic>
        <p:nvPicPr>
          <p:cNvPr id="1026" name="Picture 2" descr="C:\Users\кал\Pictures\Урок\2179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643446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л\Desktop\СКАНИРОВАНИЕ\Scan10005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6989968" cy="3214710"/>
          </a:xfrm>
          <a:prstGeom prst="snip2DiagRect">
            <a:avLst>
              <a:gd name="adj1" fmla="val 2155"/>
              <a:gd name="adj2" fmla="val 761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7" descr="Картинка 14 из 211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8F7"/>
              </a:clrFrom>
              <a:clrTo>
                <a:srgbClr val="F6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714752"/>
            <a:ext cx="1285928" cy="1955807"/>
          </a:xfrm>
          <a:prstGeom prst="rect">
            <a:avLst/>
          </a:prstGeom>
          <a:noFill/>
        </p:spPr>
      </p:pic>
      <p:pic>
        <p:nvPicPr>
          <p:cNvPr id="8" name="Picture 9" descr="Картинка 107 из 9088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214818"/>
            <a:ext cx="1417633" cy="23732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00430" y="3643314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КТО  ПРАВ?</a:t>
            </a:r>
          </a:p>
          <a:p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4000504"/>
            <a:ext cx="18085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6•4+3•4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5214950"/>
            <a:ext cx="1737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(6+3)•4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071538" y="1571612"/>
            <a:ext cx="3857625" cy="2571750"/>
            <a:chOff x="642938" y="1714500"/>
            <a:chExt cx="3857625" cy="257175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571604" y="2643182"/>
              <a:ext cx="1843088" cy="164306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Прямоугольный треугольник 2"/>
            <p:cNvSpPr/>
            <p:nvPr/>
          </p:nvSpPr>
          <p:spPr>
            <a:xfrm>
              <a:off x="3429000" y="2643188"/>
              <a:ext cx="1071563" cy="1643062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 rot="10800000" flipV="1">
              <a:off x="642938" y="2643188"/>
              <a:ext cx="928687" cy="1643062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071688" y="1714500"/>
              <a:ext cx="914400" cy="914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715008" y="2714620"/>
            <a:ext cx="2452687" cy="3049588"/>
            <a:chOff x="5643563" y="1857375"/>
            <a:chExt cx="2452687" cy="304958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643563" y="2786063"/>
              <a:ext cx="2414587" cy="1500187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3607871">
              <a:off x="5810251" y="4121150"/>
              <a:ext cx="857250" cy="71437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 rot="3607871">
              <a:off x="7310438" y="4121150"/>
              <a:ext cx="857250" cy="71437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357938" y="1857375"/>
              <a:ext cx="914400" cy="9144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39886" y="357166"/>
            <a:ext cx="8004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НАЗОВИ ГЕОМЕТРИЧЕСКИЕ ФИГУРЫ: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488" y="0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Comic Sans MS" pitchFamily="66" charset="0"/>
              </a:rPr>
              <a:t>РАЗМИНКА</a:t>
            </a:r>
            <a:endParaRPr lang="ru-RU" sz="4000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027" name="Picture 3" descr="C:\Users\кал\Desktop\СКАНИРОВАНИЕ\Scan1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6649657" cy="4071966"/>
          </a:xfrm>
          <a:prstGeom prst="snip2DiagRect">
            <a:avLst>
              <a:gd name="adj1" fmla="val 3062"/>
              <a:gd name="adj2" fmla="val 475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000100" y="5286388"/>
            <a:ext cx="8429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СКОЛЬКО НА РИСУНКЕ ПРЯМОУГОЛЬНИКОВ?</a:t>
            </a: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СКОЛЬКО НА РИСУНКЕ КВАДРАТОВ?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6248" y="1500174"/>
            <a:ext cx="7620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Куб</a:t>
            </a:r>
            <a:endParaRPr kumimoji="0" lang="ru-RU" sz="8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1357290" y="857232"/>
            <a:ext cx="2362200" cy="25146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flipV="1">
            <a:off x="1285852" y="3929066"/>
            <a:ext cx="2895600" cy="21336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AE148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6248" y="4500570"/>
            <a:ext cx="7620000" cy="10953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Трапеция</a:t>
            </a:r>
            <a:endParaRPr kumimoji="0" lang="ru-RU" sz="8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0"/>
            <a:ext cx="857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ЗАДАНИЕ: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УЧЕБНИК  СТР. 91, № 280</a:t>
            </a:r>
          </a:p>
          <a:p>
            <a:pPr algn="ctr"/>
            <a:endParaRPr lang="ru-RU" sz="2800" b="1" i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i="1" u="sng" dirty="0" smtClean="0">
                <a:solidFill>
                  <a:srgbClr val="7030A0"/>
                </a:solidFill>
              </a:rPr>
              <a:t>1В</a:t>
            </a:r>
            <a:r>
              <a:rPr lang="ru-RU" sz="2800" b="1" i="1" dirty="0" smtClean="0">
                <a:solidFill>
                  <a:srgbClr val="7030A0"/>
                </a:solidFill>
              </a:rPr>
              <a:t>.  НАЙДИТЕ ПЛОЩАДЬ  И ПЕРИМЕТР  САМОГО  БОЛЬШОГО ПРЯМОУГОЛЬНИКА  НА </a:t>
            </a:r>
            <a:r>
              <a:rPr lang="ru-RU" sz="2800" b="1" i="1" u="sng" dirty="0" smtClean="0">
                <a:solidFill>
                  <a:srgbClr val="7030A0"/>
                </a:solidFill>
              </a:rPr>
              <a:t>РИС. 1 </a:t>
            </a:r>
            <a:r>
              <a:rPr lang="ru-RU" sz="2800" b="1" i="1" dirty="0" smtClean="0">
                <a:solidFill>
                  <a:srgbClr val="7030A0"/>
                </a:solidFill>
              </a:rPr>
              <a:t>.</a:t>
            </a:r>
          </a:p>
          <a:p>
            <a:pPr algn="ctr"/>
            <a:endParaRPr lang="ru-RU" sz="28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i="1" u="sng" dirty="0" smtClean="0">
                <a:solidFill>
                  <a:srgbClr val="7030A0"/>
                </a:solidFill>
              </a:rPr>
              <a:t>2В</a:t>
            </a:r>
            <a:r>
              <a:rPr lang="ru-RU" sz="2800" b="1" i="1" dirty="0" smtClean="0">
                <a:solidFill>
                  <a:srgbClr val="7030A0"/>
                </a:solidFill>
              </a:rPr>
              <a:t>. НАЙДИТЕ ПЛОЩАДЬ И ПЕРИМЕТР  САМОГО  БОЛЬШОГО ПРЯМОУГОЛЬНИКА  НА </a:t>
            </a:r>
            <a:r>
              <a:rPr lang="ru-RU" sz="2800" b="1" i="1" u="sng" dirty="0" smtClean="0">
                <a:solidFill>
                  <a:srgbClr val="7030A0"/>
                </a:solidFill>
              </a:rPr>
              <a:t>РИС. 2 </a:t>
            </a:r>
            <a:r>
              <a:rPr lang="ru-RU" sz="2800" b="1" i="1" dirty="0" smtClean="0">
                <a:solidFill>
                  <a:srgbClr val="7030A0"/>
                </a:solidFill>
              </a:rPr>
              <a:t>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14290"/>
            <a:ext cx="87154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1В.  </a:t>
            </a:r>
          </a:p>
          <a:p>
            <a:r>
              <a:rPr lang="en-US" sz="2000" b="1" i="1" dirty="0" smtClean="0"/>
              <a:t>a</a:t>
            </a:r>
            <a:r>
              <a:rPr lang="ru-RU" sz="2000" b="1" i="1" dirty="0" smtClean="0"/>
              <a:t>= 6 СМ</a:t>
            </a:r>
          </a:p>
          <a:p>
            <a:r>
              <a:rPr lang="en-US" sz="2000" b="1" i="1" dirty="0" smtClean="0"/>
              <a:t>b</a:t>
            </a:r>
            <a:r>
              <a:rPr lang="ru-RU" sz="2000" b="1" i="1" dirty="0" smtClean="0"/>
              <a:t>= 6 СМ</a:t>
            </a:r>
          </a:p>
          <a:p>
            <a:r>
              <a:rPr lang="en-US" sz="2000" b="1" i="1" dirty="0" smtClean="0"/>
              <a:t>S-</a:t>
            </a:r>
            <a:r>
              <a:rPr lang="ru-RU" sz="2000" b="1" i="1" dirty="0" smtClean="0"/>
              <a:t>?</a:t>
            </a:r>
            <a:endParaRPr lang="en-US" sz="2000" b="1" i="1" dirty="0" smtClean="0"/>
          </a:p>
          <a:p>
            <a:r>
              <a:rPr lang="en-US" sz="2000" b="1" i="1" dirty="0" smtClean="0"/>
              <a:t>P-</a:t>
            </a:r>
            <a:r>
              <a:rPr lang="ru-RU" sz="2000" b="1" i="1" dirty="0" smtClean="0"/>
              <a:t>?</a:t>
            </a:r>
          </a:p>
          <a:p>
            <a:pPr marL="342900" indent="-342900">
              <a:buAutoNum type="arabicParenR"/>
            </a:pPr>
            <a:r>
              <a:rPr lang="en-US" sz="2000" b="1" i="1" dirty="0" smtClean="0"/>
              <a:t>S</a:t>
            </a:r>
            <a:r>
              <a:rPr lang="ru-RU" sz="2000" b="1" i="1" dirty="0" smtClean="0"/>
              <a:t>=</a:t>
            </a:r>
            <a:r>
              <a:rPr lang="en-US" sz="2000" b="1" i="1" dirty="0" smtClean="0"/>
              <a:t> a• b</a:t>
            </a:r>
            <a:endParaRPr lang="ru-RU" sz="2000" b="1" i="1" dirty="0" smtClean="0"/>
          </a:p>
          <a:p>
            <a:pPr marL="342900" indent="-342900"/>
            <a:r>
              <a:rPr lang="en-US" sz="2000" b="1" i="1" dirty="0" smtClean="0"/>
              <a:t> S</a:t>
            </a:r>
            <a:r>
              <a:rPr lang="ru-RU" sz="2000" b="1" i="1" dirty="0" smtClean="0"/>
              <a:t>=6•6=36 (см²)- площадь  прямоугольника</a:t>
            </a:r>
          </a:p>
          <a:p>
            <a:pPr marL="342900" indent="-342900"/>
            <a:r>
              <a:rPr lang="ru-RU" sz="2000" b="1" i="1" dirty="0" smtClean="0"/>
              <a:t>2) </a:t>
            </a:r>
            <a:r>
              <a:rPr lang="en-US" sz="2000" b="1" i="1" dirty="0" smtClean="0"/>
              <a:t>P</a:t>
            </a:r>
            <a:r>
              <a:rPr lang="ru-RU" sz="2000" b="1" i="1" dirty="0" smtClean="0"/>
              <a:t>=(</a:t>
            </a:r>
            <a:r>
              <a:rPr lang="en-US" sz="2000" b="1" i="1" dirty="0" smtClean="0"/>
              <a:t>a</a:t>
            </a:r>
            <a:r>
              <a:rPr lang="ru-RU" sz="2000" b="1" i="1" dirty="0" smtClean="0"/>
              <a:t>+</a:t>
            </a:r>
            <a:r>
              <a:rPr lang="en-US" sz="2000" b="1" i="1" dirty="0" smtClean="0"/>
              <a:t>b</a:t>
            </a:r>
            <a:r>
              <a:rPr lang="ru-RU" sz="2000" b="1" i="1" dirty="0" smtClean="0"/>
              <a:t>)•2  </a:t>
            </a:r>
          </a:p>
          <a:p>
            <a:pPr marL="342900" indent="-342900"/>
            <a:r>
              <a:rPr lang="ru-RU" sz="2000" b="1" i="1" dirty="0" smtClean="0"/>
              <a:t> </a:t>
            </a:r>
            <a:r>
              <a:rPr lang="en-US" sz="2000" b="1" i="1" dirty="0" smtClean="0"/>
              <a:t>P</a:t>
            </a:r>
            <a:r>
              <a:rPr lang="ru-RU" sz="2000" b="1" i="1" dirty="0" smtClean="0"/>
              <a:t>=(6+6)•2= 24 (см)- периметр прямоугольника</a:t>
            </a:r>
          </a:p>
          <a:p>
            <a:pPr marL="342900" indent="-342900"/>
            <a:r>
              <a:rPr lang="ru-RU" sz="2000" b="1" i="1" dirty="0" smtClean="0"/>
              <a:t>Ответ:</a:t>
            </a:r>
            <a:r>
              <a:rPr lang="en-US" sz="2000" b="1" i="1" dirty="0" smtClean="0"/>
              <a:t>S</a:t>
            </a:r>
            <a:r>
              <a:rPr lang="ru-RU" sz="2000" b="1" i="1" dirty="0" smtClean="0"/>
              <a:t>= 36см², </a:t>
            </a:r>
            <a:r>
              <a:rPr lang="en-US" sz="2000" b="1" i="1" dirty="0" smtClean="0"/>
              <a:t>P</a:t>
            </a:r>
            <a:r>
              <a:rPr lang="ru-RU" sz="2000" b="1" i="1" dirty="0" smtClean="0"/>
              <a:t>=24см</a:t>
            </a:r>
          </a:p>
          <a:p>
            <a:pPr marL="342900" indent="-342900"/>
            <a:r>
              <a:rPr lang="ru-RU" sz="2800" b="1" i="1" dirty="0" smtClean="0"/>
              <a:t>       </a:t>
            </a:r>
            <a:endParaRPr lang="ru-RU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3500438"/>
            <a:ext cx="87154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2В.  </a:t>
            </a:r>
          </a:p>
          <a:p>
            <a:r>
              <a:rPr lang="en-US" sz="2000" b="1" i="1" dirty="0" smtClean="0"/>
              <a:t>a</a:t>
            </a:r>
            <a:r>
              <a:rPr lang="ru-RU" sz="2000" b="1" i="1" dirty="0" smtClean="0"/>
              <a:t>= 3 СМ</a:t>
            </a:r>
          </a:p>
          <a:p>
            <a:r>
              <a:rPr lang="en-US" sz="2000" b="1" i="1" dirty="0" smtClean="0"/>
              <a:t>b</a:t>
            </a:r>
            <a:r>
              <a:rPr lang="ru-RU" sz="2000" b="1" i="1" dirty="0" smtClean="0"/>
              <a:t>= 7 СМ</a:t>
            </a:r>
          </a:p>
          <a:p>
            <a:r>
              <a:rPr lang="en-US" sz="2000" b="1" i="1" dirty="0" smtClean="0"/>
              <a:t>S-</a:t>
            </a:r>
            <a:r>
              <a:rPr lang="ru-RU" sz="2000" b="1" i="1" dirty="0" smtClean="0"/>
              <a:t>?</a:t>
            </a:r>
            <a:endParaRPr lang="en-US" sz="2000" b="1" i="1" dirty="0" smtClean="0"/>
          </a:p>
          <a:p>
            <a:r>
              <a:rPr lang="en-US" sz="2000" b="1" i="1" dirty="0" smtClean="0"/>
              <a:t>P-</a:t>
            </a:r>
            <a:r>
              <a:rPr lang="ru-RU" sz="2000" b="1" i="1" dirty="0" smtClean="0"/>
              <a:t>?</a:t>
            </a:r>
          </a:p>
          <a:p>
            <a:pPr marL="342900" indent="-342900">
              <a:buAutoNum type="arabicParenR"/>
            </a:pPr>
            <a:r>
              <a:rPr lang="en-US" sz="2000" b="1" i="1" dirty="0" smtClean="0"/>
              <a:t>S</a:t>
            </a:r>
            <a:r>
              <a:rPr lang="ru-RU" sz="2000" b="1" i="1" dirty="0" smtClean="0"/>
              <a:t>=</a:t>
            </a:r>
            <a:r>
              <a:rPr lang="en-US" sz="2000" b="1" i="1" dirty="0" smtClean="0"/>
              <a:t> a• b</a:t>
            </a:r>
            <a:endParaRPr lang="ru-RU" sz="2000" b="1" i="1" dirty="0" smtClean="0"/>
          </a:p>
          <a:p>
            <a:pPr marL="342900" indent="-342900"/>
            <a:r>
              <a:rPr lang="en-US" sz="2000" b="1" i="1" dirty="0" smtClean="0"/>
              <a:t> S</a:t>
            </a:r>
            <a:r>
              <a:rPr lang="ru-RU" sz="2000" b="1" i="1" dirty="0" smtClean="0"/>
              <a:t>=3•7=21 (см²)- площадь  прямоугольника</a:t>
            </a:r>
          </a:p>
          <a:p>
            <a:pPr marL="342900" indent="-342900"/>
            <a:r>
              <a:rPr lang="ru-RU" sz="2000" b="1" i="1" dirty="0" smtClean="0"/>
              <a:t>2) </a:t>
            </a:r>
            <a:r>
              <a:rPr lang="en-US" sz="2000" b="1" i="1" dirty="0" smtClean="0"/>
              <a:t>P</a:t>
            </a:r>
            <a:r>
              <a:rPr lang="ru-RU" sz="2000" b="1" i="1" dirty="0" smtClean="0"/>
              <a:t>=(</a:t>
            </a:r>
            <a:r>
              <a:rPr lang="en-US" sz="2000" b="1" i="1" dirty="0" smtClean="0"/>
              <a:t>a</a:t>
            </a:r>
            <a:r>
              <a:rPr lang="ru-RU" sz="2000" b="1" i="1" dirty="0" smtClean="0"/>
              <a:t>+</a:t>
            </a:r>
            <a:r>
              <a:rPr lang="en-US" sz="2000" b="1" i="1" dirty="0" smtClean="0"/>
              <a:t>b</a:t>
            </a:r>
            <a:r>
              <a:rPr lang="ru-RU" sz="2000" b="1" i="1" dirty="0" smtClean="0"/>
              <a:t>)•2  </a:t>
            </a:r>
          </a:p>
          <a:p>
            <a:pPr marL="342900" indent="-342900"/>
            <a:r>
              <a:rPr lang="ru-RU" sz="2000" b="1" i="1" dirty="0" smtClean="0"/>
              <a:t> </a:t>
            </a:r>
            <a:r>
              <a:rPr lang="en-US" sz="2000" b="1" i="1" dirty="0" smtClean="0"/>
              <a:t>P</a:t>
            </a:r>
            <a:r>
              <a:rPr lang="ru-RU" sz="2000" b="1" i="1" dirty="0" smtClean="0"/>
              <a:t>=(3+7)•2= 20 (см)- периметр прямоугольника</a:t>
            </a:r>
          </a:p>
          <a:p>
            <a:pPr marL="342900" indent="-342900"/>
            <a:r>
              <a:rPr lang="ru-RU" sz="2000" b="1" i="1" dirty="0" smtClean="0"/>
              <a:t>Ответ:</a:t>
            </a:r>
            <a:r>
              <a:rPr lang="en-US" sz="2000" b="1" i="1" dirty="0" smtClean="0"/>
              <a:t>S</a:t>
            </a:r>
            <a:r>
              <a:rPr lang="ru-RU" sz="2000" b="1" i="1" dirty="0" smtClean="0"/>
              <a:t>= 21см², </a:t>
            </a:r>
            <a:r>
              <a:rPr lang="en-US" sz="2000" b="1" i="1" dirty="0" smtClean="0"/>
              <a:t>P</a:t>
            </a:r>
            <a:r>
              <a:rPr lang="ru-RU" sz="2000" b="1" i="1" dirty="0" smtClean="0"/>
              <a:t>=20см</a:t>
            </a:r>
          </a:p>
          <a:p>
            <a:pPr marL="342900" indent="-342900"/>
            <a:r>
              <a:rPr lang="ru-RU" sz="2800" b="1" i="1" dirty="0" smtClean="0"/>
              <a:t>      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\Desktop\СКАНИРОВАНИЕ\Scan10005 - копия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00108"/>
            <a:ext cx="6991070" cy="3071834"/>
          </a:xfrm>
          <a:prstGeom prst="snip2DiagRect">
            <a:avLst>
              <a:gd name="adj1" fmla="val 451"/>
              <a:gd name="adj2" fmla="val 5843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928926" y="285728"/>
            <a:ext cx="3811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СОСЧИТАЙ КРУГИ: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4500570"/>
            <a:ext cx="3214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6•4+3•4</a:t>
            </a:r>
          </a:p>
          <a:p>
            <a:r>
              <a:rPr lang="ru-RU" sz="4800" b="1" i="1" dirty="0" smtClean="0">
                <a:solidFill>
                  <a:srgbClr val="7030A0"/>
                </a:solidFill>
              </a:rPr>
              <a:t>(6+3)•4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85728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СОСЧИТАЙ КВАДРАТЫ: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кал\Desktop\СКАНИРОВАНИЕ\Scan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6506880" cy="2857520"/>
          </a:xfrm>
          <a:prstGeom prst="snip2DiagRect">
            <a:avLst>
              <a:gd name="adj1" fmla="val 1939"/>
              <a:gd name="adj2" fmla="val 6485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500298" y="4714884"/>
            <a:ext cx="3214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5•3+2•3</a:t>
            </a:r>
          </a:p>
          <a:p>
            <a:r>
              <a:rPr lang="ru-RU" sz="4800" b="1" i="1" dirty="0" smtClean="0">
                <a:solidFill>
                  <a:srgbClr val="7030A0"/>
                </a:solidFill>
              </a:rPr>
              <a:t>(5+2)•3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642918"/>
            <a:ext cx="75724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</a:rPr>
              <a:t>ВЫВОД: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ПРИ УМНОЖЕНИИ СУММЫ НА ЧИСЛО  МОЖНО УМНОЖИТЬ НА ЭТО ЧИСЛО КАЖДОЕ СЛАГАЕМОЕ И ПОЛУЧЕННЫЕ РЕЗУЛЬТАТЫ СЛОЖИТЬ.</a:t>
            </a:r>
          </a:p>
          <a:p>
            <a:pPr algn="ctr"/>
            <a:endParaRPr lang="ru-RU" sz="32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</a:rPr>
              <a:t>НАПРИМЕР: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(6+5)•4= 6•4+6•5=24+30=54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230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РАСПРЕДЕЛИТЕЛЬНОЕ СВОЙСТВО УМНОЖЕНИЯ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РАСПРЕДЕЛИТЕЛЬНОЕ СВОЙСТВО УМНОЖЕНИЯ</dc:title>
  <dc:creator>ЕЛЕНА</dc:creator>
  <cp:lastModifiedBy>Элла</cp:lastModifiedBy>
  <cp:revision>9</cp:revision>
  <dcterms:created xsi:type="dcterms:W3CDTF">2010-02-07T07:09:42Z</dcterms:created>
  <dcterms:modified xsi:type="dcterms:W3CDTF">2017-02-20T03:53:52Z</dcterms:modified>
</cp:coreProperties>
</file>