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9"/>
  </p:notesMasterIdLst>
  <p:sldIdLst>
    <p:sldId id="256" r:id="rId2"/>
    <p:sldId id="297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3" r:id="rId11"/>
    <p:sldId id="266" r:id="rId12"/>
    <p:sldId id="268" r:id="rId13"/>
    <p:sldId id="269" r:id="rId14"/>
    <p:sldId id="270" r:id="rId15"/>
    <p:sldId id="280" r:id="rId16"/>
    <p:sldId id="276" r:id="rId17"/>
    <p:sldId id="275" r:id="rId18"/>
    <p:sldId id="274" r:id="rId19"/>
    <p:sldId id="278" r:id="rId20"/>
    <p:sldId id="277" r:id="rId21"/>
    <p:sldId id="279" r:id="rId22"/>
    <p:sldId id="273" r:id="rId23"/>
    <p:sldId id="272" r:id="rId24"/>
    <p:sldId id="281" r:id="rId25"/>
    <p:sldId id="282" r:id="rId26"/>
    <p:sldId id="284" r:id="rId27"/>
    <p:sldId id="283" r:id="rId28"/>
    <p:sldId id="285" r:id="rId29"/>
    <p:sldId id="286" r:id="rId30"/>
    <p:sldId id="287" r:id="rId31"/>
    <p:sldId id="289" r:id="rId32"/>
    <p:sldId id="288" r:id="rId33"/>
    <p:sldId id="290" r:id="rId34"/>
    <p:sldId id="291" r:id="rId35"/>
    <p:sldId id="292" r:id="rId36"/>
    <p:sldId id="296" r:id="rId37"/>
    <p:sldId id="29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07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4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B0643-BD49-4DF2-8FC2-DF978FAD4736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9F383-2D0F-49D6-9902-CF7AB87C9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6D5B6-3420-4471-9E62-A8B1501194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khimija/Organicheskie-kisloty/0024-040-Kozha-cheloveka.png" TargetMode="External"/><Relationship Id="rId2" Type="http://schemas.openxmlformats.org/officeDocument/2006/relationships/hyperlink" Target="http://poilovo.narod.ru/images/school21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2.bp.blogspot.com/-A7JLWb5YImk/ULxkjrVbaqI/AAAAAAAAQB4/aBarrDSIAEE/s1600/%D0%9F%D0%BE%D0%B9%D0%BC%D0%B0%D0%B9-%D1%80%D1%8B%D0%B1%D1%83-12.jpg" TargetMode="External"/><Relationship Id="rId5" Type="http://schemas.openxmlformats.org/officeDocument/2006/relationships/hyperlink" Target="http://images.gofreedownload.net/2/cartoon-car-11163.jpg" TargetMode="External"/><Relationship Id="rId4" Type="http://schemas.openxmlformats.org/officeDocument/2006/relationships/hyperlink" Target="http://cdn-nus-1.pinme.ru/tumb/600/photo/db/1e/db1e1b7e16f2a7d6bfe248762c25da8c.jpg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3.com.ua/images/n3/4caabb61016d39e29f30432f8836a990.jpg" TargetMode="External"/><Relationship Id="rId2" Type="http://schemas.openxmlformats.org/officeDocument/2006/relationships/hyperlink" Target="https://prv0.lori-images.net/shkolnye-prinadlezhnosti-na-derevyannom-stole-0005789908-preview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eviews.123rf.com/images/artisticco/artisticco1501/artisticco150100010/35075001-A-vector-illustration-of-happy-kids-playing-snowballs-outdoor-Stock-Photo.jpg" TargetMode="External"/><Relationship Id="rId5" Type="http://schemas.openxmlformats.org/officeDocument/2006/relationships/hyperlink" Target="http://rostov.life-realty.ru/LT-data/r2_housing_estate/bpic_5f64ea2a.jpg" TargetMode="External"/><Relationship Id="rId4" Type="http://schemas.openxmlformats.org/officeDocument/2006/relationships/hyperlink" Target="http://www.dompoisk.com/fotos/phpFSOK9w1370422404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500439"/>
            <a:ext cx="8458200" cy="2575348"/>
          </a:xfrm>
        </p:spPr>
        <p:txBody>
          <a:bodyPr>
            <a:noAutofit/>
          </a:bodyPr>
          <a:lstStyle/>
          <a:p>
            <a:r>
              <a:rPr lang="ru-RU" sz="5400" dirty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</a:rPr>
              <a:t>Моделирование во время решения текстовых задач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357430"/>
            <a:ext cx="8458200" cy="24431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school21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000108"/>
            <a:ext cx="5888500" cy="31953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Составь задачи и запиши решение</a:t>
            </a:r>
          </a:p>
        </p:txBody>
      </p:sp>
      <p:pic>
        <p:nvPicPr>
          <p:cNvPr id="4" name="Содержимое 3" descr="матем 0-1кл. 06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9" y="1935163"/>
            <a:ext cx="8211682" cy="4389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121444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dirty="0"/>
              <a:t>                                 Задача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ru-RU" dirty="0"/>
          </a:p>
          <a:p>
            <a:r>
              <a:rPr lang="ru-RU" dirty="0"/>
              <a:t>Гр.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r>
              <a:rPr lang="ru-RU" dirty="0"/>
              <a:t>П. 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Решение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10 - 3 = 7 (п.)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Ответ: 7 персиков у Лены.</a:t>
            </a:r>
          </a:p>
        </p:txBody>
      </p:sp>
      <p:sp>
        <p:nvSpPr>
          <p:cNvPr id="10" name="Дуга 9"/>
          <p:cNvSpPr/>
          <p:nvPr/>
        </p:nvSpPr>
        <p:spPr>
          <a:xfrm rot="18876793">
            <a:off x="749346" y="2953904"/>
            <a:ext cx="4787788" cy="491035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8091733">
            <a:off x="2922000" y="1914304"/>
            <a:ext cx="2228428" cy="2116085"/>
          </a:xfrm>
          <a:prstGeom prst="arc">
            <a:avLst>
              <a:gd name="adj1" fmla="val 16200000"/>
              <a:gd name="adj2" fmla="val 19561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7985553">
            <a:off x="1014751" y="2000856"/>
            <a:ext cx="2319945" cy="2637618"/>
          </a:xfrm>
          <a:prstGeom prst="arc">
            <a:avLst>
              <a:gd name="adj1" fmla="val 16074039"/>
              <a:gd name="adj2" fmla="val 214801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071670" y="4500570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?</a:t>
            </a:r>
            <a:r>
              <a:rPr lang="ru-RU" sz="2000" dirty="0">
                <a:latin typeface="Arial Black" pitchFamily="34" charset="0"/>
              </a:rPr>
              <a:t>п.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2714620"/>
            <a:ext cx="108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10 </a:t>
            </a:r>
            <a:r>
              <a:rPr lang="ru-RU" sz="2000" dirty="0">
                <a:latin typeface="Arial Black" pitchFamily="34" charset="0"/>
              </a:rPr>
              <a:t>гр.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3306" y="400050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642919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 Лены 10 груш. Это на 3 больше, чем персиков. Сколько персиков у Лены?</a:t>
            </a:r>
            <a:endParaRPr lang="ru-RU" sz="3600" dirty="0"/>
          </a:p>
        </p:txBody>
      </p:sp>
      <p:pic>
        <p:nvPicPr>
          <p:cNvPr id="17" name="Рисунок 16" descr="per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929066"/>
            <a:ext cx="2071670" cy="1553753"/>
          </a:xfrm>
          <a:prstGeom prst="rect">
            <a:avLst/>
          </a:prstGeom>
        </p:spPr>
      </p:pic>
      <p:pic>
        <p:nvPicPr>
          <p:cNvPr id="18" name="Рисунок 17" descr="buyuk_seftal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4143380"/>
            <a:ext cx="1219200" cy="116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Саша купил 5 тетрадей по цене 8 </a:t>
            </a: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альбом для рисования за 33 гривны. Сколько денег Саша заплатил за покупку?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0816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ЦЕЛОЕ                    ЧАСТИ:         - мерка</a:t>
            </a:r>
          </a:p>
          <a:p>
            <a:r>
              <a:rPr lang="ru-RU" dirty="0">
                <a:latin typeface="Times New Roman"/>
                <a:cs typeface="Times New Roman"/>
              </a:rPr>
              <a:t>                                                         -  количество мерок</a:t>
            </a:r>
          </a:p>
          <a:p>
            <a:r>
              <a:rPr lang="ru-RU" dirty="0">
                <a:latin typeface="Times New Roman"/>
                <a:cs typeface="Times New Roman"/>
              </a:rPr>
              <a:t>Выражение: 8 </a:t>
            </a:r>
            <a:r>
              <a:rPr lang="ru-RU" dirty="0" err="1">
                <a:latin typeface="Times New Roman"/>
                <a:cs typeface="Times New Roman"/>
              </a:rPr>
              <a:t>х</a:t>
            </a:r>
            <a:r>
              <a:rPr lang="ru-RU" dirty="0">
                <a:latin typeface="Times New Roman"/>
                <a:cs typeface="Times New Roman"/>
              </a:rPr>
              <a:t> 5 + 33 = 73 (</a:t>
            </a:r>
            <a:r>
              <a:rPr lang="ru-RU" dirty="0" err="1">
                <a:latin typeface="Times New Roman"/>
                <a:cs typeface="Times New Roman"/>
              </a:rPr>
              <a:t>грн</a:t>
            </a:r>
            <a:r>
              <a:rPr lang="ru-RU" dirty="0">
                <a:latin typeface="Times New Roman"/>
                <a:cs typeface="Times New Roman"/>
              </a:rPr>
              <a:t>.)               </a:t>
            </a:r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18923332">
            <a:off x="928216" y="2264257"/>
            <a:ext cx="6183823" cy="6401007"/>
          </a:xfrm>
          <a:prstGeom prst="arc">
            <a:avLst>
              <a:gd name="adj1" fmla="val 16200000"/>
              <a:gd name="adj2" fmla="val 214521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" name="Дуга 5"/>
          <p:cNvSpPr/>
          <p:nvPr/>
        </p:nvSpPr>
        <p:spPr>
          <a:xfrm rot="8188945">
            <a:off x="1529675" y="2268014"/>
            <a:ext cx="1014562" cy="1113145"/>
          </a:xfrm>
          <a:prstGeom prst="arc">
            <a:avLst>
              <a:gd name="adj1" fmla="val 16955823"/>
              <a:gd name="adj2" fmla="val 209105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038963">
            <a:off x="1197554" y="-121657"/>
            <a:ext cx="3819932" cy="395804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3108" y="450057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857752" y="4429132"/>
            <a:ext cx="571504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5" name="Дуга 14"/>
          <p:cNvSpPr/>
          <p:nvPr/>
        </p:nvSpPr>
        <p:spPr>
          <a:xfrm rot="7893794">
            <a:off x="2215404" y="2708057"/>
            <a:ext cx="673429" cy="6871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7999406">
            <a:off x="2736413" y="2642051"/>
            <a:ext cx="718827" cy="76286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175339">
            <a:off x="3350135" y="2721841"/>
            <a:ext cx="705062" cy="67484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7763331">
            <a:off x="3832877" y="2563984"/>
            <a:ext cx="749062" cy="84474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7805597">
            <a:off x="4205399" y="1305440"/>
            <a:ext cx="2019087" cy="22222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857356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28860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00364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71868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43372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29190" y="350043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 Black" pitchFamily="34" charset="0"/>
              </a:rPr>
              <a:t>33 </a:t>
            </a:r>
            <a:r>
              <a:rPr lang="ru-RU" dirty="0" err="1">
                <a:latin typeface="Arial Black" pitchFamily="34" charset="0"/>
              </a:rPr>
              <a:t>грн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500063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928926" y="3857628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86874" cy="214314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Заводу необходимо 90 работников: 50 токарей, 10 слесарей, остальные – грузчики. Сколько необходимо 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грузчиков?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00306"/>
            <a:ext cx="8229600" cy="3786214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_____________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</a:p>
          <a:p>
            <a:endParaRPr lang="ru-RU" b="1" dirty="0">
              <a:latin typeface="Times New Roman"/>
              <a:cs typeface="Times New Roman"/>
            </a:endParaRPr>
          </a:p>
          <a:p>
            <a:r>
              <a:rPr lang="ru-RU" b="1" dirty="0">
                <a:latin typeface="Times New Roman"/>
                <a:cs typeface="Times New Roman"/>
              </a:rPr>
              <a:t>1 </a:t>
            </a:r>
            <a:r>
              <a:rPr lang="ru-RU" b="1" dirty="0" err="1">
                <a:latin typeface="Times New Roman"/>
                <a:cs typeface="Times New Roman"/>
              </a:rPr>
              <a:t>сп</a:t>
            </a:r>
            <a:r>
              <a:rPr lang="ru-RU" b="1" dirty="0">
                <a:latin typeface="Times New Roman"/>
                <a:cs typeface="Times New Roman"/>
              </a:rPr>
              <a:t>.  90 – 50 – 10 = 30 (гр.)</a:t>
            </a:r>
          </a:p>
          <a:p>
            <a:r>
              <a:rPr lang="ru-RU" b="1" dirty="0">
                <a:latin typeface="Times New Roman"/>
                <a:cs typeface="Times New Roman"/>
              </a:rPr>
              <a:t>2 </a:t>
            </a:r>
            <a:r>
              <a:rPr lang="ru-RU" b="1" dirty="0" err="1">
                <a:latin typeface="Times New Roman"/>
                <a:cs typeface="Times New Roman"/>
              </a:rPr>
              <a:t>сп</a:t>
            </a:r>
            <a:r>
              <a:rPr lang="ru-RU" b="1" dirty="0">
                <a:latin typeface="Times New Roman"/>
                <a:cs typeface="Times New Roman"/>
              </a:rPr>
              <a:t>.  90 – (50 + 10) = 30 (гр.)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уга 3"/>
          <p:cNvSpPr/>
          <p:nvPr/>
        </p:nvSpPr>
        <p:spPr>
          <a:xfrm rot="18991874">
            <a:off x="844974" y="2876072"/>
            <a:ext cx="7311176" cy="703256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6248" y="2357430"/>
            <a:ext cx="78581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3174" y="385762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50</a:t>
            </a:r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3500438"/>
            <a:ext cx="364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2" y="3500438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86446" y="3500438"/>
            <a:ext cx="47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Гр.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1934" y="392906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10</a:t>
            </a:r>
          </a:p>
        </p:txBody>
      </p:sp>
      <p:sp>
        <p:nvSpPr>
          <p:cNvPr id="12" name="Дуга 11"/>
          <p:cNvSpPr/>
          <p:nvPr/>
        </p:nvSpPr>
        <p:spPr>
          <a:xfrm rot="7922277">
            <a:off x="1429364" y="268254"/>
            <a:ext cx="3927815" cy="424979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7818593">
            <a:off x="3624614" y="2626492"/>
            <a:ext cx="1394704" cy="153357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8105852">
            <a:off x="1819982" y="1815958"/>
            <a:ext cx="2321166" cy="247247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715008" y="3929066"/>
            <a:ext cx="714380" cy="5715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429124" y="2357430"/>
            <a:ext cx="434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 Black" pitchFamily="34" charset="0"/>
              </a:rPr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86446" y="4071942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30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86874" cy="92869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Составление обратной задачи.</a:t>
            </a:r>
          </a:p>
        </p:txBody>
      </p:sp>
      <p:sp>
        <p:nvSpPr>
          <p:cNvPr id="4" name="Дуга 3"/>
          <p:cNvSpPr/>
          <p:nvPr/>
        </p:nvSpPr>
        <p:spPr>
          <a:xfrm rot="18991874">
            <a:off x="844974" y="2876072"/>
            <a:ext cx="7311176" cy="703256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14810" y="2285992"/>
            <a:ext cx="78581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4612" y="421481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50</a:t>
            </a:r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3500438"/>
            <a:ext cx="364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2" y="3500438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86446" y="3500438"/>
            <a:ext cx="47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Гр.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43372" y="4143380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10</a:t>
            </a:r>
          </a:p>
        </p:txBody>
      </p:sp>
      <p:sp>
        <p:nvSpPr>
          <p:cNvPr id="13" name="Дуга 12"/>
          <p:cNvSpPr/>
          <p:nvPr/>
        </p:nvSpPr>
        <p:spPr>
          <a:xfrm rot="7818593">
            <a:off x="3624614" y="2626492"/>
            <a:ext cx="1394704" cy="153357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8105852">
            <a:off x="1819982" y="1815958"/>
            <a:ext cx="2321166" cy="247247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715008" y="3929066"/>
            <a:ext cx="714380" cy="5715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00306"/>
            <a:ext cx="8229600" cy="3714776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_____________</a:t>
            </a:r>
            <a:r>
              <a:rPr lang="ru-RU" b="1" dirty="0">
                <a:latin typeface="Times New Roman"/>
                <a:cs typeface="Times New Roman"/>
              </a:rPr>
              <a:t>|</a:t>
            </a:r>
          </a:p>
          <a:p>
            <a:endParaRPr lang="ru-RU" b="1" dirty="0">
              <a:latin typeface="Times New Roman"/>
              <a:cs typeface="Times New Roman"/>
            </a:endParaRPr>
          </a:p>
          <a:p>
            <a:endParaRPr lang="ru-RU" b="1" dirty="0">
              <a:latin typeface="Times New Roman"/>
              <a:cs typeface="Times New Roman"/>
            </a:endParaRPr>
          </a:p>
          <a:p>
            <a:endParaRPr lang="ru-RU" b="1" dirty="0">
              <a:latin typeface="Times New Roman"/>
              <a:cs typeface="Times New Roman"/>
            </a:endParaRPr>
          </a:p>
          <a:p>
            <a:r>
              <a:rPr lang="ru-RU" sz="2800" b="1" dirty="0">
                <a:latin typeface="Times New Roman"/>
                <a:cs typeface="Times New Roman"/>
              </a:rPr>
              <a:t>Решение    50 + 10 + 30 = 90 ( 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2582858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</a:rPr>
              <a:t>У кролика было ____ морковок. На завтрак он съел ___ морковок, а на обед еще ____ морковок. Сколько морковок осталось у кролика?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2857496"/>
            <a:ext cx="7467600" cy="100013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1) 19 – 6 = 13 (м.)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2) 13 – 3 = 10 (м.)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00" y="4572008"/>
            <a:ext cx="3491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</a:t>
            </a:r>
            <a:r>
              <a:rPr lang="en-US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</p:txBody>
      </p:sp>
      <p:sp>
        <p:nvSpPr>
          <p:cNvPr id="8" name="Дуга 7"/>
          <p:cNvSpPr/>
          <p:nvPr/>
        </p:nvSpPr>
        <p:spPr>
          <a:xfrm rot="18855416">
            <a:off x="402792" y="4315468"/>
            <a:ext cx="4266452" cy="4121506"/>
          </a:xfrm>
          <a:prstGeom prst="arc">
            <a:avLst>
              <a:gd name="adj1" fmla="val 16200000"/>
              <a:gd name="adj2" fmla="val 805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8430068">
            <a:off x="2005390" y="2664731"/>
            <a:ext cx="2561451" cy="2508225"/>
          </a:xfrm>
          <a:prstGeom prst="arc">
            <a:avLst>
              <a:gd name="adj1" fmla="val 16200000"/>
              <a:gd name="adj2" fmla="val 213347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3929066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19м.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4678" y="514351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4414" y="4929198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  <a:r>
              <a:rPr lang="ru-RU" dirty="0">
                <a:latin typeface="Arial Black" pitchFamily="34" charset="0"/>
              </a:rPr>
              <a:t>м.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28794" y="4929198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3</a:t>
            </a:r>
            <a:r>
              <a:rPr lang="ru-RU" sz="2000" dirty="0">
                <a:latin typeface="Arial Black" pitchFamily="34" charset="0"/>
              </a:rPr>
              <a:t>м</a:t>
            </a:r>
            <a:r>
              <a:rPr lang="ru-RU" sz="2400" dirty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29124" y="642918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19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86248" y="1214422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  <a:r>
              <a:rPr lang="ru-RU" sz="2400" dirty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86116" y="1785926"/>
            <a:ext cx="441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3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3011486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</a:rPr>
              <a:t>От мотка проволоки Ваня отрезал 4 куска по 7 м, а Федя 3 куска по 8 м. После этого в мотке осталось 18 м проволоки. Сколько метров проволоки было в мотке?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3502" y="3377564"/>
            <a:ext cx="8115328" cy="3303609"/>
          </a:xfrm>
        </p:spPr>
        <p:txBody>
          <a:bodyPr/>
          <a:lstStyle/>
          <a:p>
            <a:r>
              <a:rPr lang="ru-RU" dirty="0"/>
              <a:t>Запиши решение используя пояснения:</a:t>
            </a:r>
          </a:p>
          <a:p>
            <a:r>
              <a:rPr lang="ru-RU" dirty="0"/>
              <a:t>1) ______________(м) – </a:t>
            </a:r>
            <a:r>
              <a:rPr lang="ru-RU" b="1" dirty="0"/>
              <a:t>отрезал Ваня</a:t>
            </a:r>
          </a:p>
          <a:p>
            <a:r>
              <a:rPr lang="ru-RU" dirty="0"/>
              <a:t>2) ______________(м) – </a:t>
            </a:r>
            <a:r>
              <a:rPr lang="ru-RU" b="1" dirty="0"/>
              <a:t>отрезал Федя</a:t>
            </a:r>
          </a:p>
          <a:p>
            <a:r>
              <a:rPr lang="ru-RU" dirty="0"/>
              <a:t>3) ______________(м) –  </a:t>
            </a:r>
            <a:r>
              <a:rPr lang="ru-RU" b="1" dirty="0"/>
              <a:t>всего отрезали мальчики</a:t>
            </a:r>
          </a:p>
          <a:p>
            <a:r>
              <a:rPr lang="ru-RU" dirty="0"/>
              <a:t>4)  _____________(м) –  </a:t>
            </a:r>
            <a:r>
              <a:rPr lang="ru-RU" b="1" dirty="0"/>
              <a:t>было в мотке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52" y="371475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4 = 28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5852" y="4214818"/>
            <a:ext cx="1358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3 =24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1214414" y="4714884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28 + 24  = 52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5852" y="521495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 + 52 = 70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13504" y="3192671"/>
            <a:ext cx="2087752" cy="1409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043890" cy="250033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Света купила блокнот, циркуль и три закладки. Блокнот стоял _____ </a:t>
            </a:r>
            <a:r>
              <a:rPr lang="ru-RU" sz="2800" b="1" dirty="0" err="1">
                <a:solidFill>
                  <a:schemeClr val="tx1"/>
                </a:solidFill>
              </a:rPr>
              <a:t>грн</a:t>
            </a:r>
            <a:r>
              <a:rPr lang="ru-RU" sz="2800" b="1" dirty="0">
                <a:solidFill>
                  <a:schemeClr val="tx1"/>
                </a:solidFill>
              </a:rPr>
              <a:t>, циркуль в ___ раза ____________, чем __________ , а цена каждой закладки в __ раз ____________, чем цена __________. Сколько денег заплатила Света за покупку?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214686"/>
            <a:ext cx="8215370" cy="2857520"/>
          </a:xfrm>
        </p:spPr>
        <p:txBody>
          <a:bodyPr/>
          <a:lstStyle/>
          <a:p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Б.|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r>
              <a:rPr lang="ru-RU" dirty="0">
                <a:latin typeface="Times New Roman"/>
                <a:cs typeface="Times New Roman"/>
              </a:rPr>
              <a:t>Ц.|</a:t>
            </a:r>
            <a:r>
              <a:rPr lang="ru-RU" dirty="0"/>
              <a:t>________________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r>
              <a:rPr lang="ru-RU" dirty="0">
                <a:latin typeface="Times New Roman"/>
                <a:cs typeface="Times New Roman"/>
              </a:rPr>
              <a:t>З. |</a:t>
            </a:r>
            <a:r>
              <a:rPr lang="ru-RU" dirty="0"/>
              <a:t>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71435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29322" y="7857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1142984"/>
            <a:ext cx="1384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дороже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868" y="1142984"/>
            <a:ext cx="1533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блокнот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0232" y="164305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_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43306" y="1571612"/>
            <a:ext cx="154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дешевле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2000240"/>
            <a:ext cx="1701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блокнота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6858016" y="3786190"/>
            <a:ext cx="571504" cy="1071570"/>
          </a:xfrm>
          <a:prstGeom prst="rightBrace">
            <a:avLst>
              <a:gd name="adj1" fmla="val 8333"/>
              <a:gd name="adj2" fmla="val 5265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500958" y="407194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? </a:t>
            </a:r>
            <a:r>
              <a:rPr lang="ru-RU" sz="2400" dirty="0" err="1">
                <a:latin typeface="Arial Black" pitchFamily="34" charset="0"/>
              </a:rPr>
              <a:t>грн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4" name="Дуга 13"/>
          <p:cNvSpPr/>
          <p:nvPr/>
        </p:nvSpPr>
        <p:spPr>
          <a:xfrm rot="19319371">
            <a:off x="122534" y="3699891"/>
            <a:ext cx="4326901" cy="3744498"/>
          </a:xfrm>
          <a:prstGeom prst="arc">
            <a:avLst>
              <a:gd name="adj1" fmla="val 16200000"/>
              <a:gd name="adj2" fmla="val 213409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71670" y="300037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15 </a:t>
            </a:r>
            <a:r>
              <a:rPr lang="ru-RU" sz="2400" dirty="0" err="1">
                <a:latin typeface="Arial Black" pitchFamily="34" charset="0"/>
              </a:rPr>
              <a:t>грн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7356" y="5500702"/>
            <a:ext cx="4604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 +15х2 + 15:5х3 = 54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101" y="5079944"/>
            <a:ext cx="2215902" cy="1761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539" y="4570716"/>
            <a:ext cx="2865909" cy="201907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301148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На каждом этаже девятиэтажного </a:t>
            </a:r>
            <a:r>
              <a:rPr lang="ru-RU" sz="3200" b="1" dirty="0" err="1">
                <a:solidFill>
                  <a:schemeClr val="tx1"/>
                </a:solidFill>
              </a:rPr>
              <a:t>дома</a:t>
            </a: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3200" b="1" dirty="0" err="1">
                <a:solidFill>
                  <a:schemeClr val="tx1"/>
                </a:solidFill>
              </a:rPr>
              <a:t>квартир</a:t>
            </a:r>
            <a:r>
              <a:rPr lang="ru-RU" sz="3200" b="1" dirty="0">
                <a:solidFill>
                  <a:schemeClr val="tx1"/>
                </a:solidFill>
              </a:rPr>
              <a:t>, а на каждом </a:t>
            </a:r>
            <a:r>
              <a:rPr lang="ru-RU" sz="3200" b="1" dirty="0" err="1">
                <a:solidFill>
                  <a:schemeClr val="tx1"/>
                </a:solidFill>
              </a:rPr>
              <a:t>этаже_____________дома</a:t>
            </a:r>
            <a:r>
              <a:rPr lang="ru-RU" sz="3600" b="1" dirty="0" err="1">
                <a:solidFill>
                  <a:schemeClr val="tx1"/>
                </a:solidFill>
                <a:latin typeface="Arial Black" pitchFamily="34" charset="0"/>
              </a:rPr>
              <a:t>_</a:t>
            </a:r>
            <a:r>
              <a:rPr lang="ru-RU" sz="3200" b="1" dirty="0" err="1">
                <a:solidFill>
                  <a:schemeClr val="tx1"/>
                </a:solidFill>
              </a:rPr>
              <a:t>__квартир</a:t>
            </a:r>
            <a:r>
              <a:rPr lang="ru-RU" sz="3200" b="1" dirty="0">
                <a:solidFill>
                  <a:schemeClr val="tx1"/>
                </a:solidFill>
              </a:rPr>
              <a:t>. На сколько </a:t>
            </a:r>
            <a:r>
              <a:rPr lang="ru-RU" sz="3200" b="1" dirty="0" err="1">
                <a:solidFill>
                  <a:schemeClr val="tx1"/>
                </a:solidFill>
              </a:rPr>
              <a:t>_</a:t>
            </a:r>
            <a:r>
              <a:rPr lang="ru-RU" sz="3600" b="1" dirty="0" err="1">
                <a:solidFill>
                  <a:schemeClr val="tx1"/>
                </a:solidFill>
              </a:rPr>
              <a:t>_______</a:t>
            </a:r>
            <a:r>
              <a:rPr lang="ru-RU" sz="3200" b="1" dirty="0" err="1">
                <a:solidFill>
                  <a:schemeClr val="tx1"/>
                </a:solidFill>
              </a:rPr>
              <a:t>__квартир</a:t>
            </a:r>
            <a:r>
              <a:rPr lang="ru-RU" sz="3200" b="1" dirty="0">
                <a:solidFill>
                  <a:schemeClr val="tx1"/>
                </a:solidFill>
              </a:rPr>
              <a:t> в пятиэтажном доме, чем в девятиэтажном?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4071942"/>
            <a:ext cx="7467600" cy="240201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1) 7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9 = 63 (кв.)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2) 10 х5 =50 (кв.)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3) 63 – 50 = 13 (кв.)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728" y="114298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1714488"/>
            <a:ext cx="2499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пятиэтажного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3504" y="1571612"/>
            <a:ext cx="59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57422" y="2285992"/>
            <a:ext cx="1443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меньше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141" y="3252615"/>
            <a:ext cx="2281617" cy="1772816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215423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В автобусе ехало 30 пассажиров. На каждой остановке выходило 6 человек, а входило в 2 раза больше. Сколько пассажиров оказалось в автобусе после третьей остановки?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500306"/>
            <a:ext cx="3286148" cy="392909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1) 30 – 6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2)  6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3) (30 – 6) + 6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4) 6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5) 6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3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257174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Осталось после 1 остановки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0430" y="3000372"/>
            <a:ext cx="5317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Вышли  на двух остановках или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входили на каждой остановке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28992" y="4000504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Оказалось в автобусе после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1 остановки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8992" y="5000636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Вышло на двух остановках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Вышло на трёх остановках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65074C"/>
                </a:solidFill>
              </a:rPr>
              <a:t>Подходы при обучении решению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600" b="1" dirty="0">
                <a:latin typeface="Arial Black" pitchFamily="34" charset="0"/>
              </a:rPr>
              <a:t>1</a:t>
            </a:r>
            <a:r>
              <a:rPr lang="ru-RU" sz="4000" b="1" dirty="0">
                <a:latin typeface="Arial Black" pitchFamily="34" charset="0"/>
              </a:rPr>
              <a:t>. </a:t>
            </a:r>
            <a:r>
              <a:rPr lang="ru-RU" sz="3600" b="1" dirty="0">
                <a:latin typeface="Arial Black" pitchFamily="34" charset="0"/>
              </a:rPr>
              <a:t>Учить решать задачи определённого вида</a:t>
            </a:r>
          </a:p>
          <a:p>
            <a:r>
              <a:rPr lang="ru-RU" sz="3600" b="1" dirty="0">
                <a:latin typeface="Arial Black" pitchFamily="34" charset="0"/>
              </a:rPr>
              <a:t>2. Применять семантический и математический анализ.</a:t>
            </a:r>
          </a:p>
          <a:p>
            <a:r>
              <a:rPr lang="ru-RU" sz="3600" b="1" dirty="0">
                <a:latin typeface="Arial Black" pitchFamily="34" charset="0"/>
              </a:rPr>
              <a:t>3. Формирование действия моделирования.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Выбор условия к вопросу</a:t>
            </a:r>
            <a:br>
              <a:rPr lang="ru-RU" sz="4400" dirty="0"/>
            </a:br>
            <a:r>
              <a:rPr lang="ru-RU" sz="4400" dirty="0">
                <a:solidFill>
                  <a:srgbClr val="FF0000"/>
                </a:solidFill>
              </a:rPr>
              <a:t>Сколько всего машин на стоянке?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043890" cy="2286016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800" dirty="0"/>
          </a:p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2. На стоянке 9 легковых машин и 1 грузовая.</a:t>
            </a:r>
          </a:p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3. На стоянке 12 легковых машин, а грузовых на 9 меньше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48" y="2000240"/>
            <a:ext cx="7610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На стоянке 25 машин, из них 20 легковых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4143380"/>
            <a:ext cx="75317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На стоянке грузовые и легковые машины.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Грузовых на 6 меньше, чем легковых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7" y="4995912"/>
            <a:ext cx="2962673" cy="1591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573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Моделирование условия логической задачи на отрезках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solidFill>
                  <a:schemeClr val="tx1"/>
                </a:solidFill>
              </a:rPr>
              <a:t>Дети играли в снежки. Андрей бросил дальше, чем Коля и Витя, но ближе чем Серёжа.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2928934"/>
            <a:ext cx="3971924" cy="3243266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>
                <a:latin typeface="Times New Roman"/>
                <a:cs typeface="Times New Roman"/>
              </a:rPr>
              <a:t>  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4429124" y="3357562"/>
            <a:ext cx="3929090" cy="2814638"/>
          </a:xfrm>
        </p:spPr>
        <p:txBody>
          <a:bodyPr/>
          <a:lstStyle/>
          <a:p>
            <a:endParaRPr lang="ru-RU" dirty="0"/>
          </a:p>
          <a:p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</a:t>
            </a:r>
          </a:p>
        </p:txBody>
      </p:sp>
      <p:sp>
        <p:nvSpPr>
          <p:cNvPr id="12" name="Дуга 11"/>
          <p:cNvSpPr/>
          <p:nvPr/>
        </p:nvSpPr>
        <p:spPr>
          <a:xfrm rot="18815418">
            <a:off x="472614" y="3648740"/>
            <a:ext cx="4251859" cy="4311492"/>
          </a:xfrm>
          <a:prstGeom prst="arc">
            <a:avLst>
              <a:gd name="adj1" fmla="val 1621486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9238953">
            <a:off x="900586" y="4115305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8802498">
            <a:off x="722588" y="3999513"/>
            <a:ext cx="2081096" cy="209884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19366002">
            <a:off x="237073" y="3946315"/>
            <a:ext cx="3240567" cy="258375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57290" y="4286256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3108" y="4286256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А.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488" y="4286256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86182" y="428625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С.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57818" y="4214818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43636" y="4214818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29454" y="4214818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15272" y="4214818"/>
            <a:ext cx="471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С</a:t>
            </a:r>
            <a:r>
              <a:rPr lang="ru-RU" dirty="0"/>
              <a:t>.</a:t>
            </a:r>
          </a:p>
        </p:txBody>
      </p:sp>
      <p:sp>
        <p:nvSpPr>
          <p:cNvPr id="25" name="Дуга 24"/>
          <p:cNvSpPr/>
          <p:nvPr/>
        </p:nvSpPr>
        <p:spPr>
          <a:xfrm rot="18888086">
            <a:off x="4157832" y="3591708"/>
            <a:ext cx="4328797" cy="446028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18830976">
            <a:off x="4706836" y="3617832"/>
            <a:ext cx="2730727" cy="332037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19105800">
            <a:off x="4498373" y="3926878"/>
            <a:ext cx="2071702" cy="207170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18886094">
            <a:off x="4761373" y="404700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500298" y="2857496"/>
            <a:ext cx="351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Выбери  верную схему.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456" y="4754786"/>
            <a:ext cx="2949357" cy="1745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Построение графа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Жили-были три котенка: белый, серый и рыжий. У каждого был свой домик. В каком домике жил каждый котёнок, если серый не жил в первом домике, а белый жил во втором.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71744"/>
            <a:ext cx="8186766" cy="3929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571604" y="314324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2689333">
            <a:off x="2171137" y="3063650"/>
            <a:ext cx="500066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9091121">
            <a:off x="1409691" y="3076590"/>
            <a:ext cx="548438" cy="27619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85918" y="3714752"/>
            <a:ext cx="214314" cy="14287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000232" y="3714752"/>
            <a:ext cx="214314" cy="14287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786182" y="3143248"/>
            <a:ext cx="914400" cy="914400"/>
          </a:xfrm>
          <a:prstGeom prst="smileyFac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6072198" y="3214686"/>
            <a:ext cx="914400" cy="91440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2711172">
            <a:off x="4395778" y="3038792"/>
            <a:ext cx="428628" cy="285752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9172449">
            <a:off x="3678090" y="3041198"/>
            <a:ext cx="428628" cy="285752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2606607">
            <a:off x="6634117" y="3072950"/>
            <a:ext cx="583087" cy="412197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9473238">
            <a:off x="5915117" y="3040836"/>
            <a:ext cx="500066" cy="35719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14810" y="3714752"/>
            <a:ext cx="214314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000496" y="3714752"/>
            <a:ext cx="214314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215074" y="3786190"/>
            <a:ext cx="285752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00826" y="3786190"/>
            <a:ext cx="285752" cy="1428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14414" y="521495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1й11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542926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57950" y="514351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flipH="1">
            <a:off x="1000100" y="4643446"/>
            <a:ext cx="1357322" cy="714380"/>
          </a:xfrm>
          <a:prstGeom prst="triangle">
            <a:avLst>
              <a:gd name="adj" fmla="val 500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14744" y="4786322"/>
            <a:ext cx="1285884" cy="785818"/>
          </a:xfrm>
          <a:prstGeom prst="triangl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10800000" flipV="1">
            <a:off x="6143636" y="4572008"/>
            <a:ext cx="1357322" cy="714380"/>
          </a:xfrm>
          <a:prstGeom prst="triangl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>
            <a:stCxn id="4" idx="4"/>
          </p:cNvCxnSpPr>
          <p:nvPr/>
        </p:nvCxnSpPr>
        <p:spPr>
          <a:xfrm rot="16200000" flipH="1">
            <a:off x="2293123" y="3793329"/>
            <a:ext cx="1800244" cy="23288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357686" y="4000504"/>
            <a:ext cx="2643206" cy="15716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0" idx="4"/>
          </p:cNvCxnSpPr>
          <p:nvPr/>
        </p:nvCxnSpPr>
        <p:spPr>
          <a:xfrm rot="5400000">
            <a:off x="3436131" y="2407435"/>
            <a:ext cx="1371616" cy="48149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 flipV="1">
            <a:off x="1714480" y="4000504"/>
            <a:ext cx="2357454" cy="1785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3286116" y="4929198"/>
            <a:ext cx="2000264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500166" y="557214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14810" y="571501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15140" y="557214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Развитие визуального мышления у первоклассников на первых уроках.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85786" y="1785926"/>
            <a:ext cx="2928958" cy="371477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86314" y="1857364"/>
            <a:ext cx="2857520" cy="36433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2357422" y="2643182"/>
            <a:ext cx="500066" cy="4286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1500166" y="3000372"/>
            <a:ext cx="500066" cy="35719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2714612" y="4572008"/>
            <a:ext cx="500066" cy="4286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2571736" y="3714752"/>
            <a:ext cx="500066" cy="35719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1714480" y="4857760"/>
            <a:ext cx="500066" cy="4286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>
            <a:off x="1071538" y="4000504"/>
            <a:ext cx="500066" cy="4286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/>
          <p:cNvSpPr/>
          <p:nvPr/>
        </p:nvSpPr>
        <p:spPr>
          <a:xfrm>
            <a:off x="6643702" y="3214686"/>
            <a:ext cx="571504" cy="57150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5572132" y="3500438"/>
            <a:ext cx="571504" cy="50006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/>
          <p:cNvSpPr/>
          <p:nvPr/>
        </p:nvSpPr>
        <p:spPr>
          <a:xfrm>
            <a:off x="5786446" y="2500306"/>
            <a:ext cx="500066" cy="50006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6500826" y="4214818"/>
            <a:ext cx="500066" cy="50006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лнце 20"/>
          <p:cNvSpPr/>
          <p:nvPr/>
        </p:nvSpPr>
        <p:spPr>
          <a:xfrm>
            <a:off x="5429256" y="4643446"/>
            <a:ext cx="500066" cy="42862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>
            <a:stCxn id="10" idx="0"/>
          </p:cNvCxnSpPr>
          <p:nvPr/>
        </p:nvCxnSpPr>
        <p:spPr>
          <a:xfrm rot="16200000" flipH="1">
            <a:off x="4286247" y="1071546"/>
            <a:ext cx="35719" cy="33933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0"/>
          </p:cNvCxnSpPr>
          <p:nvPr/>
        </p:nvCxnSpPr>
        <p:spPr>
          <a:xfrm rot="16200000" flipH="1">
            <a:off x="3491500" y="1348369"/>
            <a:ext cx="696520" cy="41791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3" idx="0"/>
          </p:cNvCxnSpPr>
          <p:nvPr/>
        </p:nvCxnSpPr>
        <p:spPr>
          <a:xfrm rot="5400000" flipH="1" flipV="1">
            <a:off x="4759524" y="1705559"/>
            <a:ext cx="160736" cy="40362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3071802" y="4572008"/>
            <a:ext cx="364333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071670" y="4857760"/>
            <a:ext cx="357190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786182" y="5500702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6 </a:t>
            </a:r>
            <a:r>
              <a:rPr lang="ru-RU" sz="3200" dirty="0">
                <a:latin typeface="Times New Roman"/>
                <a:cs typeface="Times New Roman"/>
              </a:rPr>
              <a:t>›5</a:t>
            </a:r>
            <a:endParaRPr lang="ru-RU" sz="3200" dirty="0"/>
          </a:p>
        </p:txBody>
      </p:sp>
      <p:sp>
        <p:nvSpPr>
          <p:cNvPr id="33" name="Солнце 32"/>
          <p:cNvSpPr/>
          <p:nvPr/>
        </p:nvSpPr>
        <p:spPr>
          <a:xfrm>
            <a:off x="6215074" y="4929198"/>
            <a:ext cx="500066" cy="50006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714876" y="5572140"/>
            <a:ext cx="795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5=5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643174" y="5572140"/>
            <a:ext cx="795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6=6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32" grpId="0"/>
      <p:bldP spid="32" grpId="1"/>
      <p:bldP spid="33" grpId="0" animBg="1"/>
      <p:bldP spid="34" grpId="0"/>
      <p:bldP spid="34" grpId="1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tx1"/>
                </a:solidFill>
              </a:rPr>
              <a:t>Комбинаторика на моделях 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chemeClr val="tx1"/>
                </a:solidFill>
              </a:rPr>
              <a:t>Разукрась разными способами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2214554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0" y="4000504"/>
            <a:ext cx="7300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Расположи цифры </a:t>
            </a:r>
            <a:r>
              <a:rPr lang="ru-RU" sz="3200" dirty="0">
                <a:latin typeface="Arial Black" pitchFamily="34" charset="0"/>
              </a:rPr>
              <a:t>4,6,8</a:t>
            </a:r>
            <a:r>
              <a:rPr lang="ru-RU" sz="2000" dirty="0">
                <a:latin typeface="Arial Black" pitchFamily="34" charset="0"/>
              </a:rPr>
              <a:t> разными способами: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4786322"/>
          <a:ext cx="257176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85786" y="5572140"/>
          <a:ext cx="257176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215074" y="4786322"/>
          <a:ext cx="2476497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00430" y="4786322"/>
          <a:ext cx="2571768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00430" y="5572140"/>
          <a:ext cx="2571768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215074" y="5572140"/>
          <a:ext cx="2500329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4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3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714612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57356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0" y="478632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29256" y="478632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0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00694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86644" y="478632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72462" y="478632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86644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43900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00034" y="2285992"/>
          <a:ext cx="821536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9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9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92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92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Составь меню разными способами</a:t>
            </a:r>
          </a:p>
        </p:txBody>
      </p:sp>
      <p:pic>
        <p:nvPicPr>
          <p:cNvPr id="6" name="Содержимое 5" descr="DSC0025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928802"/>
            <a:ext cx="8229600" cy="4260888"/>
          </a:xfrm>
          <a:ln w="57150">
            <a:solidFill>
              <a:schemeClr val="tx1"/>
            </a:solidFill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6000760" y="4500570"/>
            <a:ext cx="71438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6429388" y="4500570"/>
            <a:ext cx="71438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643306" y="5357826"/>
            <a:ext cx="64294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821901" y="5250669"/>
            <a:ext cx="71438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750595" y="5250669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4964909" y="5250669"/>
            <a:ext cx="71438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679289" y="5322107"/>
            <a:ext cx="6429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5965041" y="5322107"/>
            <a:ext cx="6429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536545" y="5322107"/>
            <a:ext cx="71438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6822297" y="5250669"/>
            <a:ext cx="6429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Autofit/>
          </a:bodyPr>
          <a:lstStyle/>
          <a:p>
            <a:r>
              <a:rPr lang="ru-RU" sz="4400" b="1" i="1" dirty="0">
                <a:solidFill>
                  <a:schemeClr val="tx1"/>
                </a:solidFill>
              </a:rPr>
              <a:t>Использование моделирования при изучении нумерации</a:t>
            </a:r>
            <a:endParaRPr lang="ru-RU" sz="4000" dirty="0"/>
          </a:p>
        </p:txBody>
      </p:sp>
      <p:pic>
        <p:nvPicPr>
          <p:cNvPr id="6" name="Содержимое 5" descr="матем 0-1кл. 09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76325"/>
            <a:ext cx="8229600" cy="2907112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chemeClr val="tx1"/>
                </a:solidFill>
              </a:rPr>
              <a:t>Использование моделирования при изучении приемов сложения и вычитания чисел 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DSC001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496"/>
            <a:ext cx="8229600" cy="3124560"/>
          </a:xfrm>
        </p:spPr>
      </p:pic>
      <p:sp>
        <p:nvSpPr>
          <p:cNvPr id="5" name="TextBox 4"/>
          <p:cNvSpPr txBox="1"/>
          <p:nvPr/>
        </p:nvSpPr>
        <p:spPr>
          <a:xfrm>
            <a:off x="1785918" y="40005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5984" y="4000504"/>
            <a:ext cx="42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14678" y="3214686"/>
            <a:ext cx="4642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(7 + 3) + 2 = 10 + 2 =12</a:t>
            </a:r>
          </a:p>
        </p:txBody>
      </p:sp>
      <p:sp>
        <p:nvSpPr>
          <p:cNvPr id="8" name="Овал 7"/>
          <p:cNvSpPr/>
          <p:nvPr/>
        </p:nvSpPr>
        <p:spPr>
          <a:xfrm>
            <a:off x="5500694" y="507207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28860" y="5143512"/>
            <a:ext cx="914400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15008" y="53578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214414" y="5572140"/>
            <a:ext cx="135732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>
            <a:off x="4286248" y="4786322"/>
            <a:ext cx="928694" cy="7715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10" grpId="0" animBg="1"/>
      <p:bldP spid="11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15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088164"/>
            <a:ext cx="8229600" cy="4083435"/>
          </a:xfrm>
        </p:spPr>
      </p:pic>
      <p:sp>
        <p:nvSpPr>
          <p:cNvPr id="5" name="TextBox 4"/>
          <p:cNvSpPr txBox="1"/>
          <p:nvPr/>
        </p:nvSpPr>
        <p:spPr>
          <a:xfrm>
            <a:off x="3000364" y="36433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68" y="36433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48" y="2786058"/>
            <a:ext cx="4108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(12 – 2) – 3=10 – 3=7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DSC0016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3571876"/>
            <a:ext cx="7429520" cy="2957947"/>
          </a:xfrm>
          <a:prstGeom prst="rect">
            <a:avLst/>
          </a:prstGeom>
        </p:spPr>
      </p:pic>
      <p:pic>
        <p:nvPicPr>
          <p:cNvPr id="10" name="Содержимое 9" descr="DSC0016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714356"/>
            <a:ext cx="6786610" cy="27761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rmAutofit fontScale="90000"/>
          </a:bodyPr>
          <a:lstStyle/>
          <a:p>
            <a:r>
              <a:rPr lang="ru-RU" dirty="0"/>
              <a:t>Знакомство с текстовой задачей</a:t>
            </a:r>
          </a:p>
        </p:txBody>
      </p:sp>
      <p:pic>
        <p:nvPicPr>
          <p:cNvPr id="8" name="Содержимое 7" descr="матем 0-1кл. 0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31" y="1935163"/>
            <a:ext cx="7898338" cy="4389437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17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1546"/>
            <a:ext cx="431764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0018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642918"/>
            <a:ext cx="4357718" cy="2550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01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3214686"/>
            <a:ext cx="5286412" cy="3160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85918" y="357166"/>
            <a:ext cx="2256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Сотня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Соотношения между единицами счета и единицами длины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Составить графическую схему числа 342 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342 _______________________________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З42 = 3с 4д 2ед = 34д 2ед = 3с 42ед   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342 см = 3м 4дм 2см = 34дм 2см = 3м 42см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2786058"/>
            <a:ext cx="500066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071670" y="2786058"/>
            <a:ext cx="500066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643174" y="2786058"/>
            <a:ext cx="571504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071934" y="3000372"/>
            <a:ext cx="357190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500562" y="3000372"/>
            <a:ext cx="428628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00628" y="3000372"/>
            <a:ext cx="428628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500430" y="3000372"/>
            <a:ext cx="357190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86446" y="307181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143636" y="307181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Вырази в единицах счета и единицах длины</a:t>
            </a:r>
          </a:p>
        </p:txBody>
      </p:sp>
      <p:pic>
        <p:nvPicPr>
          <p:cNvPr id="10" name="Содержимое 9" descr="матем 0-1кл. 01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857364"/>
            <a:ext cx="6602914" cy="4389437"/>
          </a:xfrm>
        </p:spPr>
      </p:pic>
      <p:sp>
        <p:nvSpPr>
          <p:cNvPr id="11" name="Равнобедренный треугольник 10"/>
          <p:cNvSpPr/>
          <p:nvPr/>
        </p:nvSpPr>
        <p:spPr>
          <a:xfrm>
            <a:off x="2786050" y="2857496"/>
            <a:ext cx="571504" cy="5715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571868" y="2857496"/>
            <a:ext cx="642942" cy="5715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429124" y="2857496"/>
            <a:ext cx="642942" cy="5715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500694" y="3071810"/>
            <a:ext cx="428628" cy="35719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6072198" y="3071810"/>
            <a:ext cx="428628" cy="35719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643306" y="4572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00694" y="4572008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3306" y="54292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00694" y="5429264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Преобразуй число 302</a:t>
            </a:r>
          </a:p>
        </p:txBody>
      </p:sp>
      <p:pic>
        <p:nvPicPr>
          <p:cNvPr id="4" name="Содержимое 3" descr="матем 0-1кл. 03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1857364"/>
            <a:ext cx="6602914" cy="4389437"/>
          </a:xfrm>
        </p:spPr>
      </p:pic>
      <p:sp>
        <p:nvSpPr>
          <p:cNvPr id="5" name="TextBox 4"/>
          <p:cNvSpPr txBox="1"/>
          <p:nvPr/>
        </p:nvSpPr>
        <p:spPr>
          <a:xfrm>
            <a:off x="4143372" y="22859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3636" y="22859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43372" y="30718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43636" y="30718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4643446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00760" y="4714884"/>
            <a:ext cx="42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9058" y="5572140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30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0760" y="55721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Алгоритмы</a:t>
            </a:r>
          </a:p>
        </p:txBody>
      </p:sp>
      <p:pic>
        <p:nvPicPr>
          <p:cNvPr id="4" name="Содержимое 3" descr="DSC002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38" y="1935163"/>
            <a:ext cx="8133723" cy="4389437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Игра «Вычислительная машина»</a:t>
            </a:r>
          </a:p>
        </p:txBody>
      </p:sp>
      <p:pic>
        <p:nvPicPr>
          <p:cNvPr id="4" name="Содержимое 3" descr="DSC0021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707891"/>
            <a:ext cx="6944795" cy="4616710"/>
          </a:xfrm>
        </p:spPr>
      </p:pic>
      <p:sp>
        <p:nvSpPr>
          <p:cNvPr id="5" name="TextBox 4"/>
          <p:cNvSpPr txBox="1"/>
          <p:nvPr/>
        </p:nvSpPr>
        <p:spPr>
          <a:xfrm>
            <a:off x="4929190" y="3286124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64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8" y="328612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9322" y="328612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151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00892" y="328612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128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00826" y="3286124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30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9124" y="435769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151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0628" y="435769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130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43570" y="435769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128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7950" y="4357694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64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29454" y="4357694"/>
            <a:ext cx="527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30</a:t>
            </a:r>
          </a:p>
        </p:txBody>
      </p:sp>
      <p:sp>
        <p:nvSpPr>
          <p:cNvPr id="15" name="TextBox 14"/>
          <p:cNvSpPr txBox="1"/>
          <p:nvPr/>
        </p:nvSpPr>
        <p:spPr>
          <a:xfrm rot="212518">
            <a:off x="4442367" y="4714884"/>
            <a:ext cx="3018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 Black" pitchFamily="34" charset="0"/>
              </a:rPr>
              <a:t>Б  А  Ж  О  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500042"/>
            <a:ext cx="7072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http://poilovo.narod.ru/images/school2111.jpg</a:t>
            </a:r>
            <a:endParaRPr lang="ru-RU" dirty="0"/>
          </a:p>
          <a:p>
            <a:r>
              <a:rPr lang="en-US" dirty="0">
                <a:hlinkClick r:id="rId3"/>
              </a:rPr>
              <a:t>http://900igr.net/datai/khimija/Organicheskie-kisloty/0024-040-Kozha-cheloveka.png</a:t>
            </a:r>
            <a:endParaRPr lang="ru-RU" dirty="0"/>
          </a:p>
          <a:p>
            <a:r>
              <a:rPr lang="en-US" dirty="0">
                <a:hlinkClick r:id="rId4"/>
              </a:rPr>
              <a:t>http://cdn-nus-1.pinme.ru/tumb/600/photo/db/1e/db1e1b7e16f2a7d6bfe248762c25da8c.jpg</a:t>
            </a:r>
            <a:endParaRPr lang="ru-RU" dirty="0"/>
          </a:p>
          <a:p>
            <a:r>
              <a:rPr lang="en-US" dirty="0">
                <a:hlinkClick r:id="rId5"/>
              </a:rPr>
              <a:t>http://images.gofreedownload.net/2/cartoon-car-11163.jpg</a:t>
            </a:r>
            <a:endParaRPr lang="ru-RU" dirty="0"/>
          </a:p>
          <a:p>
            <a:r>
              <a:rPr lang="en-US" dirty="0">
                <a:hlinkClick r:id="rId6"/>
              </a:rPr>
              <a:t>http://2.bp.blogspot.com/-A7JLWb5YImk/ULxkjrVbaqI/AAAAAAAAQB4/aBarrDSIAEE/s1600/%25D0%259F%25D0%25BE%25D0%25B9%25D0%25BC%25D0%25B0%25D0%25B9-%25D1%2580%25D1%258B%25D0%25B1%25D1%2583-12.jpg</a:t>
            </a: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07405" y="7040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08721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05394" y="704089"/>
            <a:ext cx="7981406" cy="1841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1520" y="908721"/>
            <a:ext cx="8568952" cy="5415879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https://prv0.lori-images.net/shkolnye-prinadlezhnosti-na-derevyannom-stole-0005789908-preview.jpg</a:t>
            </a:r>
            <a:endParaRPr lang="ru-RU" dirty="0"/>
          </a:p>
          <a:p>
            <a:r>
              <a:rPr lang="en-US" dirty="0">
                <a:hlinkClick r:id="rId3"/>
              </a:rPr>
              <a:t>http://3.com.ua/images/n3/4caabb61016d39e29f30432f8836a990.jpg</a:t>
            </a:r>
            <a:endParaRPr lang="ru-RU" dirty="0"/>
          </a:p>
          <a:p>
            <a:r>
              <a:rPr lang="en-US" dirty="0">
                <a:hlinkClick r:id="rId4"/>
              </a:rPr>
              <a:t>http://www.dompoisk.com/fotos/phpFSOK9w1370422404.jpg</a:t>
            </a:r>
            <a:endParaRPr lang="ru-RU" dirty="0"/>
          </a:p>
          <a:p>
            <a:r>
              <a:rPr lang="en-US" dirty="0">
                <a:hlinkClick r:id="rId5"/>
              </a:rPr>
              <a:t>http://rostov.life-realty.ru/LT-data/r2_housing_estate/bpic_5f64ea2a.jpg</a:t>
            </a:r>
            <a:endParaRPr lang="ru-RU" dirty="0"/>
          </a:p>
          <a:p>
            <a:r>
              <a:rPr lang="en-US" dirty="0">
                <a:hlinkClick r:id="rId6"/>
              </a:rPr>
              <a:t>http://previews.123rf.com/images/artisticco/artisticco1501/artisticco150100010/35075001-A-vector-illustration-of-happy-kids-playing-snowballs-outdoor-Stock-Photo.jpg</a:t>
            </a:r>
            <a:endParaRPr lang="ru-RU" dirty="0"/>
          </a:p>
          <a:p>
            <a:r>
              <a:rPr lang="ru-RU" dirty="0"/>
              <a:t>Учебник по программе «Школа 2000...» Л.Г. </a:t>
            </a:r>
            <a:r>
              <a:rPr lang="ru-RU" dirty="0" err="1"/>
              <a:t>Петерсон</a:t>
            </a:r>
            <a:r>
              <a:rPr lang="ru-RU" dirty="0"/>
              <a:t> 1-4 классы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64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Простые задачи на сложение и вычитание.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ЦЕЛОЕ   </a:t>
            </a:r>
          </a:p>
          <a:p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ЧАСТИ                 и</a:t>
            </a:r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18923332">
            <a:off x="934335" y="2348359"/>
            <a:ext cx="6286544" cy="6460579"/>
          </a:xfrm>
          <a:prstGeom prst="arc">
            <a:avLst>
              <a:gd name="adj1" fmla="val 16200000"/>
              <a:gd name="adj2" fmla="val 214521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6" name="Дуга 5"/>
          <p:cNvSpPr/>
          <p:nvPr/>
        </p:nvSpPr>
        <p:spPr>
          <a:xfrm rot="7953970">
            <a:off x="1405341" y="1133507"/>
            <a:ext cx="2461140" cy="256967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038963">
            <a:off x="3016261" y="26064"/>
            <a:ext cx="3665420" cy="378491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357422" y="3714752"/>
            <a:ext cx="714380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857752" y="3786190"/>
            <a:ext cx="714380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0" name="Овал 9"/>
          <p:cNvSpPr/>
          <p:nvPr/>
        </p:nvSpPr>
        <p:spPr>
          <a:xfrm>
            <a:off x="2285984" y="478632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500298" y="5643578"/>
            <a:ext cx="571504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3306" y="5643578"/>
            <a:ext cx="571504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Простые задачи на умножение и деление.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Times New Roman"/>
            </a:endParaRPr>
          </a:p>
          <a:p>
            <a:r>
              <a:rPr lang="ru-RU" dirty="0">
                <a:latin typeface="Times New Roman"/>
                <a:cs typeface="Times New Roman"/>
              </a:rPr>
              <a:t>ЦЕЛОЕ                    ЧАСТИ:         - мерка</a:t>
            </a:r>
          </a:p>
          <a:p>
            <a:r>
              <a:rPr lang="ru-RU" dirty="0">
                <a:latin typeface="Times New Roman"/>
                <a:cs typeface="Times New Roman"/>
              </a:rPr>
              <a:t>                                                         -  количество мерок               </a:t>
            </a:r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18923332">
            <a:off x="934335" y="2348359"/>
            <a:ext cx="6286544" cy="6460579"/>
          </a:xfrm>
          <a:prstGeom prst="arc">
            <a:avLst>
              <a:gd name="adj1" fmla="val 16200000"/>
              <a:gd name="adj2" fmla="val 2145219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21431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6" name="Дуга 5"/>
          <p:cNvSpPr/>
          <p:nvPr/>
        </p:nvSpPr>
        <p:spPr>
          <a:xfrm rot="8188945">
            <a:off x="1601115" y="2268013"/>
            <a:ext cx="1014562" cy="1113145"/>
          </a:xfrm>
          <a:prstGeom prst="arc">
            <a:avLst>
              <a:gd name="adj1" fmla="val 16955823"/>
              <a:gd name="adj2" fmla="val 209105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038963">
            <a:off x="827601" y="-2223233"/>
            <a:ext cx="6131475" cy="649267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857356" y="3357562"/>
            <a:ext cx="500066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0" name="Овал 9"/>
          <p:cNvSpPr/>
          <p:nvPr/>
        </p:nvSpPr>
        <p:spPr>
          <a:xfrm>
            <a:off x="2285984" y="478632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786314" y="4714884"/>
            <a:ext cx="571504" cy="5000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643174" y="3357562"/>
            <a:ext cx="500066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286116" y="3357562"/>
            <a:ext cx="500066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00496" y="407194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528638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 аквариуме 4 больших и 5 маленьких рыб. Сколько всего рыб в аквариуме?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Задача 1</a:t>
            </a:r>
          </a:p>
          <a:p>
            <a:endParaRPr lang="ru-RU" dirty="0"/>
          </a:p>
          <a:p>
            <a:pPr>
              <a:buNone/>
            </a:pPr>
            <a:r>
              <a:rPr lang="ru-RU" dirty="0"/>
              <a:t>                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pPr>
              <a:buNone/>
            </a:pPr>
            <a:endParaRPr lang="ru-RU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b="1" dirty="0">
                <a:latin typeface="Times New Roman"/>
                <a:cs typeface="Times New Roman"/>
              </a:rPr>
              <a:t>                        Решение</a:t>
            </a:r>
          </a:p>
          <a:p>
            <a:pPr>
              <a:buNone/>
            </a:pPr>
            <a:r>
              <a:rPr lang="ru-RU" dirty="0">
                <a:latin typeface="Times New Roman"/>
                <a:cs typeface="Times New Roman"/>
              </a:rPr>
              <a:t>                 </a:t>
            </a:r>
            <a:r>
              <a:rPr lang="ru-RU" sz="2800" b="1" dirty="0">
                <a:latin typeface="Arial Black" pitchFamily="34" charset="0"/>
                <a:cs typeface="Times New Roman"/>
              </a:rPr>
              <a:t>4 + 5 = 9 ( р.)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Ответ: 9 рыбок</a:t>
            </a:r>
          </a:p>
        </p:txBody>
      </p:sp>
      <p:sp>
        <p:nvSpPr>
          <p:cNvPr id="4" name="Дуга 3"/>
          <p:cNvSpPr/>
          <p:nvPr/>
        </p:nvSpPr>
        <p:spPr>
          <a:xfrm rot="18973284">
            <a:off x="1221650" y="3510297"/>
            <a:ext cx="3643338" cy="3343292"/>
          </a:xfrm>
          <a:prstGeom prst="arc">
            <a:avLst>
              <a:gd name="adj1" fmla="val 16200000"/>
              <a:gd name="adj2" fmla="val 1157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00364" y="3000372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?р.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71670" y="400050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4 р.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54" y="400050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 Black" pitchFamily="34" charset="0"/>
              </a:rPr>
              <a:t>5 р.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92" y="3523592"/>
            <a:ext cx="3862153" cy="264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Составление по картинкам задачи и выражения</a:t>
            </a:r>
          </a:p>
        </p:txBody>
      </p:sp>
      <p:pic>
        <p:nvPicPr>
          <p:cNvPr id="4" name="Содержимое 3" descr="матем 0-1кл. 0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054301"/>
            <a:ext cx="8229600" cy="4151161"/>
          </a:xfrm>
        </p:spPr>
      </p:pic>
      <p:sp>
        <p:nvSpPr>
          <p:cNvPr id="5" name="TextBox 4"/>
          <p:cNvSpPr txBox="1"/>
          <p:nvPr/>
        </p:nvSpPr>
        <p:spPr>
          <a:xfrm>
            <a:off x="3929058" y="51435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29586" y="51435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2066" y="51435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5140" y="514351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9124" y="43576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768" y="4357694"/>
            <a:ext cx="46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496" y="557214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 – 2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5643578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8 – 6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тем 0-1кл. 06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51677"/>
            <a:ext cx="8229600" cy="3756409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Составление по картинкам задачи и выражения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250033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 Лены 5 груш. А у Миши на 4 больше, чем у Лены. Сколько груш  у Миши?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dirty="0"/>
              <a:t>                                 Задача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dirty="0"/>
          </a:p>
          <a:p>
            <a:r>
              <a:rPr lang="ru-RU" dirty="0"/>
              <a:t>Л.___________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endParaRPr lang="ru-RU" dirty="0"/>
          </a:p>
          <a:p>
            <a:r>
              <a:rPr lang="ru-RU" dirty="0"/>
              <a:t>М.___________</a:t>
            </a:r>
            <a:r>
              <a:rPr lang="ru-RU" dirty="0">
                <a:latin typeface="Times New Roman"/>
                <a:cs typeface="Times New Roman"/>
              </a:rPr>
              <a:t>|</a:t>
            </a:r>
            <a:r>
              <a:rPr lang="ru-RU" dirty="0"/>
              <a:t>________</a:t>
            </a:r>
          </a:p>
          <a:p>
            <a:endParaRPr lang="ru-RU" dirty="0"/>
          </a:p>
          <a:p>
            <a:r>
              <a:rPr lang="ru-RU" dirty="0"/>
              <a:t>                                Решение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 +  4 = 9 (гр.)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Ответ: 9 груш у Миши.</a:t>
            </a:r>
          </a:p>
        </p:txBody>
      </p:sp>
      <p:sp>
        <p:nvSpPr>
          <p:cNvPr id="10" name="Дуга 9"/>
          <p:cNvSpPr/>
          <p:nvPr/>
        </p:nvSpPr>
        <p:spPr>
          <a:xfrm rot="18876793">
            <a:off x="813601" y="3309663"/>
            <a:ext cx="2516140" cy="253527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8873431">
            <a:off x="2823722" y="3880661"/>
            <a:ext cx="1856929" cy="188589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7985553">
            <a:off x="576261" y="262176"/>
            <a:ext cx="4283726" cy="461076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214546" y="4786322"/>
            <a:ext cx="790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Arial Black" pitchFamily="34" charset="0"/>
              </a:rPr>
              <a:t>?</a:t>
            </a:r>
            <a:r>
              <a:rPr lang="ru-RU" sz="2000" dirty="0">
                <a:latin typeface="Arial Black" pitchFamily="34" charset="0"/>
              </a:rPr>
              <a:t>гр.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292893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5 </a:t>
            </a:r>
            <a:r>
              <a:rPr lang="ru-RU" sz="2000" dirty="0">
                <a:latin typeface="Arial Black" pitchFamily="34" charset="0"/>
              </a:rPr>
              <a:t>гр.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86116" y="350043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4</a:t>
            </a:r>
            <a:r>
              <a:rPr lang="ru-RU" sz="2000" dirty="0">
                <a:latin typeface="Arial Black" pitchFamily="34" charset="0"/>
              </a:rPr>
              <a:t>гр.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6" name="Рисунок 15" descr="per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0585">
            <a:off x="4972757" y="3802671"/>
            <a:ext cx="3786182" cy="283963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552</TotalTime>
  <Words>1097</Words>
  <Application>Microsoft Office PowerPoint</Application>
  <PresentationFormat>Экран (4:3)</PresentationFormat>
  <Paragraphs>305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 Black</vt:lpstr>
      <vt:lpstr>Calibri</vt:lpstr>
      <vt:lpstr>Constantia</vt:lpstr>
      <vt:lpstr>Times New Roman</vt:lpstr>
      <vt:lpstr>Wingdings 2</vt:lpstr>
      <vt:lpstr>Поток</vt:lpstr>
      <vt:lpstr>Моделирование во время решения текстовых задач</vt:lpstr>
      <vt:lpstr>Подходы при обучении решению задач</vt:lpstr>
      <vt:lpstr>Знакомство с текстовой задачей</vt:lpstr>
      <vt:lpstr>Простые задачи на сложение и вычитание.</vt:lpstr>
      <vt:lpstr>Простые задачи на умножение и деление.</vt:lpstr>
      <vt:lpstr>В аквариуме 4 больших и 5 маленьких рыб. Сколько всего рыб в аквариуме?</vt:lpstr>
      <vt:lpstr>Составление по картинкам задачи и выражения</vt:lpstr>
      <vt:lpstr>Составление по картинкам задачи и выражения</vt:lpstr>
      <vt:lpstr>У Лены 5 груш. А у Миши на 4 больше, чем у Лены. Сколько груш  у Миши? </vt:lpstr>
      <vt:lpstr>Составь задачи и запиши решение</vt:lpstr>
      <vt:lpstr> </vt:lpstr>
      <vt:lpstr>Саша купил 5 тетрадей по цене 8 грн. и альбом для рисования за 33 гривны. Сколько денег Саша заплатил за покупку?</vt:lpstr>
      <vt:lpstr>Заводу необходимо 90 работников: 50 токарей, 10 слесарей, остальные – грузчики. Сколько необходимо грузчиков?  </vt:lpstr>
      <vt:lpstr> Составление обратной задачи.</vt:lpstr>
      <vt:lpstr>У кролика было ____ морковок. На завтрак он съел ___ морковок, а на обед еще ____ морковок. Сколько морковок осталось у кролика?</vt:lpstr>
      <vt:lpstr>От мотка проволоки Ваня отрезал 4 куска по 7 м, а Федя 3 куска по 8 м. После этого в мотке осталось 18 м проволоки. Сколько метров проволоки было в мотке?</vt:lpstr>
      <vt:lpstr>Света купила блокнот, циркуль и три закладки. Блокнот стоял _____ грн, циркуль в ___ раза ____________, чем __________ , а цена каждой закладки в __ раз ____________, чем цена __________. Сколько денег заплатила Света за покупку?</vt:lpstr>
      <vt:lpstr>На каждом этаже девятиэтажного дома__квартир, а на каждом этаже_____________дома___квартир. На сколько __________квартир в пятиэтажном доме, чем в девятиэтажном?</vt:lpstr>
      <vt:lpstr>В автобусе ехало 30 пассажиров. На каждой остановке выходило 6 человек, а входило в 2 раза больше. Сколько пассажиров оказалось в автобусе после третьей остановки?</vt:lpstr>
      <vt:lpstr>Выбор условия к вопросу Сколько всего машин на стоянке?</vt:lpstr>
      <vt:lpstr>Моделирование условия логической задачи на отрезках Дети играли в снежки. Андрей бросил дальше, чем Коля и Витя, но ближе чем Серёжа.</vt:lpstr>
      <vt:lpstr>Построение графа Жили-были три котенка: белый, серый и рыжий. У каждого был свой домик. В каком домике жил каждый котёнок, если серый не жил в первом домике, а белый жил во втором.</vt:lpstr>
      <vt:lpstr>Развитие визуального мышления у первоклассников на первых уроках.</vt:lpstr>
      <vt:lpstr>Комбинаторика на моделях  Разукрась разными способами</vt:lpstr>
      <vt:lpstr>Составь меню разными способами</vt:lpstr>
      <vt:lpstr>Использование моделирования при изучении нумерации</vt:lpstr>
      <vt:lpstr>Использование моделирования при изучении приемов сложения и вычитания чисел </vt:lpstr>
      <vt:lpstr>Презентация PowerPoint</vt:lpstr>
      <vt:lpstr>Презентация PowerPoint</vt:lpstr>
      <vt:lpstr>Презентация PowerPoint</vt:lpstr>
      <vt:lpstr>Соотношения между единицами счета и единицами длины</vt:lpstr>
      <vt:lpstr>Вырази в единицах счета и единицах длины</vt:lpstr>
      <vt:lpstr>Преобразуй число 302</vt:lpstr>
      <vt:lpstr>Алгоритмы</vt:lpstr>
      <vt:lpstr>Игра «Вычислительная машина»</vt:lpstr>
      <vt:lpstr>Ресурсы: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во время решения текстовых задач</dc:title>
  <dc:creator>Admin</dc:creator>
  <cp:lastModifiedBy>Admin</cp:lastModifiedBy>
  <cp:revision>64</cp:revision>
  <dcterms:modified xsi:type="dcterms:W3CDTF">2017-02-20T16:47:42Z</dcterms:modified>
</cp:coreProperties>
</file>