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  <p:sldMasterId id="2147483710" r:id="rId2"/>
    <p:sldMasterId id="2147483722" r:id="rId3"/>
    <p:sldMasterId id="214748373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9135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701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5644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827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080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7539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5654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934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303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4804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8598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3300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8247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93882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7368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3267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729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932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93457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9833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8851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030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562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919505"/>
            <a:ext cx="7772400" cy="3384376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>
                <a:latin typeface="Arial Black" panose="020B0A04020102020204" pitchFamily="34" charset="0"/>
              </a:rPr>
              <a:t>L</a:t>
            </a:r>
            <a:r>
              <a:rPr lang="ru-RU" sz="5400" b="1" dirty="0" smtClean="0">
                <a:latin typeface="Arial Black" panose="020B0A04020102020204" pitchFamily="34" charset="0"/>
              </a:rPr>
              <a:t>а </a:t>
            </a:r>
            <a:r>
              <a:rPr lang="en-US" sz="5400" b="1" dirty="0" smtClean="0">
                <a:latin typeface="Arial Black" panose="020B0A04020102020204" pitchFamily="34" charset="0"/>
              </a:rPr>
              <a:t>liaison</a:t>
            </a:r>
            <a:r>
              <a:rPr lang="ru-RU" sz="5400" b="1" dirty="0" smtClean="0">
                <a:latin typeface="Arial Black" panose="020B0A04020102020204" pitchFamily="34" charset="0"/>
              </a:rPr>
              <a:t/>
            </a:r>
            <a:br>
              <a:rPr lang="ru-RU" sz="5400" b="1" dirty="0" smtClean="0">
                <a:latin typeface="Arial Black" panose="020B0A04020102020204" pitchFamily="34" charset="0"/>
              </a:rPr>
            </a:br>
            <a:r>
              <a:rPr lang="ru-RU" sz="4900" dirty="0" smtClean="0">
                <a:cs typeface="Andalus" panose="02020603050405020304" pitchFamily="18" charset="-78"/>
              </a:rPr>
              <a:t>Ля </a:t>
            </a:r>
            <a:r>
              <a:rPr lang="ru-RU" sz="4900" dirty="0" err="1" smtClean="0">
                <a:cs typeface="Andalus" panose="02020603050405020304" pitchFamily="18" charset="-78"/>
              </a:rPr>
              <a:t>лиазо</a:t>
            </a:r>
            <a:r>
              <a:rPr lang="ru-RU" sz="4900" dirty="0" smtClean="0">
                <a:cs typeface="Andalus" panose="02020603050405020304" pitchFamily="18" charset="-78"/>
              </a:rPr>
              <a:t/>
            </a:r>
            <a:br>
              <a:rPr lang="ru-RU" sz="4900" dirty="0" smtClean="0">
                <a:cs typeface="Andalus" panose="02020603050405020304" pitchFamily="18" charset="-78"/>
              </a:rPr>
            </a:br>
            <a:r>
              <a:rPr lang="ru-RU" sz="4900" dirty="0" smtClean="0">
                <a:cs typeface="Andalus" panose="02020603050405020304" pitchFamily="18" charset="-78"/>
              </a:rPr>
              <a:t/>
            </a:r>
            <a:br>
              <a:rPr lang="ru-RU" sz="4900" dirty="0" smtClean="0">
                <a:cs typeface="Andalus" panose="02020603050405020304" pitchFamily="18" charset="-78"/>
              </a:rPr>
            </a:br>
            <a:r>
              <a:rPr lang="en-US" sz="5400" b="1" dirty="0" err="1" smtClean="0">
                <a:latin typeface="Arial Black" panose="020B0A04020102020204" pitchFamily="34" charset="0"/>
              </a:rPr>
              <a:t>L</a:t>
            </a:r>
            <a:r>
              <a:rPr lang="en-US" sz="5400" b="1" dirty="0" err="1" smtClean="0">
                <a:latin typeface="Calibri"/>
              </a:rPr>
              <a:t>'</a:t>
            </a:r>
            <a:r>
              <a:rPr lang="en-US" sz="5400" b="1" dirty="0" err="1" smtClean="0">
                <a:latin typeface="Arial Black" panose="020B0A04020102020204" pitchFamily="34" charset="0"/>
              </a:rPr>
              <a:t>enchainement</a:t>
            </a:r>
            <a:r>
              <a:rPr lang="ru-RU" sz="5400" b="1" dirty="0" smtClean="0">
                <a:latin typeface="Arial Black" panose="020B0A04020102020204" pitchFamily="34" charset="0"/>
              </a:rPr>
              <a:t/>
            </a:r>
            <a:br>
              <a:rPr lang="ru-RU" sz="5400" b="1" dirty="0" smtClean="0">
                <a:latin typeface="Arial Black" panose="020B0A04020102020204" pitchFamily="34" charset="0"/>
              </a:rPr>
            </a:br>
            <a:r>
              <a:rPr lang="ru-RU" sz="4900" dirty="0" err="1" smtClean="0"/>
              <a:t>Лашаман</a:t>
            </a:r>
            <a:r>
              <a:rPr lang="en-US" sz="4900" b="1" dirty="0" smtClean="0">
                <a:latin typeface="Arial Black" panose="020B0A04020102020204" pitchFamily="34" charset="0"/>
              </a:rPr>
              <a:t> </a:t>
            </a:r>
            <a:r>
              <a:rPr lang="en-US" sz="5400" b="1" dirty="0" smtClean="0">
                <a:latin typeface="Arial Black" panose="020B0A04020102020204" pitchFamily="34" charset="0"/>
              </a:rPr>
              <a:t>                  </a:t>
            </a:r>
            <a:endParaRPr lang="ru-RU" sz="5400" b="1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42392" y="4149080"/>
            <a:ext cx="6858000" cy="349937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en-US" sz="2000" dirty="0" smtClean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endParaRPr lang="en-US" sz="2000" dirty="0" smtClean="0">
              <a:latin typeface="Arial"/>
              <a:cs typeface="Arial"/>
            </a:endParaRPr>
          </a:p>
          <a:p>
            <a:endParaRPr lang="en-US" sz="20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endParaRPr lang="en-US" sz="2000" dirty="0">
              <a:solidFill>
                <a:schemeClr val="bg1"/>
              </a:solidFill>
              <a:latin typeface="Arial"/>
              <a:cs typeface="Arial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Arial"/>
                <a:cs typeface="Arial"/>
              </a:rPr>
              <a:t>©</a:t>
            </a:r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Eugene </a:t>
            </a:r>
            <a:r>
              <a:rPr lang="en-US" sz="2000" dirty="0" err="1" smtClean="0">
                <a:solidFill>
                  <a:schemeClr val="bg1"/>
                </a:solidFill>
                <a:latin typeface="Arial"/>
                <a:cs typeface="Arial"/>
              </a:rPr>
              <a:t>Vichneuvkin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620688"/>
            <a:ext cx="7200800" cy="129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4000" b="1" dirty="0" smtClean="0">
                <a:solidFill>
                  <a:schemeClr val="bg1"/>
                </a:solidFill>
              </a:rPr>
              <a:t>Урок</a:t>
            </a:r>
            <a:r>
              <a:rPr lang="en-US" sz="4000" b="1" dirty="0" smtClean="0">
                <a:solidFill>
                  <a:schemeClr val="bg1"/>
                </a:solidFill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</a:rPr>
              <a:t>французского языка</a:t>
            </a:r>
            <a:r>
              <a:rPr lang="en-US" sz="4000" b="1" dirty="0" smtClean="0">
                <a:solidFill>
                  <a:schemeClr val="bg1"/>
                </a:solidFill>
              </a:rPr>
              <a:t> # 2</a:t>
            </a:r>
            <a:endParaRPr lang="ru-RU" sz="4000" b="1" dirty="0">
              <a:solidFill>
                <a:schemeClr val="bg1"/>
              </a:solidFill>
            </a:endParaRPr>
          </a:p>
          <a:p>
            <a:pPr lvl="0" algn="ctr">
              <a:spcBef>
                <a:spcPct val="20000"/>
              </a:spcBef>
            </a:pPr>
            <a:endParaRPr lang="ru-RU" sz="3200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65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Exercices</a:t>
            </a:r>
            <a:r>
              <a:rPr lang="en-US" dirty="0" smtClean="0"/>
              <a:t> de </a:t>
            </a:r>
            <a:r>
              <a:rPr lang="en-US" dirty="0" err="1" smtClean="0"/>
              <a:t>le</a:t>
            </a:r>
            <a:r>
              <a:rPr lang="en-US" dirty="0" err="1" smtClean="0">
                <a:latin typeface="Calibri"/>
              </a:rPr>
              <a:t>çon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84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Exercice</a:t>
            </a:r>
            <a:r>
              <a:rPr lang="en-US" dirty="0" smtClean="0"/>
              <a:t>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Попробуйте прочитать следующие </a:t>
            </a:r>
            <a:r>
              <a:rPr lang="ru-RU" dirty="0" smtClean="0"/>
              <a:t>предложения</a:t>
            </a:r>
            <a:r>
              <a:rPr lang="en-US" dirty="0" smtClean="0"/>
              <a:t>.</a:t>
            </a:r>
          </a:p>
          <a:p>
            <a:pPr marL="0" indent="0" algn="ctr">
              <a:buNone/>
            </a:pPr>
            <a:r>
              <a:rPr lang="en-US" dirty="0" smtClean="0"/>
              <a:t>Les </a:t>
            </a:r>
            <a:r>
              <a:rPr lang="en-US" dirty="0" err="1"/>
              <a:t>enfants</a:t>
            </a:r>
            <a:r>
              <a:rPr lang="en-US" dirty="0"/>
              <a:t> </a:t>
            </a:r>
            <a:r>
              <a:rPr lang="en-US" dirty="0" err="1"/>
              <a:t>aiment</a:t>
            </a:r>
            <a:r>
              <a:rPr lang="en-US" dirty="0"/>
              <a:t> la </a:t>
            </a:r>
            <a:r>
              <a:rPr lang="en-US" dirty="0" err="1"/>
              <a:t>musique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Les </a:t>
            </a:r>
            <a:r>
              <a:rPr lang="en-US" dirty="0" err="1"/>
              <a:t>huit</a:t>
            </a:r>
            <a:r>
              <a:rPr lang="en-US" dirty="0"/>
              <a:t> </a:t>
            </a:r>
            <a:r>
              <a:rPr lang="en-US" dirty="0" err="1"/>
              <a:t>jours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Ils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heureux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Cent un</a:t>
            </a:r>
            <a:br>
              <a:rPr lang="en-US" dirty="0"/>
            </a:br>
            <a:r>
              <a:rPr lang="en-US" dirty="0"/>
              <a:t>Anna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étudiant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Lui</a:t>
            </a:r>
            <a:r>
              <a:rPr lang="en-US" dirty="0"/>
              <a:t> et </a:t>
            </a:r>
            <a:r>
              <a:rPr lang="en-US" dirty="0" err="1"/>
              <a:t>elle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252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La liaison</a:t>
            </a:r>
            <a:endParaRPr lang="ru-RU" sz="7200" dirty="0">
              <a:solidFill>
                <a:schemeClr val="bg1"/>
              </a:solidFill>
              <a:cs typeface="Arabic Typesetting" panose="03020402040406030203" pitchFamily="66" charset="-7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Первое слово заканчивается на непроизносимый согласный, второе начинается на гласную букву или h немое. В этом случае два слова сливаются и читаются как одно, причем конечная согласная первого слова произносится.</a:t>
            </a:r>
            <a:endParaRPr lang="ru-RU" dirty="0"/>
          </a:p>
        </p:txBody>
      </p:sp>
      <p:pic>
        <p:nvPicPr>
          <p:cNvPr id="1026" name="Picture 2" descr="C:\Users\admin\Desktop\Картинки\VwQ_BjPTZg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3" y="8772"/>
            <a:ext cx="2483768" cy="221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852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La liaison</a:t>
            </a:r>
            <a:endParaRPr lang="ru-RU" sz="7200" dirty="0">
              <a:solidFill>
                <a:schemeClr val="bg1"/>
              </a:solidFill>
              <a:cs typeface="Arabic Typesetting" panose="03020402040406030203" pitchFamily="66" charset="-78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11560" y="1844824"/>
            <a:ext cx="8229600" cy="4525963"/>
          </a:xfrm>
        </p:spPr>
        <p:txBody>
          <a:bodyPr>
            <a:noAutofit/>
          </a:bodyPr>
          <a:lstStyle/>
          <a:p>
            <a:r>
              <a:rPr lang="ru-RU" sz="2400" dirty="0"/>
              <a:t>При связывании конечные буквы</a:t>
            </a:r>
          </a:p>
          <a:p>
            <a:r>
              <a:rPr lang="vi-VN" sz="2400" b="1" dirty="0"/>
              <a:t>s</a:t>
            </a:r>
            <a:r>
              <a:rPr lang="vi-VN" sz="2400" dirty="0"/>
              <a:t> </a:t>
            </a:r>
            <a:r>
              <a:rPr lang="ru-RU" sz="2400" dirty="0"/>
              <a:t>и </a:t>
            </a:r>
            <a:r>
              <a:rPr lang="vi-VN" sz="2400" b="1" dirty="0"/>
              <a:t>x </a:t>
            </a:r>
            <a:r>
              <a:rPr lang="ru-RU" sz="2400" dirty="0"/>
              <a:t>читаются как </a:t>
            </a:r>
            <a:r>
              <a:rPr lang="ru-RU" sz="2400" b="1" dirty="0"/>
              <a:t>[</a:t>
            </a:r>
            <a:r>
              <a:rPr lang="vi-VN" sz="2400" b="1" dirty="0"/>
              <a:t>z]</a:t>
            </a:r>
            <a:r>
              <a:rPr lang="vi-VN" sz="2400" dirty="0"/>
              <a:t>: trois enfants [trwazɑ̃fɑ̃];</a:t>
            </a:r>
          </a:p>
          <a:p>
            <a:r>
              <a:rPr lang="vi-VN" sz="2400" b="1" dirty="0"/>
              <a:t>d</a:t>
            </a:r>
            <a:r>
              <a:rPr lang="vi-VN" sz="2400" dirty="0"/>
              <a:t> </a:t>
            </a:r>
            <a:r>
              <a:rPr lang="ru-RU" sz="2400" dirty="0"/>
              <a:t>как </a:t>
            </a:r>
            <a:r>
              <a:rPr lang="ru-RU" sz="2400" b="1" dirty="0"/>
              <a:t>[</a:t>
            </a:r>
            <a:r>
              <a:rPr lang="vi-VN" sz="2400" b="1" dirty="0"/>
              <a:t>t</a:t>
            </a:r>
            <a:r>
              <a:rPr lang="vi-VN" sz="2400" b="1" dirty="0">
                <a:latin typeface="+mj-lt"/>
              </a:rPr>
              <a:t>]</a:t>
            </a:r>
            <a:r>
              <a:rPr lang="vi-VN" sz="2400" dirty="0">
                <a:latin typeface="+mj-lt"/>
              </a:rPr>
              <a:t>: </a:t>
            </a:r>
            <a:r>
              <a:rPr lang="en-US" sz="2400" dirty="0" smtClean="0">
                <a:latin typeface="+mj-lt"/>
              </a:rPr>
              <a:t>des </a:t>
            </a:r>
            <a:r>
              <a:rPr lang="vi-VN" sz="2400" dirty="0" smtClean="0"/>
              <a:t>grand</a:t>
            </a:r>
            <a:r>
              <a:rPr lang="en-US" sz="2400" dirty="0" err="1" smtClean="0"/>
              <a:t>es</a:t>
            </a:r>
            <a:r>
              <a:rPr lang="vi-VN" sz="2400" dirty="0" smtClean="0"/>
              <a:t> enfant</a:t>
            </a:r>
            <a:r>
              <a:rPr lang="en-US" sz="2400" dirty="0" smtClean="0"/>
              <a:t>s</a:t>
            </a:r>
            <a:r>
              <a:rPr lang="vi-VN" sz="2400" dirty="0" smtClean="0"/>
              <a:t> </a:t>
            </a:r>
            <a:r>
              <a:rPr lang="vi-VN" sz="2400" dirty="0"/>
              <a:t>[œ̃grɑ̃tɑ̃fɑ̃];</a:t>
            </a:r>
            <a:r>
              <a:rPr lang="vi-VN" sz="2400" b="1" dirty="0"/>
              <a:t/>
            </a:r>
            <a:br>
              <a:rPr lang="vi-VN" sz="2400" b="1" dirty="0"/>
            </a:br>
            <a:endParaRPr lang="vi-VN" sz="2400" dirty="0"/>
          </a:p>
          <a:p>
            <a:r>
              <a:rPr lang="vi-VN" sz="2400" b="1" dirty="0"/>
              <a:t>f</a:t>
            </a:r>
            <a:r>
              <a:rPr lang="vi-VN" sz="2400" dirty="0"/>
              <a:t> </a:t>
            </a:r>
            <a:r>
              <a:rPr lang="ru-RU" sz="2400" dirty="0"/>
              <a:t>как </a:t>
            </a:r>
            <a:r>
              <a:rPr lang="ru-RU" sz="2400" b="1" dirty="0"/>
              <a:t>[</a:t>
            </a:r>
            <a:r>
              <a:rPr lang="vi-VN" sz="2400" b="1" dirty="0"/>
              <a:t>v], </a:t>
            </a:r>
            <a:r>
              <a:rPr lang="ru-RU" sz="2400" dirty="0"/>
              <a:t>но только в двух выражениях: </a:t>
            </a:r>
            <a:r>
              <a:rPr lang="vi-VN" sz="2400" dirty="0"/>
              <a:t>neuf heures [nœvœ:r], neuf ans [nœvɑ̃];</a:t>
            </a:r>
          </a:p>
          <a:p>
            <a:r>
              <a:rPr lang="ru-RU" sz="2400" dirty="0" smtClean="0"/>
              <a:t>Конечная</a:t>
            </a:r>
            <a:r>
              <a:rPr lang="ru-RU" sz="2400" dirty="0"/>
              <a:t> </a:t>
            </a:r>
            <a:r>
              <a:rPr lang="vi-VN" sz="2400" b="1" dirty="0"/>
              <a:t>n</a:t>
            </a:r>
            <a:r>
              <a:rPr lang="vi-VN" sz="2400" dirty="0"/>
              <a:t> </a:t>
            </a:r>
            <a:r>
              <a:rPr lang="ru-RU" sz="2400" dirty="0"/>
              <a:t>имеет обязательное связывание в словах </a:t>
            </a:r>
            <a:r>
              <a:rPr lang="vi-VN" sz="2400" b="1" dirty="0"/>
              <a:t>on, mon, ton, son</a:t>
            </a:r>
            <a:r>
              <a:rPr lang="vi-VN" sz="2400" dirty="0"/>
              <a:t>,</a:t>
            </a:r>
            <a:r>
              <a:rPr lang="vi-VN" sz="2400" b="1" dirty="0"/>
              <a:t> en</a:t>
            </a:r>
            <a:r>
              <a:rPr lang="vi-VN" sz="2400" dirty="0"/>
              <a:t>. </a:t>
            </a:r>
            <a:r>
              <a:rPr lang="ru-RU" sz="2400" dirty="0"/>
              <a:t>При связывании произносится носовая гласная и четкий звук [</a:t>
            </a:r>
            <a:r>
              <a:rPr lang="vi-VN" sz="2400" dirty="0"/>
              <a:t>n]: mon ami [mɔ̃nami]</a:t>
            </a:r>
            <a:br>
              <a:rPr lang="vi-VN" sz="2400" dirty="0"/>
            </a:br>
            <a:endParaRPr lang="vi-VN" sz="2400" dirty="0"/>
          </a:p>
        </p:txBody>
      </p:sp>
    </p:spTree>
    <p:extLst>
      <p:ext uri="{BB962C8B-B14F-4D97-AF65-F5344CB8AC3E}">
        <p14:creationId xmlns:p14="http://schemas.microsoft.com/office/powerpoint/2010/main" val="179686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La liaison</a:t>
            </a:r>
            <a:endParaRPr lang="ru-RU" sz="7200" dirty="0">
              <a:solidFill>
                <a:schemeClr val="bg1"/>
              </a:solidFill>
              <a:cs typeface="Arabic Typesetting" panose="03020402040406030203" pitchFamily="66" charset="-78"/>
            </a:endParaRPr>
          </a:p>
        </p:txBody>
      </p:sp>
      <p:pic>
        <p:nvPicPr>
          <p:cNvPr id="2050" name="Picture 2" descr="C:\Users\admin\Desktop\Картинки\Симпсоны\oTlTjngL_3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238" y="3094678"/>
            <a:ext cx="2925762" cy="349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ьная выноска 5"/>
          <p:cNvSpPr/>
          <p:nvPr/>
        </p:nvSpPr>
        <p:spPr>
          <a:xfrm>
            <a:off x="495431" y="802610"/>
            <a:ext cx="6120680" cy="3312368"/>
          </a:xfrm>
          <a:prstGeom prst="wedgeEllipseCallout">
            <a:avLst>
              <a:gd name="adj1" fmla="val 62919"/>
              <a:gd name="adj2" fmla="val 6793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Il </a:t>
            </a:r>
            <a:r>
              <a:rPr lang="en-US" sz="4400" b="1" dirty="0" err="1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est</a:t>
            </a:r>
            <a:r>
              <a:rPr lang="en-US" sz="4400" b="1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4400" b="1" dirty="0" err="1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écrivain</a:t>
            </a:r>
            <a:r>
              <a:rPr lang="en-US" sz="4400" b="1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!</a:t>
            </a:r>
          </a:p>
          <a:p>
            <a:pPr algn="ctr"/>
            <a:r>
              <a:rPr lang="ru-RU" sz="4400" dirty="0" smtClean="0">
                <a:solidFill>
                  <a:schemeClr val="tx1"/>
                </a:solidFill>
                <a:cs typeface="Andalus" panose="02020603050405020304" pitchFamily="18" charset="-78"/>
              </a:rPr>
              <a:t>Иле </a:t>
            </a:r>
            <a:r>
              <a:rPr lang="ru-RU" sz="4400" dirty="0" err="1" smtClean="0">
                <a:solidFill>
                  <a:schemeClr val="tx1"/>
                </a:solidFill>
                <a:cs typeface="Andalus" panose="02020603050405020304" pitchFamily="18" charset="-78"/>
              </a:rPr>
              <a:t>текрива</a:t>
            </a:r>
            <a:r>
              <a:rPr lang="ru-RU" sz="4400" dirty="0" smtClean="0">
                <a:solidFill>
                  <a:schemeClr val="tx1"/>
                </a:solidFill>
                <a:cs typeface="Andalus" panose="02020603050405020304" pitchFamily="18" charset="-78"/>
              </a:rPr>
              <a:t>!</a:t>
            </a:r>
          </a:p>
          <a:p>
            <a:pPr algn="ctr"/>
            <a:r>
              <a:rPr lang="ru-RU" sz="4400" dirty="0" smtClean="0">
                <a:solidFill>
                  <a:schemeClr val="tx1"/>
                </a:solidFill>
                <a:cs typeface="Andalus" panose="02020603050405020304" pitchFamily="18" charset="-78"/>
              </a:rPr>
              <a:t>Он - писатель</a:t>
            </a:r>
            <a:endParaRPr lang="ru-RU" sz="4400" dirty="0">
              <a:solidFill>
                <a:schemeClr val="tx1"/>
              </a:solidFill>
              <a:cs typeface="Andalus" panose="02020603050405020304" pitchFamily="18" charset="-78"/>
            </a:endParaRPr>
          </a:p>
        </p:txBody>
      </p:sp>
      <p:sp>
        <p:nvSpPr>
          <p:cNvPr id="7" name="Арка 6"/>
          <p:cNvSpPr/>
          <p:nvPr/>
        </p:nvSpPr>
        <p:spPr>
          <a:xfrm>
            <a:off x="2915816" y="1406656"/>
            <a:ext cx="360040" cy="259801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10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La liaison</a:t>
            </a:r>
            <a:endParaRPr lang="ru-RU" sz="7200" dirty="0">
              <a:solidFill>
                <a:schemeClr val="bg1"/>
              </a:solidFill>
              <a:cs typeface="Arabic Typesetting" panose="03020402040406030203" pitchFamily="66" charset="-78"/>
            </a:endParaRPr>
          </a:p>
        </p:txBody>
      </p:sp>
      <p:pic>
        <p:nvPicPr>
          <p:cNvPr id="2050" name="Picture 2" descr="C:\Users\admin\Desktop\Картинки\Симпсоны\oTlTjngL_3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238" y="3094678"/>
            <a:ext cx="2925762" cy="349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ьная выноска 5"/>
          <p:cNvSpPr/>
          <p:nvPr/>
        </p:nvSpPr>
        <p:spPr>
          <a:xfrm>
            <a:off x="0" y="0"/>
            <a:ext cx="6948263" cy="4114978"/>
          </a:xfrm>
          <a:prstGeom prst="wedgeEllipseCallout">
            <a:avLst>
              <a:gd name="adj1" fmla="val 62919"/>
              <a:gd name="adj2" fmla="val 6793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Elle écrit une lettre à Lili. </a:t>
            </a:r>
            <a:endParaRPr lang="ru-RU" sz="3200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ru-RU" sz="3200" dirty="0" smtClean="0">
                <a:solidFill>
                  <a:schemeClr val="tx1"/>
                </a:solidFill>
                <a:cs typeface="Andalus" panose="02020603050405020304" pitchFamily="18" charset="-78"/>
              </a:rPr>
              <a:t>Эле тин </a:t>
            </a:r>
            <a:r>
              <a:rPr lang="ru-RU" sz="3200" dirty="0" err="1" smtClean="0">
                <a:solidFill>
                  <a:schemeClr val="tx1"/>
                </a:solidFill>
                <a:cs typeface="Andalus" panose="02020603050405020304" pitchFamily="18" charset="-78"/>
              </a:rPr>
              <a:t>летр</a:t>
            </a:r>
            <a:r>
              <a:rPr lang="ru-RU" sz="3200" dirty="0" smtClean="0">
                <a:solidFill>
                  <a:schemeClr val="tx1"/>
                </a:solidFill>
                <a:cs typeface="Andalus" panose="02020603050405020304" pitchFamily="18" charset="-78"/>
              </a:rPr>
              <a:t> а Лили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  <a:cs typeface="Andalus" panose="02020603050405020304" pitchFamily="18" charset="-78"/>
              </a:rPr>
              <a:t>Она пишет письмо Лиле</a:t>
            </a:r>
            <a:endParaRPr lang="ru-RU" sz="3200" dirty="0">
              <a:solidFill>
                <a:schemeClr val="tx1"/>
              </a:solidFill>
              <a:cs typeface="Andalus" panose="02020603050405020304" pitchFamily="18" charset="-78"/>
            </a:endParaRPr>
          </a:p>
        </p:txBody>
      </p:sp>
      <p:sp>
        <p:nvSpPr>
          <p:cNvPr id="7" name="Арка 6"/>
          <p:cNvSpPr/>
          <p:nvPr/>
        </p:nvSpPr>
        <p:spPr>
          <a:xfrm>
            <a:off x="2807652" y="1268760"/>
            <a:ext cx="360040" cy="259801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93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40568" y="332656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b="1" dirty="0" err="1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L'enchainement</a:t>
            </a:r>
            <a:endParaRPr lang="ru-RU" sz="6000" dirty="0">
              <a:solidFill>
                <a:schemeClr val="bg1"/>
              </a:solidFill>
              <a:cs typeface="Andalus" panose="02020603050405020304" pitchFamily="18" charset="-7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60848"/>
            <a:ext cx="8229600" cy="4525963"/>
          </a:xfrm>
        </p:spPr>
        <p:txBody>
          <a:bodyPr>
            <a:normAutofit/>
          </a:bodyPr>
          <a:lstStyle/>
          <a:p>
            <a:r>
              <a:rPr lang="ru-RU" sz="4400" dirty="0"/>
              <a:t>М</a:t>
            </a:r>
            <a:r>
              <a:rPr lang="ru-RU" sz="4400" dirty="0" smtClean="0"/>
              <a:t>ежду </a:t>
            </a:r>
            <a:r>
              <a:rPr lang="ru-RU" sz="4400" dirty="0"/>
              <a:t>гласным и гласным (то есть одно слово оканчивается на гласный звук, а следующее начинается на гласный). </a:t>
            </a:r>
            <a:endParaRPr lang="ru-RU" sz="4400" dirty="0"/>
          </a:p>
        </p:txBody>
      </p:sp>
      <p:pic>
        <p:nvPicPr>
          <p:cNvPr id="1026" name="Picture 2" descr="C:\Users\admin\Desktop\Картинки\VwQ_BjPTZg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3" y="8772"/>
            <a:ext cx="2483768" cy="221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97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err="1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L'enchainement</a:t>
            </a:r>
            <a:endParaRPr lang="ru-RU" sz="7200" dirty="0">
              <a:solidFill>
                <a:schemeClr val="bg1"/>
              </a:solidFill>
              <a:cs typeface="Arabic Typesetting" panose="03020402040406030203" pitchFamily="66" charset="-78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11560" y="1844824"/>
            <a:ext cx="8229600" cy="4525963"/>
          </a:xfrm>
        </p:spPr>
        <p:txBody>
          <a:bodyPr>
            <a:noAutofit/>
          </a:bodyPr>
          <a:lstStyle/>
          <a:p>
            <a:r>
              <a:rPr lang="en-US" sz="2800" dirty="0" err="1"/>
              <a:t>héros</a:t>
            </a:r>
            <a:r>
              <a:rPr lang="ru-RU" sz="2800" dirty="0" smtClean="0"/>
              <a:t> [</a:t>
            </a:r>
            <a:r>
              <a:rPr lang="ru-RU" sz="2800" dirty="0" err="1" smtClean="0"/>
              <a:t>эро</a:t>
            </a:r>
            <a:r>
              <a:rPr lang="ru-RU" sz="2800" dirty="0" smtClean="0"/>
              <a:t>] </a:t>
            </a:r>
            <a:r>
              <a:rPr lang="ru-RU" sz="2800" dirty="0"/>
              <a:t>- </a:t>
            </a:r>
            <a:r>
              <a:rPr lang="ru-RU" sz="2800" dirty="0" smtClean="0"/>
              <a:t>«герой"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 smtClean="0"/>
          </a:p>
          <a:p>
            <a:r>
              <a:rPr lang="en-US" sz="2800" dirty="0"/>
              <a:t>le </a:t>
            </a:r>
            <a:r>
              <a:rPr lang="en-US" sz="2800" dirty="0" err="1"/>
              <a:t>héros</a:t>
            </a:r>
            <a:r>
              <a:rPr lang="en-US" sz="2800" dirty="0"/>
              <a:t> - [</a:t>
            </a:r>
            <a:r>
              <a:rPr lang="ru-RU" sz="2800" dirty="0"/>
              <a:t>л</a:t>
            </a:r>
            <a:r>
              <a:rPr lang="en-US" sz="2800" dirty="0"/>
              <a:t>ë ¬ </a:t>
            </a:r>
            <a:r>
              <a:rPr lang="ru-RU" sz="2800" dirty="0"/>
              <a:t>э-</a:t>
            </a:r>
            <a:r>
              <a:rPr lang="ru-RU" sz="2800" dirty="0" err="1"/>
              <a:t>ро</a:t>
            </a:r>
            <a:r>
              <a:rPr lang="ru-RU" sz="2800" dirty="0"/>
              <a:t>]</a:t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 err="1" smtClean="0"/>
              <a:t>le</a:t>
            </a:r>
            <a:r>
              <a:rPr lang="ru-RU" sz="2800" dirty="0" smtClean="0"/>
              <a:t> </a:t>
            </a:r>
            <a:r>
              <a:rPr lang="ru-RU" sz="2800" dirty="0"/>
              <a:t>[</a:t>
            </a:r>
            <a:r>
              <a:rPr lang="ru-RU" sz="2800" dirty="0" err="1" smtClean="0"/>
              <a:t>лё</a:t>
            </a:r>
            <a:r>
              <a:rPr lang="ru-RU" sz="2800" dirty="0" smtClean="0"/>
              <a:t>] </a:t>
            </a:r>
            <a:r>
              <a:rPr lang="ru-RU" sz="2800" dirty="0"/>
              <a:t>- артикль, показывающий определенность</a:t>
            </a:r>
            <a:br>
              <a:rPr lang="ru-RU" sz="2800" dirty="0"/>
            </a:b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373164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La liaison</a:t>
            </a:r>
            <a:endParaRPr lang="ru-RU" sz="7200" dirty="0">
              <a:solidFill>
                <a:schemeClr val="bg1"/>
              </a:solidFill>
              <a:cs typeface="Arabic Typesetting" panose="03020402040406030203" pitchFamily="66" charset="-78"/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107504" y="404664"/>
            <a:ext cx="6513365" cy="3312368"/>
          </a:xfrm>
          <a:prstGeom prst="wedgeEllipseCallout">
            <a:avLst>
              <a:gd name="adj1" fmla="val 62919"/>
              <a:gd name="adj2" fmla="val 6793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>
                <a:solidFill>
                  <a:schemeClr val="tx1"/>
                </a:solidFill>
                <a:cs typeface="Andalus" panose="02020603050405020304" pitchFamily="18" charset="-78"/>
              </a:rPr>
              <a:t>Ils</a:t>
            </a:r>
            <a:r>
              <a:rPr lang="ru-RU" sz="3200" dirty="0">
                <a:solidFill>
                  <a:schemeClr val="tx1"/>
                </a:solidFill>
                <a:cs typeface="Andalus" panose="02020603050405020304" pitchFamily="18" charset="-78"/>
              </a:rPr>
              <a:t> _ </a:t>
            </a:r>
            <a:r>
              <a:rPr lang="ru-RU" sz="3200" dirty="0" err="1">
                <a:solidFill>
                  <a:schemeClr val="tx1"/>
                </a:solidFill>
                <a:cs typeface="Andalus" panose="02020603050405020304" pitchFamily="18" charset="-78"/>
              </a:rPr>
              <a:t>aiment</a:t>
            </a:r>
            <a:r>
              <a:rPr lang="ru-RU" sz="3200" dirty="0">
                <a:solidFill>
                  <a:schemeClr val="tx1"/>
                </a:solidFill>
                <a:cs typeface="Andalus" panose="02020603050405020304" pitchFamily="18" charset="-78"/>
              </a:rPr>
              <a:t> </a:t>
            </a:r>
            <a:r>
              <a:rPr lang="ru-RU" sz="3200" dirty="0" err="1">
                <a:solidFill>
                  <a:schemeClr val="tx1"/>
                </a:solidFill>
                <a:cs typeface="Andalus" panose="02020603050405020304" pitchFamily="18" charset="-78"/>
              </a:rPr>
              <a:t>les</a:t>
            </a:r>
            <a:r>
              <a:rPr lang="ru-RU" sz="3200" dirty="0">
                <a:solidFill>
                  <a:schemeClr val="tx1"/>
                </a:solidFill>
                <a:cs typeface="Andalus" panose="02020603050405020304" pitchFamily="18" charset="-78"/>
              </a:rPr>
              <a:t> _ </a:t>
            </a:r>
            <a:r>
              <a:rPr lang="ru-RU" sz="3200" dirty="0" err="1">
                <a:solidFill>
                  <a:schemeClr val="tx1"/>
                </a:solidFill>
                <a:cs typeface="Andalus" panose="02020603050405020304" pitchFamily="18" charset="-78"/>
              </a:rPr>
              <a:t>animaux</a:t>
            </a:r>
            <a:r>
              <a:rPr lang="ru-RU" sz="3200" dirty="0">
                <a:solidFill>
                  <a:schemeClr val="tx1"/>
                </a:solidFill>
                <a:cs typeface="Andalus" panose="02020603050405020304" pitchFamily="18" charset="-78"/>
              </a:rPr>
              <a:t/>
            </a:r>
            <a:br>
              <a:rPr lang="ru-RU" sz="3200" dirty="0">
                <a:solidFill>
                  <a:schemeClr val="tx1"/>
                </a:solidFill>
                <a:cs typeface="Andalus" panose="02020603050405020304" pitchFamily="18" charset="-78"/>
              </a:rPr>
            </a:br>
            <a:r>
              <a:rPr lang="ru-RU" sz="3200" dirty="0">
                <a:solidFill>
                  <a:schemeClr val="tx1"/>
                </a:solidFill>
                <a:cs typeface="Andalus" panose="02020603050405020304" pitchFamily="18" charset="-78"/>
              </a:rPr>
              <a:t>[Иль </a:t>
            </a:r>
            <a:r>
              <a:rPr lang="ru-RU" sz="3200" dirty="0" err="1">
                <a:solidFill>
                  <a:schemeClr val="tx1"/>
                </a:solidFill>
                <a:cs typeface="Andalus" panose="02020603050405020304" pitchFamily="18" charset="-78"/>
              </a:rPr>
              <a:t>зэм</a:t>
            </a:r>
            <a:r>
              <a:rPr lang="ru-RU" sz="3200" dirty="0">
                <a:solidFill>
                  <a:schemeClr val="tx1"/>
                </a:solidFill>
                <a:cs typeface="Andalus" panose="02020603050405020304" pitchFamily="18" charset="-78"/>
              </a:rPr>
              <a:t> </a:t>
            </a:r>
            <a:r>
              <a:rPr lang="ru-RU" sz="3200" dirty="0" err="1">
                <a:solidFill>
                  <a:schemeClr val="tx1"/>
                </a:solidFill>
                <a:cs typeface="Andalus" panose="02020603050405020304" pitchFamily="18" charset="-78"/>
              </a:rPr>
              <a:t>лэ</a:t>
            </a:r>
            <a:r>
              <a:rPr lang="ru-RU" sz="3200" dirty="0">
                <a:solidFill>
                  <a:schemeClr val="tx1"/>
                </a:solidFill>
                <a:cs typeface="Andalus" panose="02020603050405020304" pitchFamily="18" charset="-78"/>
              </a:rPr>
              <a:t> за ни </a:t>
            </a:r>
            <a:r>
              <a:rPr lang="ru-RU" sz="3200" dirty="0" err="1">
                <a:solidFill>
                  <a:schemeClr val="tx1"/>
                </a:solidFill>
                <a:cs typeface="Andalus" panose="02020603050405020304" pitchFamily="18" charset="-78"/>
              </a:rPr>
              <a:t>мо</a:t>
            </a:r>
            <a:r>
              <a:rPr lang="ru-RU" sz="3200" dirty="0">
                <a:solidFill>
                  <a:schemeClr val="tx1"/>
                </a:solidFill>
                <a:cs typeface="Andalus" panose="02020603050405020304" pitchFamily="18" charset="-78"/>
              </a:rPr>
              <a:t>] </a:t>
            </a:r>
            <a:r>
              <a:rPr lang="ru-RU" sz="3200" dirty="0" smtClean="0">
                <a:solidFill>
                  <a:schemeClr val="tx1"/>
                </a:solidFill>
                <a:cs typeface="Andalus" panose="02020603050405020304" pitchFamily="18" charset="-78"/>
              </a:rPr>
              <a:t> Они </a:t>
            </a:r>
            <a:r>
              <a:rPr lang="ru-RU" sz="3200" dirty="0">
                <a:solidFill>
                  <a:schemeClr val="tx1"/>
                </a:solidFill>
                <a:cs typeface="Andalus" panose="02020603050405020304" pitchFamily="18" charset="-78"/>
              </a:rPr>
              <a:t>любят </a:t>
            </a:r>
            <a:r>
              <a:rPr lang="ru-RU" sz="3200" dirty="0" smtClean="0">
                <a:solidFill>
                  <a:schemeClr val="tx1"/>
                </a:solidFill>
                <a:cs typeface="Andalus" panose="02020603050405020304" pitchFamily="18" charset="-78"/>
              </a:rPr>
              <a:t>животных</a:t>
            </a:r>
            <a:r>
              <a:rPr lang="ru-RU" sz="3200" dirty="0">
                <a:solidFill>
                  <a:schemeClr val="tx1"/>
                </a:solidFill>
                <a:cs typeface="Andalus" panose="02020603050405020304" pitchFamily="18" charset="-78"/>
              </a:rPr>
              <a:t> </a:t>
            </a:r>
          </a:p>
        </p:txBody>
      </p:sp>
      <p:pic>
        <p:nvPicPr>
          <p:cNvPr id="3074" name="Picture 2" descr="C:\Users\admin\Desktop\Картинки\Симпсоны\217px-Marge_Simps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715" y="2458794"/>
            <a:ext cx="2827974" cy="436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50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La liaison</a:t>
            </a:r>
            <a:endParaRPr lang="ru-RU" sz="7200" dirty="0">
              <a:solidFill>
                <a:schemeClr val="bg1"/>
              </a:solidFill>
              <a:cs typeface="Arabic Typesetting" panose="03020402040406030203" pitchFamily="66" charset="-78"/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32274" y="0"/>
            <a:ext cx="8932214" cy="5472608"/>
          </a:xfrm>
          <a:prstGeom prst="wedgeEllipseCallout">
            <a:avLst>
              <a:gd name="adj1" fmla="val 46456"/>
              <a:gd name="adj2" fmla="val 42103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l</a:t>
            </a:r>
            <a:r>
              <a:rPr lang="en-US" sz="3200" dirty="0" smtClean="0">
                <a:solidFill>
                  <a:schemeClr val="tx1"/>
                </a:solidFill>
              </a:rPr>
              <a:t>l</a:t>
            </a:r>
            <a:r>
              <a:rPr lang="ru-RU" sz="3200" dirty="0" smtClean="0">
                <a:solidFill>
                  <a:schemeClr val="tx1"/>
                </a:solidFill>
              </a:rPr>
              <a:t>s </a:t>
            </a:r>
            <a:r>
              <a:rPr lang="ru-RU" sz="3200" dirty="0">
                <a:solidFill>
                  <a:schemeClr val="tx1"/>
                </a:solidFill>
              </a:rPr>
              <a:t>[иль] - "они"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 err="1">
                <a:solidFill>
                  <a:schemeClr val="tx1"/>
                </a:solidFill>
                <a:cs typeface="Andalus" panose="02020603050405020304" pitchFamily="18" charset="-78"/>
              </a:rPr>
              <a:t>aiment</a:t>
            </a:r>
            <a:r>
              <a:rPr lang="ru-RU" sz="3200" dirty="0">
                <a:solidFill>
                  <a:schemeClr val="tx1"/>
                </a:solidFill>
                <a:cs typeface="Andalus" panose="02020603050405020304" pitchFamily="18" charset="-78"/>
              </a:rPr>
              <a:t> [эм] - "любят"</a:t>
            </a:r>
            <a:br>
              <a:rPr lang="ru-RU" sz="3200" dirty="0">
                <a:solidFill>
                  <a:schemeClr val="tx1"/>
                </a:solidFill>
                <a:cs typeface="Andalus" panose="02020603050405020304" pitchFamily="18" charset="-78"/>
              </a:rPr>
            </a:br>
            <a:r>
              <a:rPr lang="ru-RU" sz="3200" dirty="0" err="1">
                <a:solidFill>
                  <a:schemeClr val="tx1"/>
                </a:solidFill>
                <a:cs typeface="Andalus" panose="02020603050405020304" pitchFamily="18" charset="-78"/>
              </a:rPr>
              <a:t>les</a:t>
            </a:r>
            <a:r>
              <a:rPr lang="ru-RU" sz="3200" dirty="0">
                <a:solidFill>
                  <a:schemeClr val="tx1"/>
                </a:solidFill>
                <a:cs typeface="Andalus" panose="02020603050405020304" pitchFamily="18" charset="-78"/>
              </a:rPr>
              <a:t> [</a:t>
            </a:r>
            <a:r>
              <a:rPr lang="ru-RU" sz="3200" dirty="0" err="1">
                <a:solidFill>
                  <a:schemeClr val="tx1"/>
                </a:solidFill>
                <a:cs typeface="Andalus" panose="02020603050405020304" pitchFamily="18" charset="-78"/>
              </a:rPr>
              <a:t>лэ</a:t>
            </a:r>
            <a:r>
              <a:rPr lang="ru-RU" sz="3200" dirty="0">
                <a:solidFill>
                  <a:schemeClr val="tx1"/>
                </a:solidFill>
                <a:cs typeface="Andalus" panose="02020603050405020304" pitchFamily="18" charset="-78"/>
              </a:rPr>
              <a:t>] - артикль, показывающий определенность</a:t>
            </a:r>
            <a:br>
              <a:rPr lang="ru-RU" sz="3200" dirty="0">
                <a:solidFill>
                  <a:schemeClr val="tx1"/>
                </a:solidFill>
                <a:cs typeface="Andalus" panose="02020603050405020304" pitchFamily="18" charset="-78"/>
              </a:rPr>
            </a:br>
            <a:r>
              <a:rPr lang="ru-RU" sz="3200" dirty="0" err="1">
                <a:solidFill>
                  <a:schemeClr val="tx1"/>
                </a:solidFill>
                <a:cs typeface="Andalus" panose="02020603050405020304" pitchFamily="18" charset="-78"/>
              </a:rPr>
              <a:t>animaux</a:t>
            </a:r>
            <a:r>
              <a:rPr lang="ru-RU" sz="3200" dirty="0">
                <a:solidFill>
                  <a:schemeClr val="tx1"/>
                </a:solidFill>
                <a:cs typeface="Andalus" panose="02020603050405020304" pitchFamily="18" charset="-78"/>
              </a:rPr>
              <a:t> [а ни </a:t>
            </a:r>
            <a:r>
              <a:rPr lang="ru-RU" sz="3200" dirty="0" err="1">
                <a:solidFill>
                  <a:schemeClr val="tx1"/>
                </a:solidFill>
                <a:cs typeface="Andalus" panose="02020603050405020304" pitchFamily="18" charset="-78"/>
              </a:rPr>
              <a:t>мо</a:t>
            </a:r>
            <a:r>
              <a:rPr lang="ru-RU" sz="3200" dirty="0">
                <a:solidFill>
                  <a:schemeClr val="tx1"/>
                </a:solidFill>
                <a:cs typeface="Andalus" panose="02020603050405020304" pitchFamily="18" charset="-78"/>
              </a:rPr>
              <a:t>] - "животные" </a:t>
            </a:r>
            <a:br>
              <a:rPr lang="ru-RU" sz="3200" dirty="0">
                <a:solidFill>
                  <a:schemeClr val="tx1"/>
                </a:solidFill>
                <a:cs typeface="Andalus" panose="02020603050405020304" pitchFamily="18" charset="-78"/>
              </a:rPr>
            </a:br>
            <a:endParaRPr lang="ru-RU" sz="3200" dirty="0">
              <a:solidFill>
                <a:schemeClr val="tx1"/>
              </a:solidFill>
              <a:cs typeface="Andalus" panose="02020603050405020304" pitchFamily="18" charset="-78"/>
            </a:endParaRPr>
          </a:p>
        </p:txBody>
      </p:sp>
      <p:pic>
        <p:nvPicPr>
          <p:cNvPr id="3074" name="Picture 2" descr="C:\Users\admin\Desktop\Картинки\Симпсоны\217px-Marge_Simps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141" y="3887878"/>
            <a:ext cx="1924693" cy="297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072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2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2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Тема24</Template>
  <TotalTime>93</TotalTime>
  <Words>150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Тема24</vt:lpstr>
      <vt:lpstr>Тема Office</vt:lpstr>
      <vt:lpstr>Главная</vt:lpstr>
      <vt:lpstr>Тема20</vt:lpstr>
      <vt:lpstr>Lа liaison Ля лиазо  L'enchainement Лашаман                   </vt:lpstr>
      <vt:lpstr>La liaison</vt:lpstr>
      <vt:lpstr>La liaison</vt:lpstr>
      <vt:lpstr>La liaison</vt:lpstr>
      <vt:lpstr>La liaison</vt:lpstr>
      <vt:lpstr>L'enchainement</vt:lpstr>
      <vt:lpstr>L'enchainement</vt:lpstr>
      <vt:lpstr>La liaison</vt:lpstr>
      <vt:lpstr>La liaison</vt:lpstr>
      <vt:lpstr>Exercices de leçon</vt:lpstr>
      <vt:lpstr>Exercice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Liaison vocalique Enchainement                   </dc:title>
  <dc:creator>БИЛЕТНАЯ КАССА № 1</dc:creator>
  <cp:lastModifiedBy>БИЛЕТНАЯ КАССА № 1</cp:lastModifiedBy>
  <cp:revision>9</cp:revision>
  <dcterms:created xsi:type="dcterms:W3CDTF">2017-02-01T10:37:11Z</dcterms:created>
  <dcterms:modified xsi:type="dcterms:W3CDTF">2017-02-01T12:22:48Z</dcterms:modified>
</cp:coreProperties>
</file>