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gif" ContentType="image/gif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92" r:id="rId2"/>
    <p:sldId id="293" r:id="rId3"/>
    <p:sldId id="258" r:id="rId4"/>
    <p:sldId id="259" r:id="rId5"/>
    <p:sldId id="269" r:id="rId6"/>
    <p:sldId id="296" r:id="rId7"/>
    <p:sldId id="297" r:id="rId8"/>
    <p:sldId id="298" r:id="rId9"/>
    <p:sldId id="295" r:id="rId10"/>
    <p:sldId id="299" r:id="rId11"/>
    <p:sldId id="300" r:id="rId12"/>
    <p:sldId id="301" r:id="rId13"/>
    <p:sldId id="302" r:id="rId14"/>
    <p:sldId id="303" r:id="rId15"/>
    <p:sldId id="304" r:id="rId16"/>
    <p:sldId id="305" r:id="rId17"/>
    <p:sldId id="270" r:id="rId18"/>
    <p:sldId id="306" r:id="rId19"/>
    <p:sldId id="307" r:id="rId20"/>
    <p:sldId id="308" r:id="rId21"/>
    <p:sldId id="309" r:id="rId22"/>
    <p:sldId id="310" r:id="rId23"/>
    <p:sldId id="271" r:id="rId24"/>
    <p:sldId id="317" r:id="rId25"/>
    <p:sldId id="311" r:id="rId26"/>
    <p:sldId id="312" r:id="rId27"/>
    <p:sldId id="315" r:id="rId28"/>
    <p:sldId id="316" r:id="rId29"/>
    <p:sldId id="284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4559" autoAdjust="0"/>
    <p:restoredTop sz="86380" autoAdjust="0"/>
  </p:normalViewPr>
  <p:slideViewPr>
    <p:cSldViewPr>
      <p:cViewPr varScale="1">
        <p:scale>
          <a:sx n="63" d="100"/>
          <a:sy n="63" d="100"/>
        </p:scale>
        <p:origin x="-13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61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EB0302-D4D4-4DFD-9CD0-3C99B8EE12BB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4EE73F8-CAE4-4339-94E0-DEB85014255E}">
      <dgm:prSet phldrT="[Текст]"/>
      <dgm:spPr/>
      <dgm:t>
        <a:bodyPr/>
        <a:lstStyle/>
        <a:p>
          <a:r>
            <a:rPr lang="ru-RU" dirty="0" smtClean="0"/>
            <a:t>Географические открытия</a:t>
          </a:r>
          <a:endParaRPr lang="ru-RU" dirty="0"/>
        </a:p>
      </dgm:t>
    </dgm:pt>
    <dgm:pt modelId="{B882F006-C1CF-461E-8CB6-EB5E04A2CEE1}" type="parTrans" cxnId="{92668F9F-9B19-448D-A27A-0A0B1868700D}">
      <dgm:prSet/>
      <dgm:spPr/>
      <dgm:t>
        <a:bodyPr/>
        <a:lstStyle/>
        <a:p>
          <a:endParaRPr lang="ru-RU"/>
        </a:p>
      </dgm:t>
    </dgm:pt>
    <dgm:pt modelId="{A780EBBE-99CD-4739-B3E9-472F92F63560}" type="sibTrans" cxnId="{92668F9F-9B19-448D-A27A-0A0B1868700D}">
      <dgm:prSet/>
      <dgm:spPr/>
      <dgm:t>
        <a:bodyPr/>
        <a:lstStyle/>
        <a:p>
          <a:endParaRPr lang="ru-RU"/>
        </a:p>
      </dgm:t>
    </dgm:pt>
    <dgm:pt modelId="{A1370DE4-93B0-45E3-9541-354452040E0A}">
      <dgm:prSet phldrT="[Текст]"/>
      <dgm:spPr/>
      <dgm:t>
        <a:bodyPr/>
        <a:lstStyle/>
        <a:p>
          <a:r>
            <a:rPr lang="ru-RU" dirty="0" smtClean="0"/>
            <a:t>Хозяйственное освоение новых земель</a:t>
          </a:r>
          <a:endParaRPr lang="ru-RU" dirty="0"/>
        </a:p>
      </dgm:t>
    </dgm:pt>
    <dgm:pt modelId="{83E0FAF3-D3FC-45A2-A313-AA73CC2CAD6B}" type="parTrans" cxnId="{3CBC1CA0-7EC2-4D6E-AC1D-E131BDD1FA49}">
      <dgm:prSet/>
      <dgm:spPr/>
      <dgm:t>
        <a:bodyPr/>
        <a:lstStyle/>
        <a:p>
          <a:endParaRPr lang="ru-RU"/>
        </a:p>
      </dgm:t>
    </dgm:pt>
    <dgm:pt modelId="{3CA0566A-A28B-429F-8CE7-673A0CAFC0AB}" type="sibTrans" cxnId="{3CBC1CA0-7EC2-4D6E-AC1D-E131BDD1FA49}">
      <dgm:prSet/>
      <dgm:spPr/>
      <dgm:t>
        <a:bodyPr/>
        <a:lstStyle/>
        <a:p>
          <a:endParaRPr lang="ru-RU"/>
        </a:p>
      </dgm:t>
    </dgm:pt>
    <dgm:pt modelId="{B75DE0FF-1A74-4D41-926A-E4C0F985735F}">
      <dgm:prSet/>
      <dgm:spPr/>
      <dgm:t>
        <a:bodyPr/>
        <a:lstStyle/>
        <a:p>
          <a:r>
            <a:rPr lang="ru-RU" dirty="0" smtClean="0"/>
            <a:t>Установление контактов с местным населением</a:t>
          </a:r>
          <a:endParaRPr lang="ru-RU" dirty="0"/>
        </a:p>
      </dgm:t>
    </dgm:pt>
    <dgm:pt modelId="{D971E02B-FB85-4A65-AAF7-D5682CD100F3}" type="parTrans" cxnId="{9A3D0460-49DC-4A6A-8084-EEEB2CF34816}">
      <dgm:prSet/>
      <dgm:spPr/>
      <dgm:t>
        <a:bodyPr/>
        <a:lstStyle/>
        <a:p>
          <a:endParaRPr lang="ru-RU"/>
        </a:p>
      </dgm:t>
    </dgm:pt>
    <dgm:pt modelId="{81FB2AD7-0D79-4D71-B5C6-773AC565449B}" type="sibTrans" cxnId="{9A3D0460-49DC-4A6A-8084-EEEB2CF34816}">
      <dgm:prSet/>
      <dgm:spPr/>
      <dgm:t>
        <a:bodyPr/>
        <a:lstStyle/>
        <a:p>
          <a:endParaRPr lang="ru-RU"/>
        </a:p>
      </dgm:t>
    </dgm:pt>
    <dgm:pt modelId="{DC400475-C82B-4E59-95A8-52FC289FA876}">
      <dgm:prSet phldrT="[Текст]"/>
      <dgm:spPr/>
      <dgm:t>
        <a:bodyPr/>
        <a:lstStyle/>
        <a:p>
          <a:r>
            <a:rPr lang="ru-RU" dirty="0" smtClean="0"/>
            <a:t>Посещение новых территорий</a:t>
          </a:r>
          <a:endParaRPr lang="ru-RU" dirty="0"/>
        </a:p>
      </dgm:t>
    </dgm:pt>
    <dgm:pt modelId="{9ADAD758-A959-46B9-9903-CBFEF7830C01}" type="sibTrans" cxnId="{91B8A512-BB04-41D7-8C52-6C828E146B59}">
      <dgm:prSet/>
      <dgm:spPr/>
      <dgm:t>
        <a:bodyPr/>
        <a:lstStyle/>
        <a:p>
          <a:endParaRPr lang="ru-RU"/>
        </a:p>
      </dgm:t>
    </dgm:pt>
    <dgm:pt modelId="{F4655CAD-FB07-476C-868F-ABFEDF920BE1}" type="parTrans" cxnId="{91B8A512-BB04-41D7-8C52-6C828E146B59}">
      <dgm:prSet/>
      <dgm:spPr/>
      <dgm:t>
        <a:bodyPr/>
        <a:lstStyle/>
        <a:p>
          <a:endParaRPr lang="ru-RU"/>
        </a:p>
      </dgm:t>
    </dgm:pt>
    <dgm:pt modelId="{12550806-C409-4005-84EB-BF584011E6A6}" type="pres">
      <dgm:prSet presAssocID="{D7EB0302-D4D4-4DFD-9CD0-3C99B8EE12B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55DF9BD-5E02-4C16-9A85-3886F67C2F1A}" type="pres">
      <dgm:prSet presAssocID="{E4EE73F8-CAE4-4339-94E0-DEB85014255E}" presName="hierRoot1" presStyleCnt="0"/>
      <dgm:spPr/>
    </dgm:pt>
    <dgm:pt modelId="{D2EDA150-C210-4527-8133-A026C0255E50}" type="pres">
      <dgm:prSet presAssocID="{E4EE73F8-CAE4-4339-94E0-DEB85014255E}" presName="composite" presStyleCnt="0"/>
      <dgm:spPr/>
    </dgm:pt>
    <dgm:pt modelId="{531BD879-BD32-4B6A-B55A-3565AE166DCE}" type="pres">
      <dgm:prSet presAssocID="{E4EE73F8-CAE4-4339-94E0-DEB85014255E}" presName="background" presStyleLbl="node0" presStyleIdx="0" presStyleCnt="1"/>
      <dgm:spPr/>
    </dgm:pt>
    <dgm:pt modelId="{796BD018-D40C-4866-8286-00A92DE2F8EE}" type="pres">
      <dgm:prSet presAssocID="{E4EE73F8-CAE4-4339-94E0-DEB85014255E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19B8633-3C56-4862-B335-D9B1EE06C55B}" type="pres">
      <dgm:prSet presAssocID="{E4EE73F8-CAE4-4339-94E0-DEB85014255E}" presName="hierChild2" presStyleCnt="0"/>
      <dgm:spPr/>
    </dgm:pt>
    <dgm:pt modelId="{F08747B7-10AB-4DBC-A49F-1E88E341ACA7}" type="pres">
      <dgm:prSet presAssocID="{F4655CAD-FB07-476C-868F-ABFEDF920BE1}" presName="Name10" presStyleLbl="parChTrans1D2" presStyleIdx="0" presStyleCnt="3"/>
      <dgm:spPr/>
      <dgm:t>
        <a:bodyPr/>
        <a:lstStyle/>
        <a:p>
          <a:endParaRPr lang="ru-RU"/>
        </a:p>
      </dgm:t>
    </dgm:pt>
    <dgm:pt modelId="{AB5A42EC-E68C-4A7A-8802-33733D3C2BDB}" type="pres">
      <dgm:prSet presAssocID="{DC400475-C82B-4E59-95A8-52FC289FA876}" presName="hierRoot2" presStyleCnt="0"/>
      <dgm:spPr/>
    </dgm:pt>
    <dgm:pt modelId="{285BD7FE-5362-41F1-9920-028B9A97E2FD}" type="pres">
      <dgm:prSet presAssocID="{DC400475-C82B-4E59-95A8-52FC289FA876}" presName="composite2" presStyleCnt="0"/>
      <dgm:spPr/>
    </dgm:pt>
    <dgm:pt modelId="{3BE00DA9-73A8-447C-9465-011F6FF20FF0}" type="pres">
      <dgm:prSet presAssocID="{DC400475-C82B-4E59-95A8-52FC289FA876}" presName="background2" presStyleLbl="node2" presStyleIdx="0" presStyleCnt="3"/>
      <dgm:spPr/>
    </dgm:pt>
    <dgm:pt modelId="{14B833B8-498C-42C9-A161-0CE941EEC5F4}" type="pres">
      <dgm:prSet presAssocID="{DC400475-C82B-4E59-95A8-52FC289FA876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17B7DC5-DB9A-4687-B319-5829147DCF5A}" type="pres">
      <dgm:prSet presAssocID="{DC400475-C82B-4E59-95A8-52FC289FA876}" presName="hierChild3" presStyleCnt="0"/>
      <dgm:spPr/>
    </dgm:pt>
    <dgm:pt modelId="{41E664F4-909F-4357-842E-1C31FA19FC97}" type="pres">
      <dgm:prSet presAssocID="{83E0FAF3-D3FC-45A2-A313-AA73CC2CAD6B}" presName="Name10" presStyleLbl="parChTrans1D2" presStyleIdx="1" presStyleCnt="3"/>
      <dgm:spPr/>
      <dgm:t>
        <a:bodyPr/>
        <a:lstStyle/>
        <a:p>
          <a:endParaRPr lang="ru-RU"/>
        </a:p>
      </dgm:t>
    </dgm:pt>
    <dgm:pt modelId="{8AADDB54-EADB-4738-9138-1C9545F952B4}" type="pres">
      <dgm:prSet presAssocID="{A1370DE4-93B0-45E3-9541-354452040E0A}" presName="hierRoot2" presStyleCnt="0"/>
      <dgm:spPr/>
    </dgm:pt>
    <dgm:pt modelId="{123E8FDE-D331-4BCD-9EB9-D6FA46ED60A1}" type="pres">
      <dgm:prSet presAssocID="{A1370DE4-93B0-45E3-9541-354452040E0A}" presName="composite2" presStyleCnt="0"/>
      <dgm:spPr/>
    </dgm:pt>
    <dgm:pt modelId="{418316B3-7CE2-4D83-971A-31A0EE6025AF}" type="pres">
      <dgm:prSet presAssocID="{A1370DE4-93B0-45E3-9541-354452040E0A}" presName="background2" presStyleLbl="node2" presStyleIdx="1" presStyleCnt="3"/>
      <dgm:spPr/>
    </dgm:pt>
    <dgm:pt modelId="{5F7E1643-1790-42B3-ABDC-DBA29BDB35AC}" type="pres">
      <dgm:prSet presAssocID="{A1370DE4-93B0-45E3-9541-354452040E0A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C3C443E-9048-4337-9CF5-B7613E7726D2}" type="pres">
      <dgm:prSet presAssocID="{A1370DE4-93B0-45E3-9541-354452040E0A}" presName="hierChild3" presStyleCnt="0"/>
      <dgm:spPr/>
    </dgm:pt>
    <dgm:pt modelId="{DEC83564-3809-4542-B713-8262D8CDA20D}" type="pres">
      <dgm:prSet presAssocID="{D971E02B-FB85-4A65-AAF7-D5682CD100F3}" presName="Name10" presStyleLbl="parChTrans1D2" presStyleIdx="2" presStyleCnt="3"/>
      <dgm:spPr/>
      <dgm:t>
        <a:bodyPr/>
        <a:lstStyle/>
        <a:p>
          <a:endParaRPr lang="ru-RU"/>
        </a:p>
      </dgm:t>
    </dgm:pt>
    <dgm:pt modelId="{60F085C6-491F-423F-AE64-7B1B51D87A31}" type="pres">
      <dgm:prSet presAssocID="{B75DE0FF-1A74-4D41-926A-E4C0F985735F}" presName="hierRoot2" presStyleCnt="0"/>
      <dgm:spPr/>
    </dgm:pt>
    <dgm:pt modelId="{A1CDA187-8849-4452-8D26-147433342660}" type="pres">
      <dgm:prSet presAssocID="{B75DE0FF-1A74-4D41-926A-E4C0F985735F}" presName="composite2" presStyleCnt="0"/>
      <dgm:spPr/>
    </dgm:pt>
    <dgm:pt modelId="{2FE02059-99F9-448E-A9E8-C1E72E7CD06F}" type="pres">
      <dgm:prSet presAssocID="{B75DE0FF-1A74-4D41-926A-E4C0F985735F}" presName="background2" presStyleLbl="node2" presStyleIdx="2" presStyleCnt="3"/>
      <dgm:spPr/>
    </dgm:pt>
    <dgm:pt modelId="{D35D1AE5-C1DA-451D-A803-BAF8B5280D92}" type="pres">
      <dgm:prSet presAssocID="{B75DE0FF-1A74-4D41-926A-E4C0F985735F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72FC02D-6AAE-48E1-B09E-C7A1E3B1972E}" type="pres">
      <dgm:prSet presAssocID="{B75DE0FF-1A74-4D41-926A-E4C0F985735F}" presName="hierChild3" presStyleCnt="0"/>
      <dgm:spPr/>
    </dgm:pt>
  </dgm:ptLst>
  <dgm:cxnLst>
    <dgm:cxn modelId="{91B8A512-BB04-41D7-8C52-6C828E146B59}" srcId="{E4EE73F8-CAE4-4339-94E0-DEB85014255E}" destId="{DC400475-C82B-4E59-95A8-52FC289FA876}" srcOrd="0" destOrd="0" parTransId="{F4655CAD-FB07-476C-868F-ABFEDF920BE1}" sibTransId="{9ADAD758-A959-46B9-9903-CBFEF7830C01}"/>
    <dgm:cxn modelId="{9A3D0460-49DC-4A6A-8084-EEEB2CF34816}" srcId="{E4EE73F8-CAE4-4339-94E0-DEB85014255E}" destId="{B75DE0FF-1A74-4D41-926A-E4C0F985735F}" srcOrd="2" destOrd="0" parTransId="{D971E02B-FB85-4A65-AAF7-D5682CD100F3}" sibTransId="{81FB2AD7-0D79-4D71-B5C6-773AC565449B}"/>
    <dgm:cxn modelId="{99DF74DC-B8DA-40BC-A611-0F34E130CB83}" type="presOf" srcId="{F4655CAD-FB07-476C-868F-ABFEDF920BE1}" destId="{F08747B7-10AB-4DBC-A49F-1E88E341ACA7}" srcOrd="0" destOrd="0" presId="urn:microsoft.com/office/officeart/2005/8/layout/hierarchy1"/>
    <dgm:cxn modelId="{E955C647-2252-4512-9E1A-E7434E9431C8}" type="presOf" srcId="{B75DE0FF-1A74-4D41-926A-E4C0F985735F}" destId="{D35D1AE5-C1DA-451D-A803-BAF8B5280D92}" srcOrd="0" destOrd="0" presId="urn:microsoft.com/office/officeart/2005/8/layout/hierarchy1"/>
    <dgm:cxn modelId="{2EDB6BFA-D8B1-4A61-8668-1762FD065B10}" type="presOf" srcId="{D7EB0302-D4D4-4DFD-9CD0-3C99B8EE12BB}" destId="{12550806-C409-4005-84EB-BF584011E6A6}" srcOrd="0" destOrd="0" presId="urn:microsoft.com/office/officeart/2005/8/layout/hierarchy1"/>
    <dgm:cxn modelId="{2C820084-650A-41D1-A755-A68CAB4939F5}" type="presOf" srcId="{E4EE73F8-CAE4-4339-94E0-DEB85014255E}" destId="{796BD018-D40C-4866-8286-00A92DE2F8EE}" srcOrd="0" destOrd="0" presId="urn:microsoft.com/office/officeart/2005/8/layout/hierarchy1"/>
    <dgm:cxn modelId="{92668F9F-9B19-448D-A27A-0A0B1868700D}" srcId="{D7EB0302-D4D4-4DFD-9CD0-3C99B8EE12BB}" destId="{E4EE73F8-CAE4-4339-94E0-DEB85014255E}" srcOrd="0" destOrd="0" parTransId="{B882F006-C1CF-461E-8CB6-EB5E04A2CEE1}" sibTransId="{A780EBBE-99CD-4739-B3E9-472F92F63560}"/>
    <dgm:cxn modelId="{8266D8B3-1C1D-4D4F-8DF9-1FDB2C68370A}" type="presOf" srcId="{D971E02B-FB85-4A65-AAF7-D5682CD100F3}" destId="{DEC83564-3809-4542-B713-8262D8CDA20D}" srcOrd="0" destOrd="0" presId="urn:microsoft.com/office/officeart/2005/8/layout/hierarchy1"/>
    <dgm:cxn modelId="{3CBC1CA0-7EC2-4D6E-AC1D-E131BDD1FA49}" srcId="{E4EE73F8-CAE4-4339-94E0-DEB85014255E}" destId="{A1370DE4-93B0-45E3-9541-354452040E0A}" srcOrd="1" destOrd="0" parTransId="{83E0FAF3-D3FC-45A2-A313-AA73CC2CAD6B}" sibTransId="{3CA0566A-A28B-429F-8CE7-673A0CAFC0AB}"/>
    <dgm:cxn modelId="{79049FA2-5EA7-4415-A3C2-1A95008D5880}" type="presOf" srcId="{DC400475-C82B-4E59-95A8-52FC289FA876}" destId="{14B833B8-498C-42C9-A161-0CE941EEC5F4}" srcOrd="0" destOrd="0" presId="urn:microsoft.com/office/officeart/2005/8/layout/hierarchy1"/>
    <dgm:cxn modelId="{097B859C-B433-4754-92F4-19E88278EE72}" type="presOf" srcId="{83E0FAF3-D3FC-45A2-A313-AA73CC2CAD6B}" destId="{41E664F4-909F-4357-842E-1C31FA19FC97}" srcOrd="0" destOrd="0" presId="urn:microsoft.com/office/officeart/2005/8/layout/hierarchy1"/>
    <dgm:cxn modelId="{FA5444A0-E2AD-43E9-B755-DAE3291EE5A8}" type="presOf" srcId="{A1370DE4-93B0-45E3-9541-354452040E0A}" destId="{5F7E1643-1790-42B3-ABDC-DBA29BDB35AC}" srcOrd="0" destOrd="0" presId="urn:microsoft.com/office/officeart/2005/8/layout/hierarchy1"/>
    <dgm:cxn modelId="{35F00CED-D8F3-4B83-871A-F7C105FCDA06}" type="presParOf" srcId="{12550806-C409-4005-84EB-BF584011E6A6}" destId="{E55DF9BD-5E02-4C16-9A85-3886F67C2F1A}" srcOrd="0" destOrd="0" presId="urn:microsoft.com/office/officeart/2005/8/layout/hierarchy1"/>
    <dgm:cxn modelId="{D9FB07C3-D3A1-4F5D-902B-1B31B114A46D}" type="presParOf" srcId="{E55DF9BD-5E02-4C16-9A85-3886F67C2F1A}" destId="{D2EDA150-C210-4527-8133-A026C0255E50}" srcOrd="0" destOrd="0" presId="urn:microsoft.com/office/officeart/2005/8/layout/hierarchy1"/>
    <dgm:cxn modelId="{69255530-18A4-478F-AD99-DA51EA77D928}" type="presParOf" srcId="{D2EDA150-C210-4527-8133-A026C0255E50}" destId="{531BD879-BD32-4B6A-B55A-3565AE166DCE}" srcOrd="0" destOrd="0" presId="urn:microsoft.com/office/officeart/2005/8/layout/hierarchy1"/>
    <dgm:cxn modelId="{EDB5F606-3E1B-419B-AC23-94A4E6245ACF}" type="presParOf" srcId="{D2EDA150-C210-4527-8133-A026C0255E50}" destId="{796BD018-D40C-4866-8286-00A92DE2F8EE}" srcOrd="1" destOrd="0" presId="urn:microsoft.com/office/officeart/2005/8/layout/hierarchy1"/>
    <dgm:cxn modelId="{A1EB9F10-66B6-44DB-94FD-449A6C132AD5}" type="presParOf" srcId="{E55DF9BD-5E02-4C16-9A85-3886F67C2F1A}" destId="{419B8633-3C56-4862-B335-D9B1EE06C55B}" srcOrd="1" destOrd="0" presId="urn:microsoft.com/office/officeart/2005/8/layout/hierarchy1"/>
    <dgm:cxn modelId="{810BB7E8-B4B7-4C11-9C15-48A606B7C90C}" type="presParOf" srcId="{419B8633-3C56-4862-B335-D9B1EE06C55B}" destId="{F08747B7-10AB-4DBC-A49F-1E88E341ACA7}" srcOrd="0" destOrd="0" presId="urn:microsoft.com/office/officeart/2005/8/layout/hierarchy1"/>
    <dgm:cxn modelId="{EA4AF4D8-6DA3-40AF-B1C0-692C7D0E887D}" type="presParOf" srcId="{419B8633-3C56-4862-B335-D9B1EE06C55B}" destId="{AB5A42EC-E68C-4A7A-8802-33733D3C2BDB}" srcOrd="1" destOrd="0" presId="urn:microsoft.com/office/officeart/2005/8/layout/hierarchy1"/>
    <dgm:cxn modelId="{3E06D3DD-0E0D-4CB0-8CD2-ECDDB62E5332}" type="presParOf" srcId="{AB5A42EC-E68C-4A7A-8802-33733D3C2BDB}" destId="{285BD7FE-5362-41F1-9920-028B9A97E2FD}" srcOrd="0" destOrd="0" presId="urn:microsoft.com/office/officeart/2005/8/layout/hierarchy1"/>
    <dgm:cxn modelId="{C3E239A8-8C74-4758-BF0C-9B06C8F48723}" type="presParOf" srcId="{285BD7FE-5362-41F1-9920-028B9A97E2FD}" destId="{3BE00DA9-73A8-447C-9465-011F6FF20FF0}" srcOrd="0" destOrd="0" presId="urn:microsoft.com/office/officeart/2005/8/layout/hierarchy1"/>
    <dgm:cxn modelId="{1094738B-F6A0-4483-BB7F-BB25241AA706}" type="presParOf" srcId="{285BD7FE-5362-41F1-9920-028B9A97E2FD}" destId="{14B833B8-498C-42C9-A161-0CE941EEC5F4}" srcOrd="1" destOrd="0" presId="urn:microsoft.com/office/officeart/2005/8/layout/hierarchy1"/>
    <dgm:cxn modelId="{6D2CA8F9-9CC7-4293-8611-AA7275055C34}" type="presParOf" srcId="{AB5A42EC-E68C-4A7A-8802-33733D3C2BDB}" destId="{817B7DC5-DB9A-4687-B319-5829147DCF5A}" srcOrd="1" destOrd="0" presId="urn:microsoft.com/office/officeart/2005/8/layout/hierarchy1"/>
    <dgm:cxn modelId="{8D87D6CE-3DF8-4FA3-9BDE-BEA9ABDBC168}" type="presParOf" srcId="{419B8633-3C56-4862-B335-D9B1EE06C55B}" destId="{41E664F4-909F-4357-842E-1C31FA19FC97}" srcOrd="2" destOrd="0" presId="urn:microsoft.com/office/officeart/2005/8/layout/hierarchy1"/>
    <dgm:cxn modelId="{2718FBCD-8433-419B-899A-D6F23AD24F2B}" type="presParOf" srcId="{419B8633-3C56-4862-B335-D9B1EE06C55B}" destId="{8AADDB54-EADB-4738-9138-1C9545F952B4}" srcOrd="3" destOrd="0" presId="urn:microsoft.com/office/officeart/2005/8/layout/hierarchy1"/>
    <dgm:cxn modelId="{BF87653B-BA6D-4078-BEDE-0D268D749578}" type="presParOf" srcId="{8AADDB54-EADB-4738-9138-1C9545F952B4}" destId="{123E8FDE-D331-4BCD-9EB9-D6FA46ED60A1}" srcOrd="0" destOrd="0" presId="urn:microsoft.com/office/officeart/2005/8/layout/hierarchy1"/>
    <dgm:cxn modelId="{DA4C9D6E-0742-4FA2-B87B-8D8968726E3B}" type="presParOf" srcId="{123E8FDE-D331-4BCD-9EB9-D6FA46ED60A1}" destId="{418316B3-7CE2-4D83-971A-31A0EE6025AF}" srcOrd="0" destOrd="0" presId="urn:microsoft.com/office/officeart/2005/8/layout/hierarchy1"/>
    <dgm:cxn modelId="{0CF30D68-B8E4-486F-8DA7-A1DF81A75979}" type="presParOf" srcId="{123E8FDE-D331-4BCD-9EB9-D6FA46ED60A1}" destId="{5F7E1643-1790-42B3-ABDC-DBA29BDB35AC}" srcOrd="1" destOrd="0" presId="urn:microsoft.com/office/officeart/2005/8/layout/hierarchy1"/>
    <dgm:cxn modelId="{EFBDE92F-9EA4-4FDF-B8C5-143DFF6B2607}" type="presParOf" srcId="{8AADDB54-EADB-4738-9138-1C9545F952B4}" destId="{CC3C443E-9048-4337-9CF5-B7613E7726D2}" srcOrd="1" destOrd="0" presId="urn:microsoft.com/office/officeart/2005/8/layout/hierarchy1"/>
    <dgm:cxn modelId="{503232F4-8E58-4331-AC8C-A5B959212A73}" type="presParOf" srcId="{419B8633-3C56-4862-B335-D9B1EE06C55B}" destId="{DEC83564-3809-4542-B713-8262D8CDA20D}" srcOrd="4" destOrd="0" presId="urn:microsoft.com/office/officeart/2005/8/layout/hierarchy1"/>
    <dgm:cxn modelId="{CC763B4B-EBEE-4799-800F-BE47CFE7CB8B}" type="presParOf" srcId="{419B8633-3C56-4862-B335-D9B1EE06C55B}" destId="{60F085C6-491F-423F-AE64-7B1B51D87A31}" srcOrd="5" destOrd="0" presId="urn:microsoft.com/office/officeart/2005/8/layout/hierarchy1"/>
    <dgm:cxn modelId="{20BF458D-E719-41CC-AB6D-7C3FABB64875}" type="presParOf" srcId="{60F085C6-491F-423F-AE64-7B1B51D87A31}" destId="{A1CDA187-8849-4452-8D26-147433342660}" srcOrd="0" destOrd="0" presId="urn:microsoft.com/office/officeart/2005/8/layout/hierarchy1"/>
    <dgm:cxn modelId="{8BEB2E2C-1F51-4003-8F5D-FAA0554E7507}" type="presParOf" srcId="{A1CDA187-8849-4452-8D26-147433342660}" destId="{2FE02059-99F9-448E-A9E8-C1E72E7CD06F}" srcOrd="0" destOrd="0" presId="urn:microsoft.com/office/officeart/2005/8/layout/hierarchy1"/>
    <dgm:cxn modelId="{341EFDC5-9820-4DC1-AA2F-02AEDBDC8658}" type="presParOf" srcId="{A1CDA187-8849-4452-8D26-147433342660}" destId="{D35D1AE5-C1DA-451D-A803-BAF8B5280D92}" srcOrd="1" destOrd="0" presId="urn:microsoft.com/office/officeart/2005/8/layout/hierarchy1"/>
    <dgm:cxn modelId="{46E9FE98-A1BC-4231-88C5-4F48BD717EF1}" type="presParOf" srcId="{60F085C6-491F-423F-AE64-7B1B51D87A31}" destId="{472FC02D-6AAE-48E1-B09E-C7A1E3B1972E}" srcOrd="1" destOrd="0" presId="urn:microsoft.com/office/officeart/2005/8/layout/hierarchy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C2907C-86B1-4C34-A005-643C65BBCCC5}" type="datetimeFigureOut">
              <a:rPr lang="ru-RU" smtClean="0"/>
              <a:pPr/>
              <a:t>11.12.2016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266C15-9DC5-48E3-9BE0-CCC25683FC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477757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66C15-9DC5-48E3-9BE0-CCC25683FC4F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821130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66C15-9DC5-48E3-9BE0-CCC25683FC4F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394462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66C15-9DC5-48E3-9BE0-CCC25683FC4F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211143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66C15-9DC5-48E3-9BE0-CCC25683FC4F}" type="slidenum">
              <a:rPr lang="ru-RU" smtClean="0"/>
              <a:pPr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422947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66C15-9DC5-48E3-9BE0-CCC25683FC4F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821130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66C15-9DC5-48E3-9BE0-CCC25683FC4F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821130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66C15-9DC5-48E3-9BE0-CCC25683FC4F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576135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66C15-9DC5-48E3-9BE0-CCC25683FC4F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211143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66C15-9DC5-48E3-9BE0-CCC25683FC4F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211143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66C15-9DC5-48E3-9BE0-CCC25683FC4F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211143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66C15-9DC5-48E3-9BE0-CCC25683FC4F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673792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66C15-9DC5-48E3-9BE0-CCC25683FC4F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394462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11.12.2016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zoom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3783482"/>
          </a:xfrm>
        </p:spPr>
        <p:txBody>
          <a:bodyPr>
            <a:noAutofit/>
          </a:bodyPr>
          <a:lstStyle/>
          <a:p>
            <a:r>
              <a:rPr lang="ru-RU" sz="7200" b="1" u="sng" dirty="0" smtClean="0"/>
              <a:t>Раздел </a:t>
            </a:r>
            <a:r>
              <a:rPr lang="en-US" sz="7200" b="1" u="sng" dirty="0" smtClean="0"/>
              <a:t>II</a:t>
            </a:r>
            <a:r>
              <a:rPr lang="ru-RU" sz="7200" b="1" dirty="0" smtClean="0"/>
              <a:t>: «История России XVI-XVII вв.»</a:t>
            </a:r>
            <a:endParaRPr lang="ru-RU" sz="72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790712" cy="79690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Открытия китайцев в морях Тихого и Индийского океанов</a:t>
            </a:r>
            <a:endParaRPr lang="ru-RU" sz="3200" dirty="0"/>
          </a:p>
        </p:txBody>
      </p:sp>
      <p:pic>
        <p:nvPicPr>
          <p:cNvPr id="5" name="Содержимое 6" descr="265px-Zheng_He's_ship_compared_to_Columbus'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8" y="1214422"/>
            <a:ext cx="7134825" cy="5357850"/>
          </a:xfr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790712" cy="79690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Открытие норманнами Северной Америки</a:t>
            </a:r>
            <a:endParaRPr lang="ru-RU" sz="3200" dirty="0"/>
          </a:p>
        </p:txBody>
      </p:sp>
      <p:pic>
        <p:nvPicPr>
          <p:cNvPr id="6" name="Содержимое 7" descr="5259790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5852" y="1142984"/>
            <a:ext cx="7379959" cy="5357850"/>
          </a:xfr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Какова цель путешествий?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57158" y="1447800"/>
          <a:ext cx="8577292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Географические открытия раннего Нового времени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I </a:t>
            </a:r>
            <a:r>
              <a:rPr lang="ru-RU" b="1" u="sng" dirty="0" smtClean="0"/>
              <a:t>этап</a:t>
            </a:r>
            <a:r>
              <a:rPr lang="ru-RU" b="1" dirty="0" smtClean="0"/>
              <a:t>: конец </a:t>
            </a:r>
            <a:r>
              <a:rPr lang="en-US" b="1" dirty="0" smtClean="0"/>
              <a:t>XV </a:t>
            </a:r>
            <a:r>
              <a:rPr lang="ru-RU" b="1" dirty="0" smtClean="0"/>
              <a:t>– середина </a:t>
            </a:r>
            <a:r>
              <a:rPr lang="en-US" b="1" dirty="0" smtClean="0"/>
              <a:t>XVI</a:t>
            </a:r>
            <a:r>
              <a:rPr lang="ru-RU" b="1" dirty="0" smtClean="0"/>
              <a:t> века: открытия португальцев и испанцев:</a:t>
            </a:r>
          </a:p>
          <a:p>
            <a:r>
              <a:rPr lang="ru-RU" b="1" dirty="0" smtClean="0"/>
              <a:t>1488 г.</a:t>
            </a:r>
            <a:r>
              <a:rPr lang="ru-RU" dirty="0" smtClean="0"/>
              <a:t> </a:t>
            </a:r>
            <a:r>
              <a:rPr lang="ru-RU" dirty="0" err="1" smtClean="0"/>
              <a:t>Бартоломеу</a:t>
            </a:r>
            <a:r>
              <a:rPr lang="ru-RU" dirty="0" smtClean="0"/>
              <a:t>  </a:t>
            </a:r>
            <a:r>
              <a:rPr lang="ru-RU" dirty="0" err="1" smtClean="0"/>
              <a:t>Диаш</a:t>
            </a:r>
            <a:endParaRPr lang="ru-RU" dirty="0" smtClean="0"/>
          </a:p>
          <a:p>
            <a:r>
              <a:rPr lang="ru-RU" b="1" dirty="0" smtClean="0"/>
              <a:t>1497 г.</a:t>
            </a:r>
            <a:r>
              <a:rPr lang="ru-RU" dirty="0" smtClean="0"/>
              <a:t> </a:t>
            </a:r>
            <a:r>
              <a:rPr lang="ru-RU" dirty="0" err="1" smtClean="0"/>
              <a:t>Васко</a:t>
            </a:r>
            <a:r>
              <a:rPr lang="ru-RU" dirty="0" smtClean="0"/>
              <a:t> да Гама</a:t>
            </a:r>
          </a:p>
          <a:p>
            <a:r>
              <a:rPr lang="ru-RU" b="1" dirty="0" smtClean="0"/>
              <a:t>1492 г. </a:t>
            </a:r>
            <a:r>
              <a:rPr lang="ru-RU" dirty="0" smtClean="0"/>
              <a:t>Христофор Колумб</a:t>
            </a:r>
          </a:p>
          <a:p>
            <a:r>
              <a:rPr lang="ru-RU" b="1" dirty="0" smtClean="0"/>
              <a:t>1519-1521 гг. </a:t>
            </a:r>
            <a:r>
              <a:rPr lang="ru-RU" dirty="0" err="1" smtClean="0"/>
              <a:t>Фернан</a:t>
            </a:r>
            <a:r>
              <a:rPr lang="ru-RU" dirty="0" smtClean="0"/>
              <a:t> Магеллан</a:t>
            </a:r>
          </a:p>
          <a:p>
            <a:endParaRPr lang="ru-RU" b="1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Географические открытия раннего Нового времени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u="sng" dirty="0" smtClean="0"/>
              <a:t>II </a:t>
            </a:r>
            <a:r>
              <a:rPr lang="ru-RU" sz="3600" b="1" u="sng" dirty="0" smtClean="0"/>
              <a:t>этап</a:t>
            </a:r>
            <a:r>
              <a:rPr lang="ru-RU" sz="3600" b="1" dirty="0" smtClean="0"/>
              <a:t>: конец </a:t>
            </a:r>
            <a:r>
              <a:rPr lang="en-US" sz="3600" b="1" dirty="0" smtClean="0"/>
              <a:t>XV </a:t>
            </a:r>
            <a:r>
              <a:rPr lang="ru-RU" sz="3600" b="1" dirty="0" smtClean="0"/>
              <a:t>– середина </a:t>
            </a:r>
            <a:r>
              <a:rPr lang="en-US" sz="3600" b="1" dirty="0" smtClean="0"/>
              <a:t>XVI</a:t>
            </a:r>
            <a:r>
              <a:rPr lang="ru-RU" sz="3600" b="1" dirty="0" smtClean="0"/>
              <a:t> века: открытия англичан, голландцев, французов:</a:t>
            </a:r>
          </a:p>
          <a:p>
            <a:r>
              <a:rPr lang="ru-RU" sz="3600" b="1" dirty="0" smtClean="0"/>
              <a:t>1553 г. </a:t>
            </a:r>
            <a:r>
              <a:rPr lang="ru-RU" sz="3600" dirty="0" smtClean="0"/>
              <a:t>Ричард </a:t>
            </a:r>
            <a:r>
              <a:rPr lang="ru-RU" sz="3600" dirty="0" err="1" smtClean="0"/>
              <a:t>Ченслер</a:t>
            </a:r>
            <a:r>
              <a:rPr lang="ru-RU" sz="3600" dirty="0" smtClean="0"/>
              <a:t> – поиск северного пути в Индию.</a:t>
            </a:r>
            <a:endParaRPr lang="ru-RU" sz="3600" b="1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Экспедиция Ричарда </a:t>
            </a:r>
            <a:r>
              <a:rPr lang="ru-RU" dirty="0" err="1" smtClean="0"/>
              <a:t>Ченслера</a:t>
            </a:r>
            <a:endParaRPr lang="ru-RU" dirty="0"/>
          </a:p>
        </p:txBody>
      </p:sp>
      <p:pic>
        <p:nvPicPr>
          <p:cNvPr id="4" name="Содержимое 10" descr="Chancellorexp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3042" y="1500174"/>
            <a:ext cx="6579118" cy="5000660"/>
          </a:xfr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Начало русских географических открытий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Вопрос № 2</a:t>
            </a:r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790712" cy="108266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/>
                <a:cs typeface="Times New Roman"/>
              </a:rPr>
              <a:t>§ 1 п. 1, стр. 10-11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571612"/>
            <a:ext cx="7647836" cy="4676788"/>
          </a:xfrm>
        </p:spPr>
        <p:txBody>
          <a:bodyPr>
            <a:normAutofit fontScale="92500" lnSpcReduction="20000"/>
          </a:bodyPr>
          <a:lstStyle/>
          <a:p>
            <a:r>
              <a:rPr lang="ru-RU" sz="4800" i="1" dirty="0" smtClean="0">
                <a:solidFill>
                  <a:srgbClr val="FF0000"/>
                </a:solidFill>
              </a:rPr>
              <a:t>Назовите русских землепроходцев </a:t>
            </a:r>
            <a:r>
              <a:rPr lang="en-US" sz="4800" i="1" dirty="0" smtClean="0">
                <a:solidFill>
                  <a:srgbClr val="FF0000"/>
                </a:solidFill>
              </a:rPr>
              <a:t>XV </a:t>
            </a:r>
            <a:r>
              <a:rPr lang="ru-RU" sz="4800" i="1" dirty="0" smtClean="0">
                <a:solidFill>
                  <a:srgbClr val="FF0000"/>
                </a:solidFill>
              </a:rPr>
              <a:t>века. Какие территории были ими открыты?</a:t>
            </a:r>
          </a:p>
          <a:p>
            <a:r>
              <a:rPr lang="ru-RU" sz="4800" i="1" dirty="0" smtClean="0">
                <a:solidFill>
                  <a:srgbClr val="FF0000"/>
                </a:solidFill>
              </a:rPr>
              <a:t>Почему Россия не приняла активного участия в Великих географических открытиях </a:t>
            </a:r>
            <a:r>
              <a:rPr lang="en-US" sz="4800" i="1" dirty="0" smtClean="0">
                <a:solidFill>
                  <a:srgbClr val="FF0000"/>
                </a:solidFill>
              </a:rPr>
              <a:t>XVI</a:t>
            </a:r>
            <a:r>
              <a:rPr lang="ru-RU" sz="4800" i="1" dirty="0" smtClean="0">
                <a:solidFill>
                  <a:srgbClr val="FF0000"/>
                </a:solidFill>
              </a:rPr>
              <a:t> в.?</a:t>
            </a:r>
            <a:endParaRPr lang="ru-RU" sz="48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790712" cy="1797040"/>
          </a:xfrm>
        </p:spPr>
        <p:txBody>
          <a:bodyPr>
            <a:normAutofit fontScale="90000"/>
          </a:bodyPr>
          <a:lstStyle/>
          <a:p>
            <a:r>
              <a:rPr lang="ru-RU" sz="4400" i="1" dirty="0" smtClean="0">
                <a:solidFill>
                  <a:srgbClr val="FF0000"/>
                </a:solidFill>
              </a:rPr>
              <a:t>Назовите русских землепроходцев </a:t>
            </a:r>
            <a:r>
              <a:rPr lang="en-US" sz="4400" i="1" dirty="0" smtClean="0">
                <a:solidFill>
                  <a:srgbClr val="FF0000"/>
                </a:solidFill>
              </a:rPr>
              <a:t>XV </a:t>
            </a:r>
            <a:r>
              <a:rPr lang="ru-RU" sz="4400" i="1" dirty="0" smtClean="0">
                <a:solidFill>
                  <a:srgbClr val="FF0000"/>
                </a:solidFill>
              </a:rPr>
              <a:t>века. Какие территории были ими открыты?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1285852" y="2285992"/>
            <a:ext cx="7498080" cy="3033714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Фёдор Курбский, Иван Салтык, Семён Курбский, Пётр Ушатый.</a:t>
            </a:r>
          </a:p>
          <a:p>
            <a:r>
              <a:rPr lang="ru-RU" sz="4000" dirty="0" smtClean="0"/>
              <a:t>Открытия в Западной Сибири и на Урале.</a:t>
            </a:r>
            <a:endParaRPr lang="ru-RU" sz="40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7" descr="P731064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4712176"/>
          </a:xfrm>
        </p:spPr>
        <p:txBody>
          <a:bodyPr>
            <a:noAutofit/>
          </a:bodyPr>
          <a:lstStyle/>
          <a:p>
            <a:r>
              <a:rPr lang="ru-RU" sz="8800" b="1" i="1" u="sng" dirty="0" smtClean="0"/>
              <a:t>Тема 1</a:t>
            </a:r>
            <a:r>
              <a:rPr lang="ru-RU" sz="8800" b="1" i="1" dirty="0" smtClean="0"/>
              <a:t>: «Россия в XVI веке»</a:t>
            </a:r>
            <a:endParaRPr lang="ru-RU" sz="88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Плавания поморов в морях Северного Ледовитого океана</a:t>
            </a:r>
            <a:endParaRPr lang="ru-RU" dirty="0"/>
          </a:p>
        </p:txBody>
      </p:sp>
      <p:pic>
        <p:nvPicPr>
          <p:cNvPr id="4" name="Содержимое 5" descr="image001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71736" y="1571612"/>
            <a:ext cx="4643470" cy="5093386"/>
          </a:xfr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6" descr="narodnye-retsepty-zdorovja_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0"/>
            <a:ext cx="6858000" cy="6858000"/>
          </a:xfr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1468-1474 гг. </a:t>
            </a:r>
            <a:r>
              <a:rPr lang="ru-RU" dirty="0" smtClean="0"/>
              <a:t>«</a:t>
            </a:r>
            <a:r>
              <a:rPr lang="ru-RU" dirty="0" err="1" smtClean="0"/>
              <a:t>Хожение</a:t>
            </a:r>
            <a:r>
              <a:rPr lang="ru-RU" dirty="0" smtClean="0"/>
              <a:t> за три моря» Афанасия Никитина</a:t>
            </a:r>
            <a:endParaRPr lang="ru-RU" dirty="0"/>
          </a:p>
        </p:txBody>
      </p:sp>
      <p:pic>
        <p:nvPicPr>
          <p:cNvPr id="5" name="Picture 2" descr="http://www.plam.ru/nauchlit/ocherki_po_istorii_geograficheskih_otkrytii_t_1/i_061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488" y="1643050"/>
            <a:ext cx="4429156" cy="4997564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i="1" dirty="0" smtClean="0">
                <a:solidFill>
                  <a:srgbClr val="FF0000"/>
                </a:solidFill>
              </a:rPr>
              <a:t>Почему Россия не приняла активного участия в Великих географических открытиях </a:t>
            </a:r>
            <a:r>
              <a:rPr lang="en-US" sz="3200" i="1" dirty="0" smtClean="0">
                <a:solidFill>
                  <a:srgbClr val="FF0000"/>
                </a:solidFill>
              </a:rPr>
              <a:t>XVI</a:t>
            </a:r>
            <a:r>
              <a:rPr lang="ru-RU" sz="3200" i="1" dirty="0" smtClean="0">
                <a:solidFill>
                  <a:srgbClr val="FF0000"/>
                </a:solidFill>
              </a:rPr>
              <a:t> в.?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071678"/>
            <a:ext cx="7498080" cy="4176722"/>
          </a:xfrm>
        </p:spPr>
        <p:txBody>
          <a:bodyPr>
            <a:noAutofit/>
          </a:bodyPr>
          <a:lstStyle/>
          <a:p>
            <a:r>
              <a:rPr lang="ru-RU" sz="4400" dirty="0" smtClean="0"/>
              <a:t>Не развиты товарно-денежные отношения, как в Европе.</a:t>
            </a:r>
          </a:p>
          <a:p>
            <a:r>
              <a:rPr lang="ru-RU" sz="4400" dirty="0" smtClean="0"/>
              <a:t>Не было много денег для снаряжения экспедиций</a:t>
            </a:r>
            <a:r>
              <a:rPr lang="ru-RU" sz="4400" dirty="0" smtClean="0"/>
              <a:t>.</a:t>
            </a:r>
            <a:endParaRPr lang="ru-RU" sz="4400" dirty="0" smtClean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i="1" dirty="0" smtClean="0">
                <a:solidFill>
                  <a:srgbClr val="FF0000"/>
                </a:solidFill>
              </a:rPr>
              <a:t>Почему Россия не приняла активного участия в Великих географических открытиях </a:t>
            </a:r>
            <a:r>
              <a:rPr lang="en-US" sz="3200" i="1" dirty="0" smtClean="0">
                <a:solidFill>
                  <a:srgbClr val="FF0000"/>
                </a:solidFill>
              </a:rPr>
              <a:t>XVI</a:t>
            </a:r>
            <a:r>
              <a:rPr lang="ru-RU" sz="3200" i="1" dirty="0" smtClean="0">
                <a:solidFill>
                  <a:srgbClr val="FF0000"/>
                </a:solidFill>
              </a:rPr>
              <a:t> в.?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785926"/>
            <a:ext cx="7498080" cy="4462474"/>
          </a:xfrm>
        </p:spPr>
        <p:txBody>
          <a:bodyPr>
            <a:noAutofit/>
          </a:bodyPr>
          <a:lstStyle/>
          <a:p>
            <a:r>
              <a:rPr lang="ru-RU" sz="4400" dirty="0" smtClean="0"/>
              <a:t>Отсутствие </a:t>
            </a:r>
            <a:r>
              <a:rPr lang="ru-RU" sz="4400" dirty="0" smtClean="0"/>
              <a:t>выхода к незамерзающим морям.</a:t>
            </a:r>
          </a:p>
          <a:p>
            <a:r>
              <a:rPr lang="ru-RU" sz="4400" dirty="0" smtClean="0"/>
              <a:t>Не было флота.</a:t>
            </a:r>
          </a:p>
          <a:p>
            <a:r>
              <a:rPr lang="ru-RU" sz="4400" dirty="0" smtClean="0"/>
              <a:t>Не завершилось формирование единого государства.</a:t>
            </a:r>
            <a:br>
              <a:rPr lang="ru-RU" sz="4400" dirty="0" smtClean="0"/>
            </a:br>
            <a:endParaRPr lang="ru-RU" sz="44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Последствия Великих географических открытий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Вопрос № 3</a:t>
            </a:r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effectLst/>
                <a:latin typeface="Times New Roman"/>
                <a:cs typeface="Times New Roman"/>
              </a:rPr>
              <a:t>Вспомните, каковы последствия Великих географических открытий?</a:t>
            </a:r>
            <a:endParaRPr lang="ru-RU" sz="3600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96646" indent="-514350">
              <a:buFont typeface="+mj-lt"/>
              <a:buAutoNum type="arabicPeriod"/>
            </a:pPr>
            <a:r>
              <a:rPr lang="ru-RU" sz="4800" dirty="0" smtClean="0"/>
              <a:t>Новое представление о мире.</a:t>
            </a:r>
          </a:p>
          <a:p>
            <a:pPr marL="596646" indent="-514350">
              <a:buFont typeface="+mj-lt"/>
              <a:buAutoNum type="arabicPeriod"/>
            </a:pPr>
            <a:r>
              <a:rPr lang="ru-RU" sz="4800" dirty="0" smtClean="0"/>
              <a:t>Начало формирования мирового рынка.</a:t>
            </a:r>
          </a:p>
          <a:p>
            <a:pPr marL="596646" indent="-514350">
              <a:buFont typeface="+mj-lt"/>
              <a:buAutoNum type="arabicPeriod"/>
            </a:pPr>
            <a:r>
              <a:rPr lang="ru-RU" sz="4800" dirty="0" smtClean="0"/>
              <a:t>Начало формирования колониальных империй.</a:t>
            </a:r>
          </a:p>
          <a:p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effectLst/>
                <a:latin typeface="Times New Roman"/>
                <a:cs typeface="Times New Roman"/>
              </a:rPr>
              <a:t>Вспомните, каковы последствия Великих географических открытий?</a:t>
            </a:r>
            <a:endParaRPr lang="ru-RU" sz="3600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96646" indent="-514350">
              <a:buFont typeface="+mj-lt"/>
              <a:buAutoNum type="arabicPeriod" startAt="4"/>
            </a:pPr>
            <a:r>
              <a:rPr lang="ru-RU" sz="4800" b="1" dirty="0" smtClean="0"/>
              <a:t>Революция цен </a:t>
            </a:r>
            <a:r>
              <a:rPr lang="ru-RU" sz="4800" dirty="0" smtClean="0"/>
              <a:t>– падение цен на золото и их рост на другие товары.</a:t>
            </a:r>
          </a:p>
          <a:p>
            <a:pPr marL="596646" indent="-514350">
              <a:buFont typeface="+mj-lt"/>
              <a:buAutoNum type="arabicPeriod" startAt="4"/>
            </a:pPr>
            <a:r>
              <a:rPr lang="ru-RU" sz="4800" dirty="0" smtClean="0"/>
              <a:t>Изменение пищи европейцев.</a:t>
            </a:r>
          </a:p>
          <a:p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725602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Какое значение имели Великие географические открытия для развития России? (стр. 12)</a:t>
            </a:r>
            <a:br>
              <a:rPr lang="ru-RU" sz="4400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143116"/>
            <a:ext cx="7498080" cy="4105284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Освоение новых земель на востоке.</a:t>
            </a:r>
          </a:p>
          <a:p>
            <a:r>
              <a:rPr lang="ru-RU" sz="5400" dirty="0" smtClean="0"/>
              <a:t>Развитие товарно-денежных отношений.</a:t>
            </a:r>
            <a:endParaRPr lang="ru-RU" sz="54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§ 1.</a:t>
            </a:r>
          </a:p>
          <a:p>
            <a:r>
              <a:rPr lang="ru-RU" sz="4400" dirty="0" smtClean="0"/>
              <a:t>Стр. 13, вопросы </a:t>
            </a:r>
            <a:r>
              <a:rPr lang="ru-RU" sz="4400" dirty="0" smtClean="0"/>
              <a:t>1-7.</a:t>
            </a:r>
            <a:endParaRPr lang="ru-RU" sz="4400" i="1" dirty="0"/>
          </a:p>
        </p:txBody>
      </p:sp>
      <p:pic>
        <p:nvPicPr>
          <p:cNvPr id="1026" name="Picture 2" descr="F:\history7_complect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523920" y="1524000"/>
            <a:ext cx="3479959" cy="4664075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5069366"/>
          </a:xfrm>
        </p:spPr>
        <p:txBody>
          <a:bodyPr>
            <a:noAutofit/>
          </a:bodyPr>
          <a:lstStyle/>
          <a:p>
            <a:r>
              <a:rPr lang="ru-RU" sz="6600" u="sng" dirty="0" smtClean="0"/>
              <a:t>Тема</a:t>
            </a:r>
            <a:r>
              <a:rPr lang="ru-RU" sz="6600" dirty="0" smtClean="0"/>
              <a:t>:</a:t>
            </a:r>
            <a:r>
              <a:rPr lang="en-US" sz="6600" dirty="0" smtClean="0"/>
              <a:t> </a:t>
            </a:r>
            <a:r>
              <a:rPr lang="ru-RU" sz="6600" dirty="0" smtClean="0"/>
              <a:t>«Мир и Россия в начале эпохи Великих географических открытий»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5715016"/>
            <a:ext cx="7406640" cy="895344"/>
          </a:xfrm>
        </p:spPr>
        <p:txBody>
          <a:bodyPr/>
          <a:lstStyle/>
          <a:p>
            <a:pPr algn="r"/>
            <a:r>
              <a:rPr lang="ru-RU" dirty="0" smtClean="0"/>
              <a:t>Урок истории в 7 классе (</a:t>
            </a:r>
            <a:r>
              <a:rPr lang="ru-RU" smtClean="0"/>
              <a:t>№ 28)</a:t>
            </a:r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урока (стр. 8)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Какое значение имели Великие географические открытия для развития России?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Великие географические открытия: предпосылки и периодизация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Вопрос № 1</a:t>
            </a:r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500042"/>
            <a:ext cx="7498080" cy="5748358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Какие географические открытия известны вам из курса истории Древнего мира и Средних веков?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298" y="1785926"/>
            <a:ext cx="6400800" cy="2286000"/>
          </a:xfrm>
        </p:spPr>
        <p:txBody>
          <a:bodyPr>
            <a:normAutofit/>
          </a:bodyPr>
          <a:lstStyle/>
          <a:p>
            <a:r>
              <a:rPr lang="ru-RU" dirty="0" smtClean="0"/>
              <a:t>Древнейшие географические открытия</a:t>
            </a:r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9690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Плавание финикийцев вокруг Африки</a:t>
            </a:r>
            <a:endParaRPr lang="ru-RU" sz="3200" dirty="0"/>
          </a:p>
        </p:txBody>
      </p:sp>
      <p:pic>
        <p:nvPicPr>
          <p:cNvPr id="4" name="Содержимое 3" descr="img3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1670" y="1214422"/>
            <a:ext cx="5947214" cy="5286412"/>
          </a:xfr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790712" cy="79690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Греческая колонизация Средиземноморья</a:t>
            </a:r>
            <a:endParaRPr lang="ru-RU" sz="3200" dirty="0"/>
          </a:p>
        </p:txBody>
      </p:sp>
      <p:pic>
        <p:nvPicPr>
          <p:cNvPr id="6" name="Содержимое 7" descr="img6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285860"/>
            <a:ext cx="9156033" cy="4857784"/>
          </a:xfr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224</TotalTime>
  <Words>452</Words>
  <Application>Microsoft Office PowerPoint</Application>
  <PresentationFormat>Экран (4:3)</PresentationFormat>
  <Paragraphs>73</Paragraphs>
  <Slides>29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Солнцестояние</vt:lpstr>
      <vt:lpstr>Раздел II: «История России XVI-XVII вв.»</vt:lpstr>
      <vt:lpstr>Тема 1: «Россия в XVI веке»</vt:lpstr>
      <vt:lpstr>Тема: «Мир и Россия в начале эпохи Великих географических открытий»</vt:lpstr>
      <vt:lpstr>Задача урока (стр. 8)</vt:lpstr>
      <vt:lpstr>Великие географические открытия: предпосылки и периодизация</vt:lpstr>
      <vt:lpstr>Слайд 6</vt:lpstr>
      <vt:lpstr>Древнейшие географические открытия</vt:lpstr>
      <vt:lpstr>Плавание финикийцев вокруг Африки</vt:lpstr>
      <vt:lpstr>Греческая колонизация Средиземноморья</vt:lpstr>
      <vt:lpstr>Открытия китайцев в морях Тихого и Индийского океанов</vt:lpstr>
      <vt:lpstr>Открытие норманнами Северной Америки</vt:lpstr>
      <vt:lpstr>Какова цель путешествий?</vt:lpstr>
      <vt:lpstr>Географические открытия раннего Нового времени</vt:lpstr>
      <vt:lpstr>Географические открытия раннего Нового времени</vt:lpstr>
      <vt:lpstr>Экспедиция Ричарда Ченслера</vt:lpstr>
      <vt:lpstr>Начало русских географических открытий</vt:lpstr>
      <vt:lpstr>§ 1 п. 1, стр. 10-11</vt:lpstr>
      <vt:lpstr>Назовите русских землепроходцев XV века. Какие территории были ими открыты?</vt:lpstr>
      <vt:lpstr>Слайд 19</vt:lpstr>
      <vt:lpstr>Плавания поморов в морях Северного Ледовитого океана</vt:lpstr>
      <vt:lpstr>Слайд 21</vt:lpstr>
      <vt:lpstr>1468-1474 гг. «Хожение за три моря» Афанасия Никитина</vt:lpstr>
      <vt:lpstr>Почему Россия не приняла активного участия в Великих географических открытиях XVI в.?</vt:lpstr>
      <vt:lpstr>Почему Россия не приняла активного участия в Великих географических открытиях XVI в.?</vt:lpstr>
      <vt:lpstr>Последствия Великих географических открытий</vt:lpstr>
      <vt:lpstr>Вспомните, каковы последствия Великих географических открытий?</vt:lpstr>
      <vt:lpstr>Вспомните, каковы последствия Великих географических открытий?</vt:lpstr>
      <vt:lpstr>Какое значение имели Великие географические открытия для развития России? (стр. 12) 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Плесовских</cp:lastModifiedBy>
  <cp:revision>34</cp:revision>
  <dcterms:modified xsi:type="dcterms:W3CDTF">2016-12-11T10:21:51Z</dcterms:modified>
</cp:coreProperties>
</file>