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72" r:id="rId3"/>
    <p:sldId id="257" r:id="rId4"/>
    <p:sldId id="276" r:id="rId5"/>
    <p:sldId id="275" r:id="rId6"/>
    <p:sldId id="273" r:id="rId7"/>
    <p:sldId id="280" r:id="rId8"/>
    <p:sldId id="277" r:id="rId9"/>
    <p:sldId id="279" r:id="rId10"/>
    <p:sldId id="281" r:id="rId11"/>
    <p:sldId id="27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54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91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42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70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0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36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35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17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628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355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65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27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Выявление и коррекция </a:t>
            </a:r>
            <a:r>
              <a:rPr lang="ru-RU" sz="4800" dirty="0" err="1">
                <a:latin typeface="Arial" panose="020B0604020202020204" pitchFamily="34" charset="0"/>
                <a:cs typeface="Arial" panose="020B0604020202020204" pitchFamily="34" charset="0"/>
              </a:rPr>
              <a:t>дизорфографии</a:t>
            </a: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 у младших школьников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О.И. Чубарова</a:t>
            </a: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№9</a:t>
            </a: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Холмск </a:t>
            </a:r>
          </a:p>
        </p:txBody>
      </p:sp>
    </p:spTree>
    <p:extLst>
      <p:ext uri="{BB962C8B-B14F-4D97-AF65-F5344CB8AC3E}">
        <p14:creationId xmlns:p14="http://schemas.microsoft.com/office/powerpoint/2010/main" val="17596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116" y="291944"/>
            <a:ext cx="10603831" cy="628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19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8290" y="0"/>
            <a:ext cx="9940954" cy="383376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  <p:pic>
        <p:nvPicPr>
          <p:cNvPr id="3" name="Picture 3" descr="C:\Users\Вован\Desktop\дисгр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7602" y="3993662"/>
            <a:ext cx="3071834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427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3564" y="1257300"/>
            <a:ext cx="668135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Я.К. Грот:</a:t>
            </a:r>
            <a:br>
              <a:rPr lang="ru-RU" altLang="ru-RU" sz="4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br>
              <a:rPr lang="ru-RU" altLang="ru-RU" sz="4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altLang="ru-RU" sz="44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«Безошибочное правописание составляет азбуку знания языка»</a:t>
            </a:r>
            <a:endParaRPr lang="ru-RU" sz="4400" b="1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 descr="C:\Users\Вован\Desktop\диз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641" y="1983285"/>
            <a:ext cx="3750476" cy="3428999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 rot="1302338">
            <a:off x="2568100" y="2723745"/>
            <a:ext cx="2045463" cy="22957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</a:rPr>
              <a:t>Будем писать правильно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11892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Что такое </a:t>
            </a:r>
            <a:r>
              <a:rPr lang="ru-RU" sz="5400" dirty="0" err="1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дизорфография</a:t>
            </a:r>
            <a:r>
              <a:rPr lang="ru-RU" sz="54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3000" y="2185467"/>
            <a:ext cx="4080744" cy="402272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6247" y="2185467"/>
            <a:ext cx="4960133" cy="4233815"/>
          </a:xfrm>
        </p:spPr>
        <p:txBody>
          <a:bodyPr>
            <a:noAutofit/>
          </a:bodyPr>
          <a:lstStyle/>
          <a:p>
            <a:pPr marL="45720" indent="0" algn="ctr">
              <a:lnSpc>
                <a:spcPct val="100000"/>
              </a:lnSpc>
              <a:buNone/>
            </a:pPr>
            <a:r>
              <a:rPr lang="ru-RU" sz="28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Дизорфография</a:t>
            </a:r>
            <a:r>
              <a:rPr lang="ru-RU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 стойкая  и  специфическая несформированность  усвоения  орфографических  знаний,  умений  и  навыков,  обусловленная  недоразвитием  ряда  речевых  и  неречевых  психических  функций</a:t>
            </a:r>
          </a:p>
        </p:txBody>
      </p:sp>
    </p:spTree>
    <p:extLst>
      <p:ext uri="{BB962C8B-B14F-4D97-AF65-F5344CB8AC3E}">
        <p14:creationId xmlns:p14="http://schemas.microsoft.com/office/powerpoint/2010/main" val="4065383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нарушения неречевых психических функций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143196" y="1965960"/>
            <a:ext cx="6094183" cy="4162463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Снижение слухоречевой памяти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Нарушение буквенного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гнозиса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Нарушение динамического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праксиса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руки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Затруднено восприятие ритмической структуры слова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689" y="1789889"/>
            <a:ext cx="3528026" cy="410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94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критерии выделения </a:t>
            </a:r>
            <a:r>
              <a:rPr lang="ru-RU" sz="4800" dirty="0" err="1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дизорфографии</a:t>
            </a:r>
            <a:endParaRPr lang="ru-RU" sz="4800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63843" y="2233863"/>
            <a:ext cx="9872871" cy="43754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специфических ошибок письма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Повторяемость ошибок в различных видах работ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Устойчивость на протяжении длительного периода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2989823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8098" y="512323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Формы </a:t>
            </a:r>
            <a:r>
              <a:rPr lang="ru-RU" sz="5400" dirty="0" err="1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дизорфографии</a:t>
            </a:r>
            <a:endParaRPr lang="ru-RU" sz="5400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Тяжёлая форма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33% детей с ОНР (неверное воспроизведение орфограмм более чем в 50% случаев);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Средняя форма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40% детей с ОНР (до 30% ошибок)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Лёгкая форма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27% детей с ОНР (не более 15% ошибок)</a:t>
            </a:r>
          </a:p>
        </p:txBody>
      </p:sp>
    </p:spTree>
    <p:extLst>
      <p:ext uri="{BB962C8B-B14F-4D97-AF65-F5344CB8AC3E}">
        <p14:creationId xmlns:p14="http://schemas.microsoft.com/office/powerpoint/2010/main" val="1068334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Виды </a:t>
            </a:r>
            <a:r>
              <a:rPr lang="ru-RU" dirty="0" err="1">
                <a:solidFill>
                  <a:srgbClr val="C00000"/>
                </a:solidFill>
                <a:latin typeface="Arial Black" panose="020B0A04020102020204" pitchFamily="34" charset="0"/>
              </a:rPr>
              <a:t>дизорфографии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939567" y="2332139"/>
            <a:ext cx="5209563" cy="3748619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Морфологическая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Синтаксическая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Смешанная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Вован\Desktop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9837" y="2523504"/>
            <a:ext cx="4062905" cy="30719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393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351" y="701040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  <a:latin typeface="Arial Black" panose="020B0A04020102020204" pitchFamily="34" charset="0"/>
              </a:rPr>
              <a:t>Этапы коррекционной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sz="5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Диагностический 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5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5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Коррекционный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5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Оценочный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766" y="3556139"/>
            <a:ext cx="3042731" cy="258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18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35242" y="609600"/>
            <a:ext cx="9783278" cy="187692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Количество </a:t>
            </a:r>
            <a:r>
              <a:rPr lang="ru-RU" sz="3600" dirty="0" err="1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дизорфографических</a:t>
            </a:r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ошибок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общего количества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half" idx="1"/>
          </p:nvPr>
        </p:nvSpPr>
        <p:spPr>
          <a:xfrm>
            <a:off x="758757" y="2892773"/>
            <a:ext cx="4983480" cy="34885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Начало года – 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74 %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Середина года – 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63 %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Конец года – 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52 %</a:t>
            </a:r>
          </a:p>
        </p:txBody>
      </p:sp>
      <p:pic>
        <p:nvPicPr>
          <p:cNvPr id="17" name="Picture 3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880" y="2153321"/>
            <a:ext cx="5264204" cy="360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42484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1656</TotalTime>
  <Words>187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Corbel</vt:lpstr>
      <vt:lpstr>Times New Roman</vt:lpstr>
      <vt:lpstr>Verdana</vt:lpstr>
      <vt:lpstr>Wingdings</vt:lpstr>
      <vt:lpstr>Базис</vt:lpstr>
      <vt:lpstr>Выявление и коррекция дизорфографии у младших школьников</vt:lpstr>
      <vt:lpstr>Презентация PowerPoint</vt:lpstr>
      <vt:lpstr>Что такое дизорфография?</vt:lpstr>
      <vt:lpstr>нарушения неречевых психических функций</vt:lpstr>
      <vt:lpstr>критерии выделения дизорфографии</vt:lpstr>
      <vt:lpstr>Формы дизорфографии</vt:lpstr>
      <vt:lpstr>Виды дизорфографии</vt:lpstr>
      <vt:lpstr>Этапы коррекционной работы</vt:lpstr>
      <vt:lpstr>Количество дизорфографических ошибок от общего количества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Выявление и коррекция дизорфографии у младших школьников</dc:title>
  <dc:creator>Viktor</dc:creator>
  <cp:lastModifiedBy>Viktor</cp:lastModifiedBy>
  <cp:revision>47</cp:revision>
  <dcterms:created xsi:type="dcterms:W3CDTF">2017-02-10T11:04:57Z</dcterms:created>
  <dcterms:modified xsi:type="dcterms:W3CDTF">2017-02-17T23:33:53Z</dcterms:modified>
</cp:coreProperties>
</file>