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1" r:id="rId2"/>
    <p:sldId id="260" r:id="rId3"/>
    <p:sldId id="257" r:id="rId4"/>
    <p:sldId id="262" r:id="rId5"/>
    <p:sldId id="263" r:id="rId6"/>
    <p:sldId id="258" r:id="rId7"/>
    <p:sldId id="264" r:id="rId8"/>
    <p:sldId id="259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000"/>
    <a:srgbClr val="334824"/>
    <a:srgbClr val="A4D76B"/>
    <a:srgbClr val="0035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456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00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653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940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48177" y="3771174"/>
            <a:ext cx="5540814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2408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8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934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534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286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8349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902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616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75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975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551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14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010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24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362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rgbClr val="92D050">
                <a:lumMod val="89000"/>
              </a:srgbClr>
            </a:gs>
            <a:gs pos="77000">
              <a:schemeClr val="accent6">
                <a:lumMod val="80000"/>
                <a:lumOff val="2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4000"/>
                </a:schemeClr>
              </a:gs>
              <a:gs pos="73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0000"/>
                </a:schemeClr>
              </a:gs>
              <a:gs pos="66000">
                <a:schemeClr val="accent1">
                  <a:lumMod val="60000"/>
                  <a:lumOff val="40000"/>
                  <a:alpha val="0"/>
                </a:schemeClr>
              </a:gs>
              <a:gs pos="31000">
                <a:schemeClr val="accent1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1000"/>
                </a:schemeClr>
              </a:gs>
              <a:gs pos="75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8000"/>
                </a:schemeClr>
              </a:gs>
              <a:gs pos="72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A98A431-C885-45F8-AB83-740C56D204D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CF6FC-446F-419A-BA5C-212219309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1979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24295" y="1748926"/>
            <a:ext cx="642412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a-RU" sz="7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Баҫым</a:t>
            </a:r>
          </a:p>
          <a:p>
            <a:pPr algn="ctr"/>
            <a:r>
              <a:rPr lang="ba-RU" sz="7200" dirty="0">
                <a:solidFill>
                  <a:srgbClr val="3348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(ударение)</a:t>
            </a:r>
            <a:endParaRPr lang="ru-RU" sz="7200" dirty="0">
              <a:solidFill>
                <a:srgbClr val="33482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628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9972" y="1026533"/>
            <a:ext cx="837397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Безударные гласные башкирского языка </a:t>
            </a:r>
          </a:p>
          <a:p>
            <a:pPr algn="ctr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ударных отличаются только количественно (длительностью, силой). Качественное (артикуляционное) отличие ударных и безударных гласных на слух </a:t>
            </a:r>
            <a:endParaRPr lang="ru-RU" sz="3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заметно.</a:t>
            </a:r>
          </a:p>
          <a:p>
            <a:pPr algn="ctr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заимствованных словах ударение сохраняется: </a:t>
            </a:r>
            <a:r>
              <a:rPr lang="ru-RU" sz="3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3600" i="1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мия, </a:t>
            </a:r>
            <a:r>
              <a:rPr lang="ru-RU" sz="3600" i="1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лгебра, конц</a:t>
            </a:r>
            <a:r>
              <a:rPr lang="ru-RU" sz="3600" i="1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рт, фон</a:t>
            </a:r>
            <a:r>
              <a:rPr lang="ru-RU" sz="3600" i="1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тика.</a:t>
            </a:r>
          </a:p>
        </p:txBody>
      </p:sp>
    </p:spTree>
    <p:extLst>
      <p:ext uri="{BB962C8B-B14F-4D97-AF65-F5344CB8AC3E}">
        <p14:creationId xmlns:p14="http://schemas.microsoft.com/office/powerpoint/2010/main" val="1796727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40908" y="1244169"/>
            <a:ext cx="6406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Ударение в башкирском языке, как правило, падает на последний слог:</a:t>
            </a:r>
          </a:p>
          <a:p>
            <a:pPr algn="ctr"/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книга, </a:t>
            </a:r>
            <a:b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аҡылл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умный, </a:t>
            </a:r>
            <a:b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ҡайт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возвращается.</a:t>
            </a:r>
          </a:p>
        </p:txBody>
      </p:sp>
    </p:spTree>
    <p:extLst>
      <p:ext uri="{BB962C8B-B14F-4D97-AF65-F5344CB8AC3E}">
        <p14:creationId xmlns:p14="http://schemas.microsoft.com/office/powerpoint/2010/main" val="2581556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3885" y="925235"/>
            <a:ext cx="711968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присоединении к словам окончаний ударение переходит на последний слог:</a:t>
            </a:r>
          </a:p>
          <a:p>
            <a:pPr algn="ctr"/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</a:t>
            </a:r>
            <a:r>
              <a:rPr lang="ru-RU" sz="4000" i="1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балал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балаларҙ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(ребенок — дети — детей), </a:t>
            </a:r>
            <a:b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ҡыҙ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ҡыҙылыр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(красный — краснее).</a:t>
            </a:r>
          </a:p>
        </p:txBody>
      </p:sp>
    </p:spTree>
    <p:extLst>
      <p:ext uri="{BB962C8B-B14F-4D97-AF65-F5344CB8AC3E}">
        <p14:creationId xmlns:p14="http://schemas.microsoft.com/office/powerpoint/2010/main" val="2066066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9536" y="954051"/>
            <a:ext cx="679408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есть исключения.</a:t>
            </a:r>
          </a:p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вопросительных местоимениях ударение всегда падает на первый слог:</a:t>
            </a:r>
          </a:p>
          <a:p>
            <a:pPr algn="ctr"/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йҙа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— где? куда?; </a:t>
            </a:r>
            <a:b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сә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пме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— сколько? </a:t>
            </a:r>
            <a:b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йһыһы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— который?</a:t>
            </a:r>
          </a:p>
        </p:txBody>
      </p:sp>
    </p:spTree>
    <p:extLst>
      <p:ext uri="{BB962C8B-B14F-4D97-AF65-F5344CB8AC3E}">
        <p14:creationId xmlns:p14="http://schemas.microsoft.com/office/powerpoint/2010/main" val="854217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3778" y="1040927"/>
            <a:ext cx="778313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первом слоге ударение ставится и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лице повелительного наклонения:</a:t>
            </a:r>
          </a:p>
          <a:p>
            <a:pPr algn="ctr"/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ешь,</a:t>
            </a:r>
            <a:b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йлә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говори, рассказывай, </a:t>
            </a:r>
            <a:b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рағыҙ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смотрите, </a:t>
            </a:r>
            <a:b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йләгеҙ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говорите.</a:t>
            </a:r>
          </a:p>
        </p:txBody>
      </p:sp>
    </p:spTree>
    <p:extLst>
      <p:ext uri="{BB962C8B-B14F-4D97-AF65-F5344CB8AC3E}">
        <p14:creationId xmlns:p14="http://schemas.microsoft.com/office/powerpoint/2010/main" val="1536187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8446" y="1151507"/>
            <a:ext cx="85413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к глаголу присоединяется аффикс отрицания </a:t>
            </a:r>
            <a:r>
              <a:rPr lang="ru-RU" sz="40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ru-RU" sz="40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40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мә</a:t>
            </a:r>
            <a:r>
              <a:rPr lang="ru-RU" sz="40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ударение ставится обязательно </a:t>
            </a:r>
          </a:p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ним:</a:t>
            </a:r>
          </a:p>
          <a:p>
            <a:pPr algn="ctr"/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ҡар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(смотри — </a:t>
            </a:r>
            <a:endParaRPr lang="ru-RU" sz="40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смотри),</a:t>
            </a:r>
            <a:b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ҡла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йоҡл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(спи — не спи).</a:t>
            </a:r>
          </a:p>
        </p:txBody>
      </p:sp>
    </p:spTree>
    <p:extLst>
      <p:ext uri="{BB962C8B-B14F-4D97-AF65-F5344CB8AC3E}">
        <p14:creationId xmlns:p14="http://schemas.microsoft.com/office/powerpoint/2010/main" val="3154033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5463" y="1047265"/>
            <a:ext cx="813409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именах существительных, имеющих аффиксы сказуемости 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мын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-мен,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һың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һең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быҙ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беҙ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т.д., 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наречиях с аффиксами 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-тай,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тәй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-дай,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дәй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ҙай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ҙәй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-лай,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ләй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сә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ударение также ставится обязательно перед ними:</a:t>
            </a:r>
          </a:p>
          <a:p>
            <a:pPr algn="ctr"/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 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уҡыус</a:t>
            </a:r>
            <a:r>
              <a:rPr lang="ru-RU" sz="32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мин 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уҡыус</a:t>
            </a:r>
            <a:r>
              <a:rPr lang="ru-RU" sz="32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мын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(я студент);</a:t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беҙ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ҡун</a:t>
            </a:r>
            <a:r>
              <a:rPr lang="ru-RU" sz="32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ҡбыҙ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(мы гости); </a:t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</a:t>
            </a:r>
            <a:r>
              <a:rPr lang="ru-RU" sz="32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ндәй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булғ</a:t>
            </a:r>
            <a:r>
              <a:rPr lang="ru-RU" sz="32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</a:t>
            </a:r>
            <a:r>
              <a:rPr lang="ru-RU" sz="32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(хочу быть как ты); </a:t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</a:t>
            </a:r>
            <a:r>
              <a:rPr lang="ru-RU" sz="32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ңсә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эшл</a:t>
            </a:r>
            <a:r>
              <a:rPr lang="ru-RU" sz="32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(делай как я).</a:t>
            </a:r>
          </a:p>
        </p:txBody>
      </p:sp>
    </p:spTree>
    <p:extLst>
      <p:ext uri="{BB962C8B-B14F-4D97-AF65-F5344CB8AC3E}">
        <p14:creationId xmlns:p14="http://schemas.microsoft.com/office/powerpoint/2010/main" val="2779990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3985" y="1577786"/>
            <a:ext cx="734527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Усилительные частицы </a:t>
            </a:r>
          </a:p>
          <a:p>
            <a:pPr algn="ctr"/>
            <a:r>
              <a:rPr lang="ru-RU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бик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очень, </a:t>
            </a:r>
            <a:r>
              <a:rPr lang="ru-RU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иң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самый</a:t>
            </a:r>
          </a:p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всегда </a:t>
            </a:r>
            <a:r>
              <a:rPr lang="ru-RU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ударны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ң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самый красивый, </a:t>
            </a:r>
            <a:b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</a:t>
            </a:r>
            <a:r>
              <a:rPr lang="ru-RU" sz="40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4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очень тяжелый.</a:t>
            </a:r>
          </a:p>
          <a:p>
            <a:pPr algn="ctr"/>
            <a:endParaRPr lang="ru-RU" sz="4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659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976" y="442389"/>
            <a:ext cx="821155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словах с вопросительными </a:t>
            </a:r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һорау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киҫәксәләре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-мы,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мө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предположительными частицами (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икеләнеү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киҫәксөләре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-дыр, -дер,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ҙыр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ҙер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тыр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-тер,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лыр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3200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лер</a:t>
            </a:r>
            <a:r>
              <a:rPr lang="ru-RU" sz="3200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ударение падает на слог перед ними, т.е. эти частицы всегда безударны:</a:t>
            </a:r>
          </a:p>
          <a:p>
            <a:pPr algn="ctr"/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барҙ</a:t>
            </a:r>
            <a:r>
              <a:rPr lang="ru-RU" sz="32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ңмы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— ходил ли?</a:t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200" i="1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рмы? — есть ли?</a:t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беләл</a:t>
            </a:r>
            <a:r>
              <a:rPr lang="ru-RU" sz="32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рме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— знают ли?;</a:t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килг</a:t>
            </a:r>
            <a:r>
              <a:rPr lang="ru-RU" sz="32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ндер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возможно, приехал (пришел);</a:t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</a:t>
            </a:r>
            <a:r>
              <a:rPr lang="ru-RU" sz="3200" i="1" dirty="0" err="1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</a:t>
            </a:r>
            <a:r>
              <a:rPr lang="ru-RU" sz="3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лер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возможно, знает.</a:t>
            </a:r>
          </a:p>
        </p:txBody>
      </p:sp>
    </p:spTree>
    <p:extLst>
      <p:ext uri="{BB962C8B-B14F-4D97-AF65-F5344CB8AC3E}">
        <p14:creationId xmlns:p14="http://schemas.microsoft.com/office/powerpoint/2010/main" val="13907475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tint val="100000"/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65</TotalTime>
  <Words>127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Ударение — Баҫым</dc:title>
  <dc:creator>Администратор</dc:creator>
  <cp:lastModifiedBy>Администратор</cp:lastModifiedBy>
  <cp:revision>12</cp:revision>
  <dcterms:created xsi:type="dcterms:W3CDTF">2014-10-17T15:08:43Z</dcterms:created>
  <dcterms:modified xsi:type="dcterms:W3CDTF">2014-11-27T11:12:54Z</dcterms:modified>
</cp:coreProperties>
</file>