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6"/>
  </p:notesMasterIdLst>
  <p:sldIdLst>
    <p:sldId id="256" r:id="rId2"/>
    <p:sldId id="274" r:id="rId3"/>
    <p:sldId id="316" r:id="rId4"/>
    <p:sldId id="257" r:id="rId5"/>
    <p:sldId id="275" r:id="rId6"/>
    <p:sldId id="277" r:id="rId7"/>
    <p:sldId id="278" r:id="rId8"/>
    <p:sldId id="279" r:id="rId9"/>
    <p:sldId id="280" r:id="rId10"/>
    <p:sldId id="292" r:id="rId11"/>
    <p:sldId id="281" r:id="rId12"/>
    <p:sldId id="294" r:id="rId13"/>
    <p:sldId id="282" r:id="rId14"/>
    <p:sldId id="296" r:id="rId15"/>
    <p:sldId id="283" r:id="rId16"/>
    <p:sldId id="298" r:id="rId17"/>
    <p:sldId id="284" r:id="rId18"/>
    <p:sldId id="300" r:id="rId19"/>
    <p:sldId id="285" r:id="rId20"/>
    <p:sldId id="302" r:id="rId21"/>
    <p:sldId id="286" r:id="rId22"/>
    <p:sldId id="304" r:id="rId23"/>
    <p:sldId id="287" r:id="rId24"/>
    <p:sldId id="288" r:id="rId25"/>
    <p:sldId id="308" r:id="rId26"/>
    <p:sldId id="289" r:id="rId27"/>
    <p:sldId id="310" r:id="rId28"/>
    <p:sldId id="290" r:id="rId29"/>
    <p:sldId id="312" r:id="rId30"/>
    <p:sldId id="317" r:id="rId31"/>
    <p:sldId id="313" r:id="rId32"/>
    <p:sldId id="314" r:id="rId33"/>
    <p:sldId id="269" r:id="rId34"/>
    <p:sldId id="291" r:id="rId3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45" d="100"/>
          <a:sy n="45" d="100"/>
        </p:scale>
        <p:origin x="-246"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autoTitleDeleted val="1"/>
    <c:plotArea>
      <c:layout>
        <c:manualLayout>
          <c:layoutTarget val="inner"/>
          <c:xMode val="edge"/>
          <c:yMode val="edge"/>
          <c:x val="6.1036786417322839E-2"/>
          <c:y val="3.8214933672801821E-2"/>
          <c:w val="0.91396321358267729"/>
          <c:h val="0.84185372527966751"/>
        </c:manualLayout>
      </c:layout>
      <c:lineChart>
        <c:grouping val="standard"/>
        <c:ser>
          <c:idx val="0"/>
          <c:order val="0"/>
          <c:tx>
            <c:strRef>
              <c:f>Лист1!$B$1</c:f>
              <c:strCache>
                <c:ptCount val="1"/>
                <c:pt idx="0">
                  <c:v>the appearance of the year</c:v>
                </c:pt>
              </c:strCache>
            </c:strRef>
          </c:tx>
          <c:spPr>
            <a:ln w="28575" cap="rnd">
              <a:solidFill>
                <a:schemeClr val="accent1"/>
              </a:solidFill>
              <a:round/>
            </a:ln>
            <a:effectLst/>
          </c:spPr>
          <c:marker>
            <c:symbol val="none"/>
          </c:marker>
          <c:cat>
            <c:strRef>
              <c:f>Лист1!$A$2:$A$10</c:f>
              <c:strCache>
                <c:ptCount val="9"/>
                <c:pt idx="0">
                  <c:v>Ada</c:v>
                </c:pt>
                <c:pt idx="1">
                  <c:v>Basic</c:v>
                </c:pt>
                <c:pt idx="2">
                  <c:v>Cobol</c:v>
                </c:pt>
                <c:pt idx="3">
                  <c:v>Lisp</c:v>
                </c:pt>
                <c:pt idx="4">
                  <c:v>LOGO</c:v>
                </c:pt>
                <c:pt idx="5">
                  <c:v>Pascal</c:v>
                </c:pt>
                <c:pt idx="6">
                  <c:v>Plankalkul</c:v>
                </c:pt>
                <c:pt idx="7">
                  <c:v>C ++</c:v>
                </c:pt>
                <c:pt idx="8">
                  <c:v>Fortran</c:v>
                </c:pt>
              </c:strCache>
            </c:strRef>
          </c:cat>
          <c:val>
            <c:numRef>
              <c:f>Лист1!$B$2:$B$10</c:f>
              <c:numCache>
                <c:formatCode>General</c:formatCode>
                <c:ptCount val="9"/>
                <c:pt idx="0">
                  <c:v>1980</c:v>
                </c:pt>
                <c:pt idx="1">
                  <c:v>1963</c:v>
                </c:pt>
                <c:pt idx="2">
                  <c:v>1959</c:v>
                </c:pt>
                <c:pt idx="3">
                  <c:v>1958</c:v>
                </c:pt>
                <c:pt idx="4">
                  <c:v>1967</c:v>
                </c:pt>
                <c:pt idx="5">
                  <c:v>1984</c:v>
                </c:pt>
                <c:pt idx="6">
                  <c:v>1945</c:v>
                </c:pt>
                <c:pt idx="7">
                  <c:v>1980</c:v>
                </c:pt>
                <c:pt idx="8">
                  <c:v>1957</c:v>
                </c:pt>
              </c:numCache>
            </c:numRef>
          </c:val>
        </c:ser>
        <c:dLbls/>
        <c:marker val="1"/>
        <c:axId val="61864192"/>
        <c:axId val="54661120"/>
      </c:lineChart>
      <c:catAx>
        <c:axId val="618641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54661120"/>
        <c:crosses val="autoZero"/>
        <c:auto val="1"/>
        <c:lblAlgn val="ctr"/>
        <c:lblOffset val="100"/>
      </c:catAx>
      <c:valAx>
        <c:axId val="54661120"/>
        <c:scaling>
          <c:orientation val="minMax"/>
          <c:max val="1990"/>
          <c:min val="1930"/>
        </c:scaling>
        <c:axPos val="l"/>
        <c:majorGridlines>
          <c:spPr>
            <a:ln w="9525" cap="flat" cmpd="sng" algn="ctr">
              <a:solidFill>
                <a:schemeClr val="tx1">
                  <a:lumMod val="15000"/>
                  <a:lumOff val="85000"/>
                </a:schemeClr>
              </a:solidFill>
              <a:round/>
            </a:ln>
            <a:effectLst/>
          </c:spPr>
        </c:majorGridlines>
        <c:numFmt formatCode="#,##0" sourceLinked="0"/>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61864192"/>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zero"/>
  </c:chart>
  <c:spPr>
    <a:noFill/>
    <a:ln>
      <a:noFill/>
    </a:ln>
    <a:effectLst/>
  </c:spPr>
  <c:txPr>
    <a:bodyPr/>
    <a:lstStyle/>
    <a:p>
      <a:pPr>
        <a:defRPr/>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autoTitleDeleted val="1"/>
    <c:plotArea>
      <c:layout/>
      <c:pieChart>
        <c:varyColors val="1"/>
        <c:ser>
          <c:idx val="0"/>
          <c:order val="0"/>
          <c:tx>
            <c:strRef>
              <c:f>Лист1!$B$1</c:f>
              <c:strCache>
                <c:ptCount val="1"/>
                <c:pt idx="0">
                  <c:v>Rating demand Programming Languages</c:v>
                </c:pt>
              </c:strCache>
            </c:strRef>
          </c:tx>
          <c:dPt>
            <c:idx val="0"/>
            <c:explosion val="7"/>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explosion val="9"/>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explosion val="9"/>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explosion val="8"/>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explosion val="7"/>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explosion val="8"/>
            <c:spPr>
              <a:solidFill>
                <a:schemeClr val="accent6"/>
              </a:solidFill>
              <a:ln>
                <a:noFill/>
              </a:ln>
              <a:effectLst/>
              <a:scene3d>
                <a:camera prst="orthographicFront"/>
                <a:lightRig rig="brightRoom" dir="t"/>
              </a:scene3d>
              <a:sp3d prstMaterial="flat">
                <a:bevelT w="50800" h="101600" prst="angle"/>
                <a:contourClr>
                  <a:srgbClr val="000000"/>
                </a:contourClr>
              </a:sp3d>
            </c:spPr>
          </c:dPt>
          <c:dPt>
            <c:idx val="6"/>
            <c:explosion val="9"/>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9.028505859835079E-3"/>
                  <c:y val="9.061419061027972E-3"/>
                </c:manualLayout>
              </c:layout>
              <c:dLblPos val="bestFit"/>
              <c:showVal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lt1"/>
                    </a:solidFill>
                    <a:latin typeface="+mn-lt"/>
                    <a:ea typeface="+mn-ea"/>
                    <a:cs typeface="+mn-cs"/>
                  </a:defRPr>
                </a:pPr>
                <a:endParaRPr lang="ru-RU"/>
              </a:p>
            </c:txPr>
            <c:dLblPos val="inEnd"/>
            <c:showVal val="1"/>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Лист1!$A$2:$A$8</c:f>
              <c:strCache>
                <c:ptCount val="7"/>
                <c:pt idx="0">
                  <c:v>Pascal</c:v>
                </c:pt>
                <c:pt idx="1">
                  <c:v>C/C++</c:v>
                </c:pt>
                <c:pt idx="2">
                  <c:v>Fortran</c:v>
                </c:pt>
                <c:pt idx="3">
                  <c:v>Cobol</c:v>
                </c:pt>
                <c:pt idx="4">
                  <c:v>Prologue</c:v>
                </c:pt>
                <c:pt idx="5">
                  <c:v>Other languages</c:v>
                </c:pt>
                <c:pt idx="6">
                  <c:v>Java</c:v>
                </c:pt>
              </c:strCache>
            </c:strRef>
          </c:cat>
          <c:val>
            <c:numRef>
              <c:f>Лист1!$B$2:$B$8</c:f>
              <c:numCache>
                <c:formatCode>0%</c:formatCode>
                <c:ptCount val="7"/>
                <c:pt idx="0">
                  <c:v>3.0000000000000002E-2</c:v>
                </c:pt>
                <c:pt idx="1">
                  <c:v>0.33000000000000007</c:v>
                </c:pt>
                <c:pt idx="2">
                  <c:v>0.14000000000000001</c:v>
                </c:pt>
                <c:pt idx="3">
                  <c:v>6.0000000000000005E-2</c:v>
                </c:pt>
                <c:pt idx="4">
                  <c:v>8.0000000000000016E-2</c:v>
                </c:pt>
                <c:pt idx="5">
                  <c:v>6.0000000000000005E-2</c:v>
                </c:pt>
                <c:pt idx="6">
                  <c:v>0.30000000000000004</c:v>
                </c:pt>
              </c:numCache>
            </c:numRef>
          </c:val>
        </c:ser>
        <c:dLbls>
          <c:showVal val="1"/>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chart>
  <c:spPr>
    <a:noFill/>
    <a:ln>
      <a:noFill/>
    </a:ln>
    <a:effectLst/>
  </c:spPr>
  <c:txPr>
    <a:bodyPr/>
    <a:lstStyle/>
    <a:p>
      <a:pPr>
        <a:defRPr/>
      </a:pPr>
      <a:endParaRPr lang="ru-RU"/>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EA282A-7738-429F-8507-119F36412111}" type="datetimeFigureOut">
              <a:rPr lang="ru-RU" smtClean="0"/>
              <a:pPr/>
              <a:t>29.03.2016</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932D8F-3087-4C09-8609-40BE029FC992}" type="slidenum">
              <a:rPr lang="ru-RU" smtClean="0"/>
              <a:pPr/>
              <a:t>‹#›</a:t>
            </a:fld>
            <a:endParaRPr lang="ru-RU"/>
          </a:p>
        </p:txBody>
      </p:sp>
    </p:spTree>
    <p:extLst>
      <p:ext uri="{BB962C8B-B14F-4D97-AF65-F5344CB8AC3E}">
        <p14:creationId xmlns:p14="http://schemas.microsoft.com/office/powerpoint/2010/main" xmlns="" val="1170242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932D8F-3087-4C09-8609-40BE029FC992}" type="slidenum">
              <a:rPr lang="ru-RU" smtClean="0"/>
              <a:pPr/>
              <a:t>2</a:t>
            </a:fld>
            <a:endParaRPr lang="ru-RU"/>
          </a:p>
        </p:txBody>
      </p:sp>
    </p:spTree>
    <p:extLst>
      <p:ext uri="{BB962C8B-B14F-4D97-AF65-F5344CB8AC3E}">
        <p14:creationId xmlns:p14="http://schemas.microsoft.com/office/powerpoint/2010/main" xmlns="" val="384088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a:xfrm>
            <a:off x="5332412" y="5883275"/>
            <a:ext cx="4324044" cy="365125"/>
          </a:xfrm>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2147540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677228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4219649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4233183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2073554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3389633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1679267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2249964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2332167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a:xfrm>
            <a:off x="10951856" y="5867131"/>
            <a:ext cx="551167" cy="365125"/>
          </a:xfrm>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3773500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109640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325683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1604590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481201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1616968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2127313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6C00953-8179-41CD-BFA1-6B9FE1716B06}" type="datetimeFigureOut">
              <a:rPr lang="ru-RU" smtClean="0"/>
              <a:pPr/>
              <a:t>29.03.2016</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495344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6C00953-8179-41CD-BFA1-6B9FE1716B06}" type="datetimeFigureOut">
              <a:rPr lang="ru-RU" smtClean="0"/>
              <a:pPr/>
              <a:t>29.03.2016</a:t>
            </a:fld>
            <a:endParaRPr lang="ru-RU"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4B4EF46-5A93-43FA-849C-21F9177AADAE}" type="slidenum">
              <a:rPr lang="ru-RU" smtClean="0"/>
              <a:pPr/>
              <a:t>‹#›</a:t>
            </a:fld>
            <a:endParaRPr lang="ru-RU" dirty="0"/>
          </a:p>
        </p:txBody>
      </p:sp>
    </p:spTree>
    <p:extLst>
      <p:ext uri="{BB962C8B-B14F-4D97-AF65-F5344CB8AC3E}">
        <p14:creationId xmlns:p14="http://schemas.microsoft.com/office/powerpoint/2010/main" xmlns="" val="17637762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10" Type="http://schemas.openxmlformats.org/officeDocument/2006/relationships/slide" Target="slide3.xml"/><Relationship Id="rId4" Type="http://schemas.openxmlformats.org/officeDocument/2006/relationships/slide" Target="slide6.xml"/><Relationship Id="rId9" Type="http://schemas.openxmlformats.org/officeDocument/2006/relationships/slide" Target="slide15.xml"/></Relationships>
</file>

<file path=ppt/slides/_rels/slide2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9.xml"/><Relationship Id="rId7" Type="http://schemas.openxmlformats.org/officeDocument/2006/relationships/slide" Target="slide26.xml"/><Relationship Id="rId12" Type="http://schemas.openxmlformats.org/officeDocument/2006/relationships/slide" Target="slide2.xml"/><Relationship Id="rId2" Type="http://schemas.openxmlformats.org/officeDocument/2006/relationships/slide" Target="slide17.xml"/><Relationship Id="rId1" Type="http://schemas.openxmlformats.org/officeDocument/2006/relationships/slideLayout" Target="../slideLayouts/slideLayout2.xml"/><Relationship Id="rId6" Type="http://schemas.openxmlformats.org/officeDocument/2006/relationships/slide" Target="slide24.xml"/><Relationship Id="rId11" Type="http://schemas.openxmlformats.org/officeDocument/2006/relationships/slide" Target="slide33.xml"/><Relationship Id="rId5" Type="http://schemas.openxmlformats.org/officeDocument/2006/relationships/slide" Target="slide23.xml"/><Relationship Id="rId10" Type="http://schemas.openxmlformats.org/officeDocument/2006/relationships/slide" Target="slide31.xml"/><Relationship Id="rId4" Type="http://schemas.openxmlformats.org/officeDocument/2006/relationships/slide" Target="slide21.xml"/><Relationship Id="rId9" Type="http://schemas.openxmlformats.org/officeDocument/2006/relationships/slide" Target="slide30.xml"/></Relationships>
</file>

<file path=ppt/slides/_rels/slide3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referatzone.com/load/referaty/informatika/jazyki_programmirovanija_vysokogo_urovnja/42-1-0-1271" TargetMode="External"/><Relationship Id="rId7" Type="http://schemas.openxmlformats.org/officeDocument/2006/relationships/slide" Target="slide3.xml"/><Relationship Id="rId2" Type="http://schemas.openxmlformats.org/officeDocument/2006/relationships/hyperlink" Target="https://translate.google.ru/" TargetMode="External"/><Relationship Id="rId1" Type="http://schemas.openxmlformats.org/officeDocument/2006/relationships/slideLayout" Target="../slideLayouts/slideLayout2.xml"/><Relationship Id="rId6" Type="http://schemas.openxmlformats.org/officeDocument/2006/relationships/hyperlink" Target="http://studopedia.net/7_1712_yaziki-programmirovaniya-visokogo-urovnya.html" TargetMode="External"/><Relationship Id="rId5" Type="http://schemas.openxmlformats.org/officeDocument/2006/relationships/hyperlink" Target="http://studopedia.ru/2_105169_ponyatie-o-yazikah-programmirovaniya-visokogo-urovnya.html%20-%2031.03.2015%2020:20" TargetMode="External"/><Relationship Id="rId4" Type="http://schemas.openxmlformats.org/officeDocument/2006/relationships/hyperlink" Target="http://doma10.ucoz.ru/index/jazyki_programmirovanija/0-82"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90054" y="2327769"/>
            <a:ext cx="8712969" cy="2306471"/>
          </a:xfrm>
        </p:spPr>
        <p:txBody>
          <a:bodyPr>
            <a:normAutofit fontScale="90000"/>
          </a:bodyPr>
          <a:lstStyle/>
          <a:p>
            <a:pPr algn="ctr"/>
            <a:r>
              <a:rPr lang="en-US"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Project</a:t>
            </a:r>
            <a:r>
              <a:rPr lang="en-US"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ru-RU"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r>
            <a:br>
              <a:rPr lang="ru-RU"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High-level programming languages</a:t>
            </a:r>
            <a:endParaRPr lang="ru-RU" dirty="0"/>
          </a:p>
        </p:txBody>
      </p:sp>
      <p:sp>
        <p:nvSpPr>
          <p:cNvPr id="4" name="Прямоугольник 5"/>
          <p:cNvSpPr>
            <a:spLocks noChangeArrowheads="1"/>
          </p:cNvSpPr>
          <p:nvPr/>
        </p:nvSpPr>
        <p:spPr bwMode="auto">
          <a:xfrm>
            <a:off x="2790054" y="396069"/>
            <a:ext cx="8712969"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indent="269875"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algn="ctr" eaLnBrk="1" hangingPunct="1">
              <a:spcBef>
                <a:spcPct val="0"/>
              </a:spcBef>
              <a:buClrTx/>
              <a:buSzTx/>
              <a:buFontTx/>
              <a:buNone/>
            </a:pPr>
            <a:r>
              <a:rPr lang="ru-RU" altLang="ru-RU" sz="1800" b="1" dirty="0">
                <a:latin typeface="Times New Roman" pitchFamily="18" charset="0"/>
                <a:ea typeface="Calibri" pitchFamily="34" charset="0"/>
                <a:cs typeface="Times New Roman" pitchFamily="18" charset="0"/>
              </a:rPr>
              <a:t>Министерство образования и науки Амурской области</a:t>
            </a:r>
            <a:endParaRPr lang="ru-RU" altLang="ru-RU" sz="900" b="1" dirty="0">
              <a:latin typeface="Times New Roman" pitchFamily="18" charset="0"/>
              <a:ea typeface="Calibri" pitchFamily="34" charset="0"/>
              <a:cs typeface="Times New Roman" pitchFamily="18" charset="0"/>
            </a:endParaRPr>
          </a:p>
          <a:p>
            <a:pPr algn="ctr">
              <a:spcBef>
                <a:spcPct val="0"/>
              </a:spcBef>
              <a:buClrTx/>
              <a:buSzTx/>
              <a:buFontTx/>
              <a:buNone/>
            </a:pPr>
            <a:r>
              <a:rPr lang="ru-RU" altLang="ru-RU" sz="1800" b="1" dirty="0">
                <a:latin typeface="Times New Roman" pitchFamily="18" charset="0"/>
                <a:ea typeface="Calibri" pitchFamily="34" charset="0"/>
                <a:cs typeface="Times New Roman" pitchFamily="18" charset="0"/>
              </a:rPr>
              <a:t>Государственное образовательное учреждение</a:t>
            </a:r>
            <a:endParaRPr lang="ru-RU" altLang="ru-RU" sz="900" b="1" dirty="0">
              <a:latin typeface="Times New Roman" pitchFamily="18" charset="0"/>
              <a:ea typeface="Calibri" pitchFamily="34" charset="0"/>
              <a:cs typeface="Times New Roman" pitchFamily="18" charset="0"/>
            </a:endParaRPr>
          </a:p>
          <a:p>
            <a:pPr algn="ctr">
              <a:spcBef>
                <a:spcPct val="0"/>
              </a:spcBef>
              <a:buClrTx/>
              <a:buSzTx/>
              <a:buFontTx/>
              <a:buNone/>
            </a:pPr>
            <a:r>
              <a:rPr lang="ru-RU" altLang="ru-RU" sz="1800" b="1" dirty="0">
                <a:latin typeface="Times New Roman" pitchFamily="18" charset="0"/>
                <a:ea typeface="Calibri" pitchFamily="34" charset="0"/>
                <a:cs typeface="Times New Roman" pitchFamily="18" charset="0"/>
              </a:rPr>
              <a:t>среднего профессионального образования</a:t>
            </a:r>
            <a:endParaRPr lang="ru-RU" altLang="ru-RU" sz="900" b="1" dirty="0">
              <a:latin typeface="Times New Roman" pitchFamily="18" charset="0"/>
              <a:ea typeface="Calibri" pitchFamily="34" charset="0"/>
              <a:cs typeface="Times New Roman" pitchFamily="18" charset="0"/>
            </a:endParaRPr>
          </a:p>
          <a:p>
            <a:pPr algn="ctr">
              <a:spcBef>
                <a:spcPct val="0"/>
              </a:spcBef>
              <a:buClrTx/>
              <a:buSzTx/>
              <a:buFontTx/>
              <a:buNone/>
            </a:pPr>
            <a:r>
              <a:rPr lang="ru-RU" altLang="ru-RU" sz="1800" b="1" dirty="0">
                <a:latin typeface="Times New Roman" pitchFamily="18" charset="0"/>
                <a:ea typeface="Calibri" pitchFamily="34" charset="0"/>
                <a:cs typeface="Times New Roman" pitchFamily="18" charset="0"/>
              </a:rPr>
              <a:t>«АМУРСКИЙ </a:t>
            </a:r>
            <a:r>
              <a:rPr lang="ru-RU" altLang="ru-RU" sz="1800" b="1" dirty="0" smtClean="0">
                <a:latin typeface="Times New Roman" pitchFamily="18" charset="0"/>
                <a:ea typeface="Calibri" pitchFamily="34" charset="0"/>
                <a:cs typeface="Times New Roman" pitchFamily="18" charset="0"/>
              </a:rPr>
              <a:t>ПЕДАГОГИЧЕСКИЙ КОЛЛЕДЖ»</a:t>
            </a:r>
            <a:endParaRPr lang="ru-RU" altLang="ru-RU" sz="900" b="1" dirty="0">
              <a:latin typeface="Times New Roman" pitchFamily="18" charset="0"/>
              <a:ea typeface="Calibri" pitchFamily="34" charset="0"/>
              <a:cs typeface="Times New Roman" pitchFamily="18" charset="0"/>
            </a:endParaRPr>
          </a:p>
        </p:txBody>
      </p:sp>
      <p:sp>
        <p:nvSpPr>
          <p:cNvPr id="5" name="Подзаголовок 2"/>
          <p:cNvSpPr>
            <a:spLocks noGrp="1"/>
          </p:cNvSpPr>
          <p:nvPr>
            <p:ph type="subTitle" idx="1"/>
          </p:nvPr>
        </p:nvSpPr>
        <p:spPr>
          <a:xfrm>
            <a:off x="6830414" y="5365612"/>
            <a:ext cx="4672608" cy="1390029"/>
          </a:xfrm>
        </p:spPr>
        <p:txBody>
          <a:bodyPr>
            <a:normAutofit fontScale="77500" lnSpcReduction="20000"/>
          </a:bodyPr>
          <a:lstStyle/>
          <a:p>
            <a:pPr algn="l"/>
            <a:r>
              <a:rPr lang="ru-RU" altLang="ru-RU" b="1" dirty="0">
                <a:latin typeface="Times New Roman" pitchFamily="18" charset="0"/>
                <a:cs typeface="Times New Roman" pitchFamily="18" charset="0"/>
              </a:rPr>
              <a:t>Выполнил: </a:t>
            </a:r>
            <a:r>
              <a:rPr lang="ru-RU" altLang="ru-RU" b="1" dirty="0" smtClean="0">
                <a:latin typeface="Times New Roman" pitchFamily="18" charset="0"/>
                <a:cs typeface="Times New Roman" pitchFamily="18" charset="0"/>
              </a:rPr>
              <a:t>Аношкин А.Н. студент 345 группы</a:t>
            </a:r>
          </a:p>
          <a:p>
            <a:pPr algn="l"/>
            <a:r>
              <a:rPr lang="ru-RU" altLang="ru-RU" b="1" dirty="0" smtClean="0">
                <a:latin typeface="Times New Roman" pitchFamily="18" charset="0"/>
                <a:cs typeface="Times New Roman" pitchFamily="18" charset="0"/>
              </a:rPr>
              <a:t>специальность </a:t>
            </a:r>
            <a:r>
              <a:rPr lang="ru-RU" altLang="ru-RU" b="1" dirty="0">
                <a:latin typeface="Times New Roman" pitchFamily="18" charset="0"/>
                <a:cs typeface="Times New Roman" pitchFamily="18" charset="0"/>
              </a:rPr>
              <a:t>:</a:t>
            </a:r>
          </a:p>
          <a:p>
            <a:pPr algn="l"/>
            <a:r>
              <a:rPr lang="ru-RU" altLang="ru-RU" b="1" dirty="0">
                <a:latin typeface="Times New Roman" pitchFamily="18" charset="0"/>
                <a:cs typeface="Times New Roman" pitchFamily="18" charset="0"/>
              </a:rPr>
              <a:t>Прикладная информатика </a:t>
            </a:r>
            <a:r>
              <a:rPr lang="ru-RU" altLang="ru-RU" b="1" dirty="0" smtClean="0">
                <a:latin typeface="Times New Roman" pitchFamily="18" charset="0"/>
                <a:cs typeface="Times New Roman" pitchFamily="18" charset="0"/>
              </a:rPr>
              <a:t>(по отраслям) </a:t>
            </a:r>
            <a:endParaRPr lang="en-US" altLang="ru-RU" b="1" dirty="0">
              <a:latin typeface="Times New Roman" pitchFamily="18" charset="0"/>
              <a:cs typeface="Times New Roman" pitchFamily="18" charset="0"/>
            </a:endParaRPr>
          </a:p>
          <a:p>
            <a:pPr algn="l"/>
            <a:r>
              <a:rPr lang="ru-RU" altLang="ru-RU" b="1" dirty="0" smtClean="0">
                <a:latin typeface="Times New Roman" pitchFamily="18" charset="0"/>
                <a:cs typeface="Times New Roman" pitchFamily="18" charset="0"/>
              </a:rPr>
              <a:t>Проверил:</a:t>
            </a:r>
            <a:r>
              <a:rPr lang="en-US" altLang="ru-RU" b="1" dirty="0" smtClean="0">
                <a:latin typeface="Times New Roman" pitchFamily="18" charset="0"/>
                <a:cs typeface="Times New Roman" pitchFamily="18" charset="0"/>
              </a:rPr>
              <a:t> </a:t>
            </a:r>
            <a:r>
              <a:rPr lang="ru-RU" altLang="ru-RU" b="1" dirty="0">
                <a:latin typeface="Times New Roman" pitchFamily="18" charset="0"/>
                <a:cs typeface="Times New Roman" pitchFamily="18" charset="0"/>
              </a:rPr>
              <a:t>Коновалова Л.Б</a:t>
            </a:r>
            <a:r>
              <a:rPr lang="ru-RU" altLang="ru-RU" b="1" dirty="0"/>
              <a:t>. </a:t>
            </a:r>
          </a:p>
          <a:p>
            <a:pPr algn="l"/>
            <a:endParaRPr lang="ru-RU" dirty="0"/>
          </a:p>
        </p:txBody>
      </p:sp>
    </p:spTree>
    <p:extLst>
      <p:ext uri="{BB962C8B-B14F-4D97-AF65-F5344CB8AC3E}">
        <p14:creationId xmlns:p14="http://schemas.microsoft.com/office/powerpoint/2010/main" xmlns="" val="4907811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98947"/>
            <a:ext cx="10018713" cy="1752599"/>
          </a:xfrm>
        </p:spPr>
        <p:txBody>
          <a:bodyPr>
            <a:normAutofit/>
          </a:bodyPr>
          <a:lstStyle/>
          <a:p>
            <a:r>
              <a:rPr lang="en-US" sz="4400" b="1" dirty="0">
                <a:solidFill>
                  <a:schemeClr val="accent1">
                    <a:lumMod val="75000"/>
                  </a:schemeClr>
                </a:solidFill>
              </a:rPr>
              <a:t>Augusta Ada King Byron, Countess of Lovelace</a:t>
            </a:r>
            <a:endParaRPr lang="ru-RU" sz="4400" b="1" dirty="0">
              <a:solidFill>
                <a:schemeClr val="accent1">
                  <a:lumMod val="75000"/>
                </a:schemeClr>
              </a:solidFill>
            </a:endParaRPr>
          </a:p>
        </p:txBody>
      </p:sp>
      <p:sp>
        <p:nvSpPr>
          <p:cNvPr id="6" name="Объект 5"/>
          <p:cNvSpPr>
            <a:spLocks noGrp="1"/>
          </p:cNvSpPr>
          <p:nvPr>
            <p:ph idx="1"/>
          </p:nvPr>
        </p:nvSpPr>
        <p:spPr>
          <a:xfrm>
            <a:off x="5308979" y="1851547"/>
            <a:ext cx="6619163" cy="4421364"/>
          </a:xfrm>
        </p:spPr>
        <p:txBody>
          <a:bodyPr>
            <a:noAutofit/>
          </a:bodyPr>
          <a:lstStyle/>
          <a:p>
            <a:pPr marL="0" indent="0">
              <a:buNone/>
            </a:pPr>
            <a:r>
              <a:rPr lang="en-US" sz="2800" dirty="0"/>
              <a:t>(10 December 1815, London, UK - 27 November 1852) was a mathematician. Known primarily for creating descriptions of computing machines, the draft of which was designed by Charles Babbage. Made the first program in the world (for this machine). Coined the terms "cycle" and "work cell", is considered the first programmer in history.</a:t>
            </a:r>
            <a:endParaRPr lang="ru-RU" sz="2800" dirty="0"/>
          </a:p>
        </p:txBody>
      </p:sp>
      <p:pic>
        <p:nvPicPr>
          <p:cNvPr id="2053" name="Picture 5" descr="Ada Lovelace portrait.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25317" y="1851546"/>
            <a:ext cx="3078945" cy="442136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3861127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Basic</a:t>
            </a:r>
            <a:endParaRPr lang="ru-RU" sz="4400" b="1" dirty="0">
              <a:solidFill>
                <a:schemeClr val="accent1">
                  <a:lumMod val="75000"/>
                </a:schemeClr>
              </a:solidFill>
            </a:endParaRPr>
          </a:p>
        </p:txBody>
      </p:sp>
      <p:sp>
        <p:nvSpPr>
          <p:cNvPr id="3" name="Объект 2"/>
          <p:cNvSpPr>
            <a:spLocks noGrp="1"/>
          </p:cNvSpPr>
          <p:nvPr>
            <p:ph idx="1"/>
          </p:nvPr>
        </p:nvSpPr>
        <p:spPr>
          <a:xfrm>
            <a:off x="1484311" y="2438399"/>
            <a:ext cx="10018713" cy="3124201"/>
          </a:xfrm>
        </p:spPr>
        <p:txBody>
          <a:bodyPr>
            <a:noAutofit/>
          </a:bodyPr>
          <a:lstStyle/>
          <a:p>
            <a:pPr marL="0" indent="0">
              <a:buNone/>
            </a:pPr>
            <a:r>
              <a:rPr lang="en-US" sz="3600" dirty="0"/>
              <a:t>Basic </a:t>
            </a:r>
            <a:r>
              <a:rPr lang="en-US" sz="3200" i="1" dirty="0"/>
              <a:t>[Beginner's All-purpose Symbolic Instruction Code] </a:t>
            </a:r>
            <a:r>
              <a:rPr lang="en-US" sz="3600" dirty="0"/>
              <a:t>- High level programming language developed in 1963 - 1964. Is classified as a fifth-generation languages. </a:t>
            </a:r>
            <a:r>
              <a:rPr lang="en-US" sz="3600" dirty="0" smtClean="0"/>
              <a:t>It is </a:t>
            </a:r>
            <a:r>
              <a:rPr lang="en-US" sz="3600" dirty="0"/>
              <a:t>one of the widely used and constantly evolving language. </a:t>
            </a:r>
            <a:r>
              <a:rPr lang="en-US" sz="3600" dirty="0" smtClean="0"/>
              <a:t>Its </a:t>
            </a:r>
            <a:r>
              <a:rPr lang="en-US" sz="3600" dirty="0"/>
              <a:t>latest version </a:t>
            </a:r>
            <a:r>
              <a:rPr lang="en-US" sz="3600" dirty="0" smtClean="0"/>
              <a:t>is </a:t>
            </a:r>
            <a:r>
              <a:rPr lang="en-US" sz="3600" dirty="0"/>
              <a:t>Prolog 6.0.</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4128046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0"/>
            <a:ext cx="10018713" cy="1752599"/>
          </a:xfrm>
        </p:spPr>
        <p:txBody>
          <a:bodyPr>
            <a:normAutofit/>
          </a:bodyPr>
          <a:lstStyle/>
          <a:p>
            <a:r>
              <a:rPr lang="en-US" sz="4400" b="1" dirty="0">
                <a:solidFill>
                  <a:schemeClr val="accent1">
                    <a:lumMod val="75000"/>
                  </a:schemeClr>
                </a:solidFill>
              </a:rPr>
              <a:t>Thomas Eugene </a:t>
            </a:r>
            <a:r>
              <a:rPr lang="en-US" sz="4400" b="1" dirty="0" smtClean="0">
                <a:solidFill>
                  <a:schemeClr val="accent1">
                    <a:lumMod val="75000"/>
                  </a:schemeClr>
                </a:solidFill>
              </a:rPr>
              <a:t>Kurtz and </a:t>
            </a:r>
            <a:r>
              <a:rPr lang="en-US" sz="4400" b="1" dirty="0">
                <a:solidFill>
                  <a:schemeClr val="accent1">
                    <a:lumMod val="75000"/>
                  </a:schemeClr>
                </a:solidFill>
              </a:rPr>
              <a:t>John George </a:t>
            </a:r>
            <a:r>
              <a:rPr lang="en-US" sz="4400" b="1" dirty="0" err="1">
                <a:solidFill>
                  <a:schemeClr val="accent1">
                    <a:lumMod val="75000"/>
                  </a:schemeClr>
                </a:solidFill>
              </a:rPr>
              <a:t>Kemeny</a:t>
            </a:r>
            <a:endParaRPr lang="ru-RU" sz="4400" b="1" dirty="0">
              <a:solidFill>
                <a:schemeClr val="accent1">
                  <a:lumMod val="75000"/>
                </a:schemeClr>
              </a:solidFill>
            </a:endParaRPr>
          </a:p>
        </p:txBody>
      </p:sp>
      <p:sp>
        <p:nvSpPr>
          <p:cNvPr id="3" name="Объект 2"/>
          <p:cNvSpPr>
            <a:spLocks noGrp="1"/>
          </p:cNvSpPr>
          <p:nvPr>
            <p:ph idx="1"/>
          </p:nvPr>
        </p:nvSpPr>
        <p:spPr>
          <a:xfrm>
            <a:off x="5366336" y="1752599"/>
            <a:ext cx="6616397" cy="4716440"/>
          </a:xfrm>
        </p:spPr>
        <p:txBody>
          <a:bodyPr>
            <a:normAutofit/>
          </a:bodyPr>
          <a:lstStyle/>
          <a:p>
            <a:pPr marL="0" indent="0">
              <a:buNone/>
            </a:pPr>
            <a:r>
              <a:rPr lang="en-US" sz="2800" dirty="0"/>
              <a:t>BASIC was invented in 1964 by professors at Dartmouth College by John </a:t>
            </a:r>
            <a:r>
              <a:rPr lang="en-US" sz="2800" dirty="0" err="1"/>
              <a:t>Kemeny</a:t>
            </a:r>
            <a:r>
              <a:rPr lang="en-US" sz="2800" dirty="0"/>
              <a:t> and Thomas Kurtz, and under their guidance has been implemented team of college students. Over time, as other dialects began to appear, the original implementation became known as Dartmouth BASIC.</a:t>
            </a:r>
            <a:endParaRPr lang="ru-RU" sz="2800" dirty="0"/>
          </a:p>
        </p:txBody>
      </p:sp>
      <p:pic>
        <p:nvPicPr>
          <p:cNvPr id="3076" name="Picture 4" descr="Введение в язык программирования Basic - Виртуальная тетрадь"/>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46384" y="1256945"/>
            <a:ext cx="3357879" cy="483394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2829773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Cobol</a:t>
            </a:r>
            <a:endParaRPr lang="ru-RU" sz="4400" b="1" dirty="0">
              <a:solidFill>
                <a:schemeClr val="accent1">
                  <a:lumMod val="75000"/>
                </a:schemeClr>
              </a:solidFill>
            </a:endParaRPr>
          </a:p>
        </p:txBody>
      </p:sp>
      <p:sp>
        <p:nvSpPr>
          <p:cNvPr id="3" name="Объект 2"/>
          <p:cNvSpPr>
            <a:spLocks noGrp="1"/>
          </p:cNvSpPr>
          <p:nvPr>
            <p:ph idx="1"/>
          </p:nvPr>
        </p:nvSpPr>
        <p:spPr>
          <a:xfrm>
            <a:off x="1484311" y="2073619"/>
            <a:ext cx="10018713" cy="4026089"/>
          </a:xfrm>
        </p:spPr>
        <p:txBody>
          <a:bodyPr>
            <a:noAutofit/>
          </a:bodyPr>
          <a:lstStyle/>
          <a:p>
            <a:pPr marL="0" indent="0">
              <a:buNone/>
            </a:pPr>
            <a:r>
              <a:rPr lang="en-US" sz="3600" dirty="0"/>
              <a:t>Cobol </a:t>
            </a:r>
            <a:r>
              <a:rPr lang="en-US" sz="3200" i="1" dirty="0"/>
              <a:t>[COmmon Buisiness-Oriented Language]</a:t>
            </a:r>
            <a:r>
              <a:rPr lang="en-US" sz="3600" dirty="0"/>
              <a:t> - High level programming language, designed to address the association </a:t>
            </a:r>
            <a:r>
              <a:rPr lang="en-US" sz="3600" dirty="0" smtClean="0"/>
              <a:t>KADASIL </a:t>
            </a:r>
            <a:r>
              <a:rPr lang="en-US" sz="3600" dirty="0"/>
              <a:t>commercial and economic problems. Developed different tools to work with files. Teams of programs written in this language, actively use ordinary English vocabulary and syntax.</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4003954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685800"/>
            <a:ext cx="10018713" cy="1074761"/>
          </a:xfrm>
        </p:spPr>
        <p:txBody>
          <a:bodyPr>
            <a:normAutofit/>
          </a:bodyPr>
          <a:lstStyle/>
          <a:p>
            <a:r>
              <a:rPr lang="en-US" sz="4400" b="1" dirty="0">
                <a:solidFill>
                  <a:schemeClr val="accent1">
                    <a:lumMod val="75000"/>
                  </a:schemeClr>
                </a:solidFill>
              </a:rPr>
              <a:t>Grace </a:t>
            </a:r>
            <a:r>
              <a:rPr lang="en-US" sz="4400" b="1" dirty="0" smtClean="0">
                <a:solidFill>
                  <a:schemeClr val="accent1">
                    <a:lumMod val="75000"/>
                  </a:schemeClr>
                </a:solidFill>
              </a:rPr>
              <a:t>Hopper (Grace </a:t>
            </a:r>
            <a:r>
              <a:rPr lang="en-US" sz="4400" b="1" dirty="0">
                <a:solidFill>
                  <a:schemeClr val="accent1">
                    <a:lumMod val="75000"/>
                  </a:schemeClr>
                </a:solidFill>
              </a:rPr>
              <a:t>Brewster </a:t>
            </a:r>
            <a:r>
              <a:rPr lang="en-US" sz="4400" b="1" dirty="0" smtClean="0">
                <a:solidFill>
                  <a:schemeClr val="accent1">
                    <a:lumMod val="75000"/>
                  </a:schemeClr>
                </a:solidFill>
              </a:rPr>
              <a:t>Murray)</a:t>
            </a:r>
            <a:endParaRPr lang="ru-RU" sz="4400" b="1" dirty="0">
              <a:solidFill>
                <a:schemeClr val="accent1">
                  <a:lumMod val="75000"/>
                </a:schemeClr>
              </a:solidFill>
            </a:endParaRPr>
          </a:p>
        </p:txBody>
      </p:sp>
      <p:sp>
        <p:nvSpPr>
          <p:cNvPr id="3" name="Объект 2"/>
          <p:cNvSpPr>
            <a:spLocks noGrp="1"/>
          </p:cNvSpPr>
          <p:nvPr>
            <p:ph idx="1"/>
          </p:nvPr>
        </p:nvSpPr>
        <p:spPr>
          <a:xfrm>
            <a:off x="5431809" y="1569493"/>
            <a:ext cx="6619164" cy="4913194"/>
          </a:xfrm>
        </p:spPr>
        <p:txBody>
          <a:bodyPr>
            <a:normAutofit/>
          </a:bodyPr>
          <a:lstStyle/>
          <a:p>
            <a:pPr marL="0" indent="0">
              <a:buNone/>
            </a:pPr>
            <a:r>
              <a:rPr lang="en-US" sz="2800" dirty="0"/>
              <a:t>December 9, 1906 - January 1, 1992) - American scientist and Rear Admiral US Navy. Being the pioneer in its field, it was one of the first people to write programs for the computer Harvard Mark I. She developed the first compiler for a computer programming language, developed the concept of machine-independent programming languages, which led to the creation of </a:t>
            </a:r>
            <a:r>
              <a:rPr lang="en-US" sz="2800" dirty="0" smtClean="0"/>
              <a:t>COBOL.</a:t>
            </a:r>
            <a:endParaRPr lang="ru-RU" sz="2800" dirty="0"/>
          </a:p>
        </p:txBody>
      </p:sp>
      <p:pic>
        <p:nvPicPr>
          <p:cNvPr id="4098" name="Picture 2" descr="Grace Hoppe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29970" y="1918362"/>
            <a:ext cx="3481201" cy="407300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15239171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Lisp</a:t>
            </a:r>
            <a:endParaRPr lang="ru-RU" sz="4400" b="1" dirty="0">
              <a:solidFill>
                <a:schemeClr val="accent1">
                  <a:lumMod val="75000"/>
                </a:schemeClr>
              </a:solidFill>
            </a:endParaRPr>
          </a:p>
        </p:txBody>
      </p:sp>
      <p:sp>
        <p:nvSpPr>
          <p:cNvPr id="3" name="Объект 2"/>
          <p:cNvSpPr>
            <a:spLocks noGrp="1"/>
          </p:cNvSpPr>
          <p:nvPr>
            <p:ph idx="1"/>
          </p:nvPr>
        </p:nvSpPr>
        <p:spPr>
          <a:xfrm>
            <a:off x="1484311" y="2339452"/>
            <a:ext cx="10018713" cy="3124201"/>
          </a:xfrm>
        </p:spPr>
        <p:txBody>
          <a:bodyPr>
            <a:normAutofit/>
          </a:bodyPr>
          <a:lstStyle/>
          <a:p>
            <a:pPr marL="0" indent="0">
              <a:buNone/>
            </a:pPr>
            <a:r>
              <a:rPr lang="en-US" sz="3600" dirty="0"/>
              <a:t>Lisp </a:t>
            </a:r>
            <a:r>
              <a:rPr lang="en-US" sz="3200" i="1" dirty="0"/>
              <a:t>[LISt Processing] </a:t>
            </a:r>
            <a:r>
              <a:rPr lang="en-US" sz="3600" dirty="0"/>
              <a:t>- An algorithmic language for manipulating lists of data items. Used primarily in university laboratories in the US to address the problems associated with artificial intelligence.</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2872707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685801"/>
            <a:ext cx="10018713" cy="1020170"/>
          </a:xfrm>
        </p:spPr>
        <p:txBody>
          <a:bodyPr>
            <a:normAutofit/>
          </a:bodyPr>
          <a:lstStyle/>
          <a:p>
            <a:r>
              <a:rPr lang="en-US" sz="4400" b="1" dirty="0">
                <a:solidFill>
                  <a:schemeClr val="accent1">
                    <a:lumMod val="75000"/>
                  </a:schemeClr>
                </a:solidFill>
              </a:rPr>
              <a:t>John McCarthy</a:t>
            </a:r>
            <a:endParaRPr lang="ru-RU" sz="4400" b="1" dirty="0">
              <a:solidFill>
                <a:schemeClr val="accent1">
                  <a:lumMod val="75000"/>
                </a:schemeClr>
              </a:solidFill>
            </a:endParaRPr>
          </a:p>
        </p:txBody>
      </p:sp>
      <p:sp>
        <p:nvSpPr>
          <p:cNvPr id="3" name="Объект 2"/>
          <p:cNvSpPr>
            <a:spLocks noGrp="1"/>
          </p:cNvSpPr>
          <p:nvPr>
            <p:ph idx="1"/>
          </p:nvPr>
        </p:nvSpPr>
        <p:spPr>
          <a:xfrm>
            <a:off x="5377218" y="1547882"/>
            <a:ext cx="6578221" cy="4670948"/>
          </a:xfrm>
        </p:spPr>
        <p:txBody>
          <a:bodyPr>
            <a:noAutofit/>
          </a:bodyPr>
          <a:lstStyle/>
          <a:p>
            <a:pPr marL="0" indent="0">
              <a:buNone/>
            </a:pPr>
            <a:r>
              <a:rPr lang="en-US" sz="2800" dirty="0"/>
              <a:t>September 4, 1927, Boston, MA - October 24, 2011, at Stanford) - a prominent American computer scientist, who coined the term "artificial intelligence" (1955), inventor of Lisp (1958), the founder of functional programming, the winner of the Turing Award (1971) for his contribution in the field of research artificial intelligence. Considered himself an atheist.</a:t>
            </a:r>
            <a:endParaRPr lang="ru-RU" sz="2800" dirty="0"/>
          </a:p>
        </p:txBody>
      </p:sp>
      <p:pic>
        <p:nvPicPr>
          <p:cNvPr id="5122" name="Picture 2" descr="John McCarthy Stanford.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9193" r="23630"/>
          <a:stretch/>
        </p:blipFill>
        <p:spPr bwMode="auto">
          <a:xfrm>
            <a:off x="1241946" y="1975512"/>
            <a:ext cx="3860323" cy="38156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22606557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LOGO</a:t>
            </a:r>
            <a:endParaRPr lang="ru-RU" sz="4400" b="1" dirty="0">
              <a:solidFill>
                <a:schemeClr val="accent1">
                  <a:lumMod val="75000"/>
                </a:schemeClr>
              </a:solidFill>
            </a:endParaRPr>
          </a:p>
        </p:txBody>
      </p:sp>
      <p:sp>
        <p:nvSpPr>
          <p:cNvPr id="3" name="Объект 2"/>
          <p:cNvSpPr>
            <a:spLocks noGrp="1"/>
          </p:cNvSpPr>
          <p:nvPr>
            <p:ph idx="1"/>
          </p:nvPr>
        </p:nvSpPr>
        <p:spPr/>
        <p:txBody>
          <a:bodyPr>
            <a:noAutofit/>
          </a:bodyPr>
          <a:lstStyle/>
          <a:p>
            <a:pPr marL="0" indent="0">
              <a:buNone/>
            </a:pPr>
            <a:r>
              <a:rPr lang="en-US" sz="3600" dirty="0"/>
              <a:t>LOGO </a:t>
            </a:r>
            <a:r>
              <a:rPr lang="en-US" sz="3200" i="1" dirty="0"/>
              <a:t>[from the Greek. logos - word] </a:t>
            </a:r>
            <a:r>
              <a:rPr lang="en-US" sz="3600" dirty="0"/>
              <a:t>- High level programming language designed for the purposes of teaching mathematical concepts. It is also used in schools and PC users when writing programs to create drawings on a computer screen and control pen plotters.</a:t>
            </a:r>
            <a:endParaRPr lang="ru-RU" sz="3600" dirty="0"/>
          </a:p>
        </p:txBody>
      </p:sp>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3206961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1" y="286603"/>
            <a:ext cx="10018713" cy="1542198"/>
          </a:xfrm>
        </p:spPr>
        <p:txBody>
          <a:bodyPr>
            <a:normAutofit/>
          </a:bodyPr>
          <a:lstStyle/>
          <a:p>
            <a:r>
              <a:rPr lang="en-US" sz="4400" b="1" dirty="0">
                <a:solidFill>
                  <a:schemeClr val="accent1">
                    <a:lumMod val="75000"/>
                  </a:schemeClr>
                </a:solidFill>
              </a:rPr>
              <a:t>Seymour </a:t>
            </a:r>
            <a:r>
              <a:rPr lang="en-US" sz="4400" b="1" dirty="0" err="1">
                <a:solidFill>
                  <a:schemeClr val="accent1">
                    <a:lumMod val="75000"/>
                  </a:schemeClr>
                </a:solidFill>
              </a:rPr>
              <a:t>Papert</a:t>
            </a:r>
            <a:r>
              <a:rPr lang="en-US" sz="4400" b="1" dirty="0">
                <a:solidFill>
                  <a:schemeClr val="accent1">
                    <a:lumMod val="75000"/>
                  </a:schemeClr>
                </a:solidFill>
              </a:rPr>
              <a:t> and </a:t>
            </a:r>
            <a:r>
              <a:rPr lang="en-US" sz="4400" b="1" dirty="0" err="1">
                <a:solidFill>
                  <a:schemeClr val="accent1">
                    <a:lumMod val="75000"/>
                  </a:schemeClr>
                </a:solidFill>
              </a:rPr>
              <a:t>Idit</a:t>
            </a:r>
            <a:r>
              <a:rPr lang="en-US" sz="4400" b="1" dirty="0">
                <a:solidFill>
                  <a:schemeClr val="accent1">
                    <a:lumMod val="75000"/>
                  </a:schemeClr>
                </a:solidFill>
              </a:rPr>
              <a:t> </a:t>
            </a:r>
            <a:r>
              <a:rPr lang="en-US" sz="4400" b="1" dirty="0" err="1" smtClean="0">
                <a:solidFill>
                  <a:schemeClr val="accent1">
                    <a:lumMod val="75000"/>
                  </a:schemeClr>
                </a:solidFill>
              </a:rPr>
              <a:t>Harel</a:t>
            </a:r>
            <a:endParaRPr lang="ru-RU" sz="4400" b="1" dirty="0">
              <a:solidFill>
                <a:schemeClr val="accent1">
                  <a:lumMod val="75000"/>
                </a:schemeClr>
              </a:solidFill>
            </a:endParaRPr>
          </a:p>
        </p:txBody>
      </p:sp>
      <p:sp>
        <p:nvSpPr>
          <p:cNvPr id="3" name="Объект 2"/>
          <p:cNvSpPr>
            <a:spLocks noGrp="1"/>
          </p:cNvSpPr>
          <p:nvPr>
            <p:ph idx="1"/>
          </p:nvPr>
        </p:nvSpPr>
        <p:spPr>
          <a:xfrm>
            <a:off x="5991367" y="1754872"/>
            <a:ext cx="5964071" cy="4443485"/>
          </a:xfrm>
        </p:spPr>
        <p:txBody>
          <a:bodyPr>
            <a:normAutofit/>
          </a:bodyPr>
          <a:lstStyle/>
          <a:p>
            <a:pPr marL="0" indent="0">
              <a:buNone/>
            </a:pPr>
            <a:r>
              <a:rPr lang="en-US" sz="2800" dirty="0"/>
              <a:t>Seymour </a:t>
            </a:r>
            <a:r>
              <a:rPr lang="en-US" sz="2800" dirty="0" err="1"/>
              <a:t>Papert</a:t>
            </a:r>
            <a:r>
              <a:rPr lang="en-US" sz="2800" dirty="0"/>
              <a:t> (b. February 29, 1928, Pretoria, South Africa) - an outstanding mathematician, programmer, psychologist and educator. One of the founders of the theory of artificial intelligence.</a:t>
            </a:r>
          </a:p>
          <a:p>
            <a:pPr marL="0" indent="0">
              <a:buNone/>
            </a:pPr>
            <a:r>
              <a:rPr lang="en-US" sz="2800" dirty="0" err="1"/>
              <a:t>Idit</a:t>
            </a:r>
            <a:r>
              <a:rPr lang="en-US" sz="2800" dirty="0"/>
              <a:t> </a:t>
            </a:r>
            <a:r>
              <a:rPr lang="en-US" sz="2800" dirty="0" err="1"/>
              <a:t>Harel</a:t>
            </a:r>
            <a:r>
              <a:rPr lang="en-US" sz="2800" dirty="0"/>
              <a:t> - American scientist - engineer</a:t>
            </a:r>
            <a:r>
              <a:rPr lang="en-US" sz="2800" dirty="0" smtClean="0"/>
              <a:t>.</a:t>
            </a:r>
            <a:endParaRPr lang="en-US" sz="2800" dirty="0"/>
          </a:p>
        </p:txBody>
      </p:sp>
      <p:pic>
        <p:nvPicPr>
          <p:cNvPr id="6146" name="Picture 2" descr="http://www2.vietbao.vn/images/vietnam2/nhan_dinh/20642966_images1181702_images1181676_seymou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15633" y="2162031"/>
            <a:ext cx="4443722" cy="3629169"/>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4260469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Pascal</a:t>
            </a:r>
            <a:endParaRPr lang="ru-RU" sz="4400" b="1" dirty="0">
              <a:solidFill>
                <a:schemeClr val="accent1">
                  <a:lumMod val="75000"/>
                </a:schemeClr>
              </a:solidFill>
            </a:endParaRPr>
          </a:p>
        </p:txBody>
      </p:sp>
      <p:sp>
        <p:nvSpPr>
          <p:cNvPr id="3" name="Объект 2"/>
          <p:cNvSpPr>
            <a:spLocks noGrp="1"/>
          </p:cNvSpPr>
          <p:nvPr>
            <p:ph idx="1"/>
          </p:nvPr>
        </p:nvSpPr>
        <p:spPr/>
        <p:txBody>
          <a:bodyPr>
            <a:normAutofit/>
          </a:bodyPr>
          <a:lstStyle/>
          <a:p>
            <a:pPr marL="0" indent="0">
              <a:buNone/>
            </a:pPr>
            <a:r>
              <a:rPr lang="en-US" sz="3600" dirty="0"/>
              <a:t>Pascal </a:t>
            </a:r>
            <a:r>
              <a:rPr lang="en-US" sz="3200" i="1" dirty="0"/>
              <a:t>[French acronym - Program Applique a la Selection et la Compilation Automatique de la Litterature] </a:t>
            </a:r>
            <a:r>
              <a:rPr lang="en-US" sz="3600" dirty="0"/>
              <a:t>- procedure-oriented language. In its initial version, Pascal had a rather limited capacity, as intended for educational purposes only.</a:t>
            </a:r>
            <a:endParaRPr lang="ru-RU" sz="3600"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4182092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2348" y="327545"/>
            <a:ext cx="10018713" cy="856397"/>
          </a:xfrm>
        </p:spPr>
        <p:txBody>
          <a:bodyPr>
            <a:normAutofit/>
          </a:bodyPr>
          <a:lstStyle/>
          <a:p>
            <a:r>
              <a:rPr lang="en-US" sz="4400" b="1" dirty="0" smtClean="0">
                <a:solidFill>
                  <a:schemeClr val="accent1">
                    <a:lumMod val="75000"/>
                  </a:schemeClr>
                </a:solidFill>
              </a:rPr>
              <a:t>Contents</a:t>
            </a:r>
            <a:endParaRPr lang="ru-RU" sz="4400" b="1" dirty="0">
              <a:solidFill>
                <a:schemeClr val="accent1">
                  <a:lumMod val="75000"/>
                </a:schemeClr>
              </a:solidFill>
            </a:endParaRPr>
          </a:p>
        </p:txBody>
      </p:sp>
      <p:sp>
        <p:nvSpPr>
          <p:cNvPr id="3" name="Объект 2"/>
          <p:cNvSpPr>
            <a:spLocks noGrp="1"/>
          </p:cNvSpPr>
          <p:nvPr>
            <p:ph idx="1"/>
          </p:nvPr>
        </p:nvSpPr>
        <p:spPr>
          <a:xfrm>
            <a:off x="1976886" y="1183942"/>
            <a:ext cx="9526137" cy="5230506"/>
          </a:xfrm>
          <a:ln>
            <a:noFill/>
          </a:ln>
        </p:spPr>
        <p:txBody>
          <a:bodyPr numCol="1" anchor="t">
            <a:noAutofit/>
          </a:bodyPr>
          <a:lstStyle/>
          <a:p>
            <a:pPr marL="514350" indent="-514350">
              <a:buSzPct val="70000"/>
              <a:buFont typeface="+mj-lt"/>
              <a:buAutoNum type="arabicPeriod"/>
            </a:pPr>
            <a:r>
              <a:rPr lang="en-US" sz="3600" dirty="0" smtClean="0">
                <a:hlinkClick r:id="rId3" action="ppaction://hlinksldjump"/>
              </a:rPr>
              <a:t>Glossary</a:t>
            </a:r>
            <a:endParaRPr lang="en-US" sz="3600" dirty="0" smtClean="0"/>
          </a:p>
          <a:p>
            <a:pPr marL="514350" indent="-514350">
              <a:buSzPct val="70000"/>
              <a:buFont typeface="+mj-lt"/>
              <a:buAutoNum type="arabicPeriod"/>
            </a:pPr>
            <a:r>
              <a:rPr lang="en-US" sz="3600" dirty="0">
                <a:hlinkClick r:id="rId4" action="ppaction://hlinksldjump"/>
              </a:rPr>
              <a:t>High-level </a:t>
            </a:r>
            <a:r>
              <a:rPr lang="en-US" sz="3600" dirty="0" smtClean="0">
                <a:hlinkClick r:id="rId4" action="ppaction://hlinksldjump"/>
              </a:rPr>
              <a:t>language</a:t>
            </a:r>
            <a:endParaRPr lang="en-US" sz="3600" dirty="0" smtClean="0"/>
          </a:p>
          <a:p>
            <a:pPr marL="514350" indent="-514350">
              <a:buSzPct val="70000"/>
              <a:buFont typeface="+mj-lt"/>
              <a:buAutoNum type="arabicPeriod"/>
            </a:pPr>
            <a:r>
              <a:rPr lang="en-US" sz="3600" dirty="0" smtClean="0">
                <a:hlinkClick r:id="rId5" action="ppaction://hlinksldjump"/>
              </a:rPr>
              <a:t>First </a:t>
            </a:r>
            <a:r>
              <a:rPr lang="en-US" sz="3600" dirty="0">
                <a:hlinkClick r:id="rId5" action="ppaction://hlinksldjump"/>
              </a:rPr>
              <a:t>high-level programming </a:t>
            </a:r>
            <a:r>
              <a:rPr lang="en-US" sz="3600" dirty="0" smtClean="0">
                <a:hlinkClick r:id="rId5" action="ppaction://hlinksldjump"/>
              </a:rPr>
              <a:t>language</a:t>
            </a:r>
            <a:endParaRPr lang="en-US" sz="3600" dirty="0" smtClean="0"/>
          </a:p>
          <a:p>
            <a:pPr marL="514350" indent="-514350">
              <a:buSzPct val="70000"/>
              <a:buFont typeface="+mj-lt"/>
              <a:buAutoNum type="arabicPeriod"/>
            </a:pPr>
            <a:r>
              <a:rPr lang="en-US" sz="3600" dirty="0" smtClean="0">
                <a:hlinkClick r:id="rId6" action="ppaction://hlinksldjump"/>
              </a:rPr>
              <a:t>Ada</a:t>
            </a:r>
            <a:endParaRPr lang="en-US" sz="3600" dirty="0" smtClean="0"/>
          </a:p>
          <a:p>
            <a:pPr marL="514350" indent="-514350">
              <a:buSzPct val="70000"/>
              <a:buFont typeface="+mj-lt"/>
              <a:buAutoNum type="arabicPeriod"/>
            </a:pPr>
            <a:r>
              <a:rPr lang="en-US" sz="3600" dirty="0">
                <a:hlinkClick r:id="rId7" action="ppaction://hlinksldjump"/>
              </a:rPr>
              <a:t>Basic</a:t>
            </a:r>
            <a:endParaRPr lang="en-US" sz="3600" dirty="0"/>
          </a:p>
          <a:p>
            <a:pPr marL="514350" indent="-514350">
              <a:buSzPct val="70000"/>
              <a:buFont typeface="+mj-lt"/>
              <a:buAutoNum type="arabicPeriod"/>
            </a:pPr>
            <a:r>
              <a:rPr lang="en-US" sz="3600" dirty="0">
                <a:hlinkClick r:id="rId8" action="ppaction://hlinksldjump"/>
              </a:rPr>
              <a:t>Cobol</a:t>
            </a:r>
            <a:endParaRPr lang="en-US" sz="3600" dirty="0"/>
          </a:p>
          <a:p>
            <a:pPr marL="514350" indent="-514350">
              <a:buSzPct val="70000"/>
              <a:buFont typeface="+mj-lt"/>
              <a:buAutoNum type="arabicPeriod"/>
            </a:pPr>
            <a:r>
              <a:rPr lang="en-US" sz="3600" dirty="0" smtClean="0">
                <a:hlinkClick r:id="rId9" action="ppaction://hlinksldjump"/>
              </a:rPr>
              <a:t>Lisp</a:t>
            </a:r>
            <a:endParaRPr lang="en-US"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10" action="ppaction://hlinksldjump"/>
              </a:rPr>
              <a:t>Next</a:t>
            </a:r>
            <a:endParaRPr lang="ru-RU" sz="2800" b="1" dirty="0"/>
          </a:p>
        </p:txBody>
      </p:sp>
    </p:spTree>
    <p:extLst>
      <p:ext uri="{BB962C8B-B14F-4D97-AF65-F5344CB8AC3E}">
        <p14:creationId xmlns:p14="http://schemas.microsoft.com/office/powerpoint/2010/main" xmlns="" val="17548076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6977" y="262720"/>
            <a:ext cx="10018713" cy="1020170"/>
          </a:xfrm>
        </p:spPr>
        <p:txBody>
          <a:bodyPr>
            <a:normAutofit/>
          </a:bodyPr>
          <a:lstStyle/>
          <a:p>
            <a:r>
              <a:rPr lang="de-DE" sz="4400" b="1" dirty="0">
                <a:solidFill>
                  <a:schemeClr val="accent1">
                    <a:lumMod val="75000"/>
                  </a:schemeClr>
                </a:solidFill>
              </a:rPr>
              <a:t>Niklaus Wirth</a:t>
            </a:r>
            <a:endParaRPr lang="ru-RU" sz="4400" b="1" dirty="0">
              <a:solidFill>
                <a:schemeClr val="accent1">
                  <a:lumMod val="75000"/>
                </a:schemeClr>
              </a:solidFill>
            </a:endParaRPr>
          </a:p>
        </p:txBody>
      </p:sp>
      <p:sp>
        <p:nvSpPr>
          <p:cNvPr id="3" name="Объект 2"/>
          <p:cNvSpPr>
            <a:spLocks noGrp="1"/>
          </p:cNvSpPr>
          <p:nvPr>
            <p:ph idx="1"/>
          </p:nvPr>
        </p:nvSpPr>
        <p:spPr>
          <a:xfrm>
            <a:off x="5827594" y="1679952"/>
            <a:ext cx="6059606" cy="4816382"/>
          </a:xfrm>
        </p:spPr>
        <p:txBody>
          <a:bodyPr>
            <a:noAutofit/>
          </a:bodyPr>
          <a:lstStyle/>
          <a:p>
            <a:pPr marL="0" indent="0">
              <a:buNone/>
            </a:pPr>
            <a:r>
              <a:rPr lang="en-US" sz="2800" dirty="0"/>
              <a:t>February 15, 1934 - Swiss scientist, a specialist in the field of computer science, one of the most famous theorists in the field of programming languages, computer science professor at ETH </a:t>
            </a:r>
            <a:r>
              <a:rPr lang="en-US" sz="2800" dirty="0" smtClean="0"/>
              <a:t>Zurich, </a:t>
            </a:r>
            <a:r>
              <a:rPr lang="en-US" sz="2800" dirty="0"/>
              <a:t>Turing Award winner in 1984. A leading developer and creator of programming languages Pascal, Modula-2, Oberon.</a:t>
            </a:r>
            <a:endParaRPr lang="ru-RU" sz="2800" dirty="0"/>
          </a:p>
        </p:txBody>
      </p:sp>
      <p:pic>
        <p:nvPicPr>
          <p:cNvPr id="7170" name="Picture 2" descr="Niklaus Wirth, UrGU.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3758" r="15310"/>
          <a:stretch/>
        </p:blipFill>
        <p:spPr bwMode="auto">
          <a:xfrm>
            <a:off x="1486977" y="1679952"/>
            <a:ext cx="4053171" cy="4366006"/>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4225123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Plankalkul</a:t>
            </a:r>
            <a:endParaRPr lang="ru-RU" sz="4400" b="1" dirty="0">
              <a:solidFill>
                <a:schemeClr val="accent1">
                  <a:lumMod val="75000"/>
                </a:schemeClr>
              </a:solidFill>
            </a:endParaRPr>
          </a:p>
        </p:txBody>
      </p:sp>
      <p:sp>
        <p:nvSpPr>
          <p:cNvPr id="3" name="Объект 2"/>
          <p:cNvSpPr>
            <a:spLocks noGrp="1"/>
          </p:cNvSpPr>
          <p:nvPr>
            <p:ph idx="1"/>
          </p:nvPr>
        </p:nvSpPr>
        <p:spPr>
          <a:xfrm>
            <a:off x="1675379" y="2706953"/>
            <a:ext cx="10018713" cy="3124201"/>
          </a:xfrm>
        </p:spPr>
        <p:txBody>
          <a:bodyPr>
            <a:noAutofit/>
          </a:bodyPr>
          <a:lstStyle/>
          <a:p>
            <a:pPr marL="0" indent="0">
              <a:buNone/>
            </a:pPr>
            <a:r>
              <a:rPr lang="en-US" sz="3600" dirty="0"/>
              <a:t>Plankalkul - the world's first high-level programming language. The language was designed as a primary means for programming the computer Z4. He supported the operation of destination, call subroutines, conditional statements, and many others quite modern means of programming languages.</a:t>
            </a:r>
            <a:endParaRPr lang="ru-RU" sz="3600"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41510994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290016"/>
            <a:ext cx="10018713" cy="801806"/>
          </a:xfrm>
        </p:spPr>
        <p:txBody>
          <a:bodyPr>
            <a:normAutofit/>
          </a:bodyPr>
          <a:lstStyle/>
          <a:p>
            <a:r>
              <a:rPr lang="en-US" sz="4400" b="1" dirty="0">
                <a:solidFill>
                  <a:schemeClr val="accent1">
                    <a:lumMod val="75000"/>
                  </a:schemeClr>
                </a:solidFill>
              </a:rPr>
              <a:t>Konrad Zuse</a:t>
            </a:r>
            <a:endParaRPr lang="ru-RU" sz="4400" b="1" dirty="0">
              <a:solidFill>
                <a:schemeClr val="accent1">
                  <a:lumMod val="75000"/>
                </a:schemeClr>
              </a:solidFill>
            </a:endParaRPr>
          </a:p>
        </p:txBody>
      </p:sp>
      <p:sp>
        <p:nvSpPr>
          <p:cNvPr id="3" name="Объект 2"/>
          <p:cNvSpPr>
            <a:spLocks noGrp="1"/>
          </p:cNvSpPr>
          <p:nvPr>
            <p:ph idx="1"/>
          </p:nvPr>
        </p:nvSpPr>
        <p:spPr>
          <a:xfrm>
            <a:off x="5336276" y="1274927"/>
            <a:ext cx="6428094" cy="5003043"/>
          </a:xfrm>
        </p:spPr>
        <p:txBody>
          <a:bodyPr>
            <a:normAutofit/>
          </a:bodyPr>
          <a:lstStyle/>
          <a:p>
            <a:pPr marL="0" indent="0">
              <a:buNone/>
            </a:pPr>
            <a:r>
              <a:rPr lang="en-US" sz="2800" dirty="0"/>
              <a:t>June 22, 1910, Berlin, the German Empire - December 18, 1995 Hünfeld, Germany - German engineer, a pioneer of computer. Best known as the creator of the first really working programmable computer (1941) and the first high-level language (1945).</a:t>
            </a:r>
            <a:endParaRPr lang="ru-RU" sz="2800" dirty="0"/>
          </a:p>
        </p:txBody>
      </p:sp>
      <p:pic>
        <p:nvPicPr>
          <p:cNvPr id="8194" name="Picture 2" descr="Konrad Zuse (199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84310" y="1274927"/>
            <a:ext cx="3540870" cy="47164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712889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Prologue</a:t>
            </a:r>
            <a:endParaRPr lang="ru-RU" sz="4400" b="1" dirty="0">
              <a:solidFill>
                <a:schemeClr val="accent1">
                  <a:lumMod val="75000"/>
                </a:schemeClr>
              </a:solidFill>
            </a:endParaRPr>
          </a:p>
        </p:txBody>
      </p:sp>
      <p:sp>
        <p:nvSpPr>
          <p:cNvPr id="3" name="Объект 2"/>
          <p:cNvSpPr>
            <a:spLocks noGrp="1"/>
          </p:cNvSpPr>
          <p:nvPr>
            <p:ph idx="1"/>
          </p:nvPr>
        </p:nvSpPr>
        <p:spPr>
          <a:xfrm>
            <a:off x="1484310" y="2156347"/>
            <a:ext cx="10018713" cy="3634854"/>
          </a:xfrm>
        </p:spPr>
        <p:txBody>
          <a:bodyPr>
            <a:normAutofit/>
          </a:bodyPr>
          <a:lstStyle/>
          <a:p>
            <a:pPr marL="0" indent="0">
              <a:buNone/>
            </a:pPr>
            <a:r>
              <a:rPr lang="en-US" sz="3600" dirty="0"/>
              <a:t>Prologue </a:t>
            </a:r>
            <a:r>
              <a:rPr lang="en-US" sz="3200" i="1" dirty="0"/>
              <a:t>[PROgramming in LOGic] </a:t>
            </a:r>
            <a:r>
              <a:rPr lang="en-US" sz="3600" dirty="0"/>
              <a:t>- High level programming language </a:t>
            </a:r>
            <a:r>
              <a:rPr lang="en-US" sz="3600" dirty="0" smtClean="0"/>
              <a:t>of declarative </a:t>
            </a:r>
            <a:r>
              <a:rPr lang="en-US" sz="3600" dirty="0"/>
              <a:t>type, designed for the development of systems and software</a:t>
            </a:r>
            <a:r>
              <a:rPr lang="en-US" sz="3600" dirty="0" smtClean="0"/>
              <a:t>.</a:t>
            </a:r>
            <a:endParaRPr lang="ru-RU" sz="3600"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3025945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smtClean="0">
                <a:solidFill>
                  <a:schemeClr val="accent1">
                    <a:lumMod val="75000"/>
                  </a:schemeClr>
                </a:solidFill>
              </a:rPr>
              <a:t>C</a:t>
            </a:r>
            <a:endParaRPr lang="ru-RU" sz="4400" b="1" dirty="0">
              <a:solidFill>
                <a:schemeClr val="accent1">
                  <a:lumMod val="75000"/>
                </a:schemeClr>
              </a:solidFill>
            </a:endParaRPr>
          </a:p>
        </p:txBody>
      </p:sp>
      <p:sp>
        <p:nvSpPr>
          <p:cNvPr id="3" name="Объект 2"/>
          <p:cNvSpPr>
            <a:spLocks noGrp="1"/>
          </p:cNvSpPr>
          <p:nvPr>
            <p:ph idx="1"/>
          </p:nvPr>
        </p:nvSpPr>
        <p:spPr/>
        <p:txBody>
          <a:bodyPr>
            <a:normAutofit/>
          </a:bodyPr>
          <a:lstStyle/>
          <a:p>
            <a:pPr marL="0" indent="0">
              <a:buNone/>
            </a:pPr>
            <a:r>
              <a:rPr lang="en-US" sz="3600" dirty="0"/>
              <a:t>C </a:t>
            </a:r>
            <a:r>
              <a:rPr lang="en-US" sz="3600" dirty="0" smtClean="0"/>
              <a:t>is a </a:t>
            </a:r>
            <a:r>
              <a:rPr lang="en-US" sz="3600" dirty="0"/>
              <a:t>Multi-purpose </a:t>
            </a:r>
            <a:r>
              <a:rPr lang="en-US" sz="3600" dirty="0" smtClean="0"/>
              <a:t>high</a:t>
            </a:r>
            <a:r>
              <a:rPr lang="ru-RU" sz="3600" dirty="0"/>
              <a:t>-</a:t>
            </a:r>
            <a:r>
              <a:rPr lang="en-US" sz="3600" dirty="0" smtClean="0"/>
              <a:t>level </a:t>
            </a:r>
            <a:r>
              <a:rPr lang="en-US" sz="3600" dirty="0"/>
              <a:t>programming language. </a:t>
            </a:r>
            <a:r>
              <a:rPr lang="en-US" sz="3600" dirty="0" smtClean="0"/>
              <a:t>It is </a:t>
            </a:r>
            <a:r>
              <a:rPr lang="en-US" sz="3600" dirty="0"/>
              <a:t>the base language of the operating system Unix, but is also used </a:t>
            </a:r>
            <a:r>
              <a:rPr lang="en-US" sz="3600" dirty="0" smtClean="0"/>
              <a:t>by this </a:t>
            </a:r>
            <a:r>
              <a:rPr lang="en-US" sz="3600" dirty="0"/>
              <a:t>system for writing fast and efficient software products, including operating systems.</a:t>
            </a:r>
            <a:endParaRPr lang="ru-RU" sz="3600"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42071563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5945" y="576619"/>
            <a:ext cx="10018713" cy="733567"/>
          </a:xfrm>
        </p:spPr>
        <p:txBody>
          <a:bodyPr>
            <a:noAutofit/>
          </a:bodyPr>
          <a:lstStyle/>
          <a:p>
            <a:r>
              <a:rPr lang="en-US" sz="4400" b="1" dirty="0" smtClean="0">
                <a:solidFill>
                  <a:schemeClr val="accent1">
                    <a:lumMod val="75000"/>
                  </a:schemeClr>
                </a:solidFill>
              </a:rPr>
              <a:t>Dennis</a:t>
            </a:r>
            <a:r>
              <a:rPr lang="en-US" sz="4400" i="1" dirty="0"/>
              <a:t> </a:t>
            </a:r>
            <a:r>
              <a:rPr lang="en-US" sz="4400" b="1" dirty="0" err="1">
                <a:solidFill>
                  <a:schemeClr val="accent1">
                    <a:lumMod val="75000"/>
                  </a:schemeClr>
                </a:solidFill>
              </a:rPr>
              <a:t>MacAlistair</a:t>
            </a:r>
            <a:r>
              <a:rPr lang="en-US" sz="4400" b="1" dirty="0" smtClean="0">
                <a:solidFill>
                  <a:schemeClr val="accent1">
                    <a:lumMod val="75000"/>
                  </a:schemeClr>
                </a:solidFill>
              </a:rPr>
              <a:t> </a:t>
            </a:r>
            <a:r>
              <a:rPr lang="en-US" sz="4400" b="1" dirty="0">
                <a:solidFill>
                  <a:schemeClr val="accent1">
                    <a:lumMod val="75000"/>
                  </a:schemeClr>
                </a:solidFill>
              </a:rPr>
              <a:t>Ritchie</a:t>
            </a:r>
            <a:endParaRPr lang="ru-RU" sz="4400" b="1" dirty="0">
              <a:solidFill>
                <a:schemeClr val="accent1">
                  <a:lumMod val="75000"/>
                </a:schemeClr>
              </a:solidFill>
            </a:endParaRPr>
          </a:p>
        </p:txBody>
      </p:sp>
      <p:sp>
        <p:nvSpPr>
          <p:cNvPr id="3" name="Объект 2"/>
          <p:cNvSpPr>
            <a:spLocks noGrp="1"/>
          </p:cNvSpPr>
          <p:nvPr>
            <p:ph idx="1"/>
          </p:nvPr>
        </p:nvSpPr>
        <p:spPr>
          <a:xfrm>
            <a:off x="5349922" y="1503671"/>
            <a:ext cx="6591869" cy="4856186"/>
          </a:xfrm>
        </p:spPr>
        <p:txBody>
          <a:bodyPr>
            <a:normAutofit/>
          </a:bodyPr>
          <a:lstStyle/>
          <a:p>
            <a:pPr marL="0" indent="0">
              <a:buNone/>
            </a:pPr>
            <a:r>
              <a:rPr lang="en-US" sz="2800" dirty="0"/>
              <a:t>September 9, 1941, Bronxville, NY, United States - presumably 8-12 October, 2011, Berkeley Heights, United States - a computer specialist, known for his participation in the creation of programming languages, BCPL, B, C, expansion ALTRAN programming language FORTRAN, participation in the development of operating systems </a:t>
            </a:r>
            <a:r>
              <a:rPr lang="en-US" sz="2800" dirty="0" err="1"/>
              <a:t>Multics</a:t>
            </a:r>
            <a:r>
              <a:rPr lang="en-US" sz="2800" dirty="0"/>
              <a:t>, and UNIX.</a:t>
            </a:r>
            <a:endParaRPr lang="ru-RU" sz="2800" dirty="0"/>
          </a:p>
        </p:txBody>
      </p:sp>
      <p:pic>
        <p:nvPicPr>
          <p:cNvPr id="9218" name="Picture 2" descr="Dennis MacAlistair Ritchi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71832" y="1844864"/>
            <a:ext cx="3708936" cy="428753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40039662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smtClean="0">
                <a:solidFill>
                  <a:schemeClr val="accent1">
                    <a:lumMod val="75000"/>
                  </a:schemeClr>
                </a:solidFill>
              </a:rPr>
              <a:t>C ++</a:t>
            </a:r>
            <a:endParaRPr lang="ru-RU" sz="4400" b="1" dirty="0">
              <a:solidFill>
                <a:schemeClr val="accent1">
                  <a:lumMod val="75000"/>
                </a:schemeClr>
              </a:solidFill>
            </a:endParaRPr>
          </a:p>
        </p:txBody>
      </p:sp>
      <p:sp>
        <p:nvSpPr>
          <p:cNvPr id="3" name="Объект 2"/>
          <p:cNvSpPr>
            <a:spLocks noGrp="1"/>
          </p:cNvSpPr>
          <p:nvPr>
            <p:ph idx="1"/>
          </p:nvPr>
        </p:nvSpPr>
        <p:spPr/>
        <p:txBody>
          <a:bodyPr>
            <a:normAutofit/>
          </a:bodyPr>
          <a:lstStyle/>
          <a:p>
            <a:pPr marL="0" indent="0">
              <a:buNone/>
            </a:pPr>
            <a:r>
              <a:rPr lang="en-US" sz="3600" dirty="0"/>
              <a:t>C ++ </a:t>
            </a:r>
            <a:r>
              <a:rPr lang="en-US" sz="3600" dirty="0" smtClean="0"/>
              <a:t>is a  </a:t>
            </a:r>
            <a:r>
              <a:rPr lang="en-US" sz="3600" dirty="0"/>
              <a:t>h</a:t>
            </a:r>
            <a:r>
              <a:rPr lang="en-US" sz="3600" dirty="0" smtClean="0"/>
              <a:t>igh </a:t>
            </a:r>
            <a:r>
              <a:rPr lang="en-US" sz="3600" dirty="0"/>
              <a:t>level programming language created on the basis of the C language. It is an extended version of implementing the principles of object-oriented programming. I</a:t>
            </a:r>
            <a:r>
              <a:rPr lang="ru-RU" sz="3600" dirty="0" smtClean="0"/>
              <a:t>s</a:t>
            </a:r>
            <a:r>
              <a:rPr lang="en-US" sz="3600" dirty="0" smtClean="0"/>
              <a:t> </a:t>
            </a:r>
            <a:r>
              <a:rPr lang="ru-RU" sz="3600" dirty="0" smtClean="0"/>
              <a:t>used</a:t>
            </a:r>
            <a:r>
              <a:rPr lang="en-US" sz="3600" dirty="0" smtClean="0"/>
              <a:t> </a:t>
            </a:r>
            <a:r>
              <a:rPr lang="ru-RU" sz="3600" dirty="0" smtClean="0"/>
              <a:t>to </a:t>
            </a:r>
            <a:r>
              <a:rPr lang="ru-RU" sz="3600" dirty="0"/>
              <a:t>create complex programs.</a:t>
            </a:r>
          </a:p>
        </p:txBody>
      </p:sp>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12956985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09" y="549324"/>
            <a:ext cx="10018713" cy="938284"/>
          </a:xfrm>
        </p:spPr>
        <p:txBody>
          <a:bodyPr>
            <a:normAutofit/>
          </a:bodyPr>
          <a:lstStyle/>
          <a:p>
            <a:r>
              <a:rPr lang="en-US" sz="4400" b="1" dirty="0">
                <a:solidFill>
                  <a:schemeClr val="accent1">
                    <a:lumMod val="75000"/>
                  </a:schemeClr>
                </a:solidFill>
              </a:rPr>
              <a:t>Bjarne </a:t>
            </a:r>
            <a:r>
              <a:rPr lang="en-US" sz="4400" b="1" dirty="0" err="1">
                <a:solidFill>
                  <a:schemeClr val="accent1">
                    <a:lumMod val="75000"/>
                  </a:schemeClr>
                </a:solidFill>
              </a:rPr>
              <a:t>Stroustrup</a:t>
            </a:r>
            <a:endParaRPr lang="ru-RU" sz="4400" b="1" dirty="0">
              <a:solidFill>
                <a:schemeClr val="accent1">
                  <a:lumMod val="75000"/>
                </a:schemeClr>
              </a:solidFill>
            </a:endParaRPr>
          </a:p>
        </p:txBody>
      </p:sp>
      <p:sp>
        <p:nvSpPr>
          <p:cNvPr id="3" name="Объект 2"/>
          <p:cNvSpPr>
            <a:spLocks noGrp="1"/>
          </p:cNvSpPr>
          <p:nvPr>
            <p:ph idx="1"/>
          </p:nvPr>
        </p:nvSpPr>
        <p:spPr>
          <a:xfrm>
            <a:off x="5609230" y="1837330"/>
            <a:ext cx="6002975" cy="4240473"/>
          </a:xfrm>
        </p:spPr>
        <p:txBody>
          <a:bodyPr>
            <a:normAutofit/>
          </a:bodyPr>
          <a:lstStyle/>
          <a:p>
            <a:pPr marL="0" indent="0">
              <a:buNone/>
            </a:pPr>
            <a:r>
              <a:rPr lang="en-US" sz="2800" dirty="0"/>
              <a:t>December 30, 1950 (Aarhus, Denmark) - programmer. Bjorn was born and raised in the city of Aarhus. Enrolled in the University of Aarhus (Denmark) on the Department of Informatics. After finishing his (1975), he received a master's degree. Later defended his thesis </a:t>
            </a:r>
            <a:r>
              <a:rPr lang="en-US" sz="2800" dirty="0" smtClean="0"/>
              <a:t>in </a:t>
            </a:r>
            <a:r>
              <a:rPr lang="en-US" sz="2800" dirty="0"/>
              <a:t>Computer Science from Cambridge University (1979)</a:t>
            </a:r>
            <a:endParaRPr lang="ru-RU" sz="2800" dirty="0"/>
          </a:p>
        </p:txBody>
      </p:sp>
      <p:pic>
        <p:nvPicPr>
          <p:cNvPr id="10244" name="Picture 4" descr="BjarneStroustrup.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51" t="-335" r="32811" b="335"/>
          <a:stretch/>
        </p:blipFill>
        <p:spPr bwMode="auto">
          <a:xfrm>
            <a:off x="1484309" y="1837330"/>
            <a:ext cx="3638503" cy="40767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7722675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Fortran</a:t>
            </a:r>
            <a:endParaRPr lang="ru-RU" sz="4400" b="1" dirty="0">
              <a:solidFill>
                <a:schemeClr val="accent1">
                  <a:lumMod val="75000"/>
                </a:schemeClr>
              </a:solidFill>
            </a:endParaRPr>
          </a:p>
        </p:txBody>
      </p:sp>
      <p:sp>
        <p:nvSpPr>
          <p:cNvPr id="3" name="Объект 2"/>
          <p:cNvSpPr>
            <a:spLocks noGrp="1"/>
          </p:cNvSpPr>
          <p:nvPr>
            <p:ph idx="1"/>
          </p:nvPr>
        </p:nvSpPr>
        <p:spPr/>
        <p:txBody>
          <a:bodyPr>
            <a:noAutofit/>
          </a:bodyPr>
          <a:lstStyle/>
          <a:p>
            <a:pPr marL="0" indent="0">
              <a:buNone/>
            </a:pPr>
            <a:r>
              <a:rPr lang="en-US" sz="3600" dirty="0"/>
              <a:t>Fortran </a:t>
            </a:r>
            <a:r>
              <a:rPr lang="en-US" sz="3200" i="1" dirty="0"/>
              <a:t>[FORmula TRANslator] </a:t>
            </a:r>
            <a:r>
              <a:rPr lang="en-US" sz="3600" dirty="0"/>
              <a:t>- the first high level programming language, having translator. Fortran is widely used primarily for scientific and engineering calculations. One of the advantages of modern Fortran - a large number written on it programs and subroutine libraries.</a:t>
            </a:r>
            <a:endParaRPr lang="ru-RU" sz="3600"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12315015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385550"/>
            <a:ext cx="10018713" cy="951931"/>
          </a:xfrm>
        </p:spPr>
        <p:txBody>
          <a:bodyPr>
            <a:normAutofit/>
          </a:bodyPr>
          <a:lstStyle/>
          <a:p>
            <a:r>
              <a:rPr lang="en-US" sz="4400" b="1" dirty="0">
                <a:solidFill>
                  <a:schemeClr val="accent1">
                    <a:lumMod val="75000"/>
                  </a:schemeClr>
                </a:solidFill>
              </a:rPr>
              <a:t>John Warner Backus</a:t>
            </a:r>
            <a:endParaRPr lang="ru-RU" sz="4400" b="1" dirty="0">
              <a:solidFill>
                <a:schemeClr val="accent1">
                  <a:lumMod val="75000"/>
                </a:schemeClr>
              </a:solidFill>
            </a:endParaRPr>
          </a:p>
        </p:txBody>
      </p:sp>
      <p:sp>
        <p:nvSpPr>
          <p:cNvPr id="3" name="Объект 2"/>
          <p:cNvSpPr>
            <a:spLocks noGrp="1"/>
          </p:cNvSpPr>
          <p:nvPr>
            <p:ph idx="1"/>
          </p:nvPr>
        </p:nvSpPr>
        <p:spPr>
          <a:xfrm>
            <a:off x="5254388" y="1589324"/>
            <a:ext cx="6248635" cy="4330890"/>
          </a:xfrm>
        </p:spPr>
        <p:txBody>
          <a:bodyPr>
            <a:normAutofit/>
          </a:bodyPr>
          <a:lstStyle/>
          <a:p>
            <a:pPr marL="0" indent="0">
              <a:buNone/>
            </a:pPr>
            <a:r>
              <a:rPr lang="en-US" sz="2800" dirty="0"/>
              <a:t>December 3, 1924 - March 17, 2007 - American Computer Scientist. He was the leader of the team that developed the first high-level programming language FORTRAN, the inventor of the Backus - </a:t>
            </a:r>
            <a:r>
              <a:rPr lang="en-US" sz="2800" dirty="0" err="1"/>
              <a:t>Naur</a:t>
            </a:r>
            <a:r>
              <a:rPr lang="en-US" sz="2800" dirty="0"/>
              <a:t> Form, one of the most versatile notation used to define the syntax of formal languages.</a:t>
            </a:r>
            <a:endParaRPr lang="ru-RU" sz="2800" dirty="0"/>
          </a:p>
        </p:txBody>
      </p:sp>
      <p:pic>
        <p:nvPicPr>
          <p:cNvPr id="11266" name="Picture 2" descr="Джон Бэкус.jpe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84310" y="1589324"/>
            <a:ext cx="3455490" cy="420187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1961719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34687" y="791571"/>
            <a:ext cx="9847880" cy="5732059"/>
          </a:xfrm>
        </p:spPr>
        <p:txBody>
          <a:bodyPr numCol="2">
            <a:noAutofit/>
          </a:bodyPr>
          <a:lstStyle/>
          <a:p>
            <a:pPr marL="514350" indent="-514350">
              <a:buSzPct val="70000"/>
              <a:buFont typeface="+mj-lt"/>
              <a:buAutoNum type="arabicPeriod"/>
            </a:pPr>
            <a:r>
              <a:rPr lang="en-US" sz="3600" dirty="0" smtClean="0">
                <a:hlinkClick r:id="rId2" action="ppaction://hlinksldjump"/>
              </a:rPr>
              <a:t>Logo</a:t>
            </a:r>
            <a:endParaRPr lang="en-US" sz="3600" dirty="0"/>
          </a:p>
          <a:p>
            <a:pPr marL="514350" indent="-514350">
              <a:buSzPct val="70000"/>
              <a:buFont typeface="+mj-lt"/>
              <a:buAutoNum type="arabicPeriod"/>
            </a:pPr>
            <a:r>
              <a:rPr lang="en-US" sz="3600" dirty="0" smtClean="0">
                <a:hlinkClick r:id="rId3" action="ppaction://hlinksldjump"/>
              </a:rPr>
              <a:t>Pascal</a:t>
            </a:r>
            <a:endParaRPr lang="en-US" sz="3600" dirty="0"/>
          </a:p>
          <a:p>
            <a:pPr marL="514350" indent="-514350">
              <a:buSzPct val="70000"/>
              <a:buFont typeface="+mj-lt"/>
              <a:buAutoNum type="arabicPeriod"/>
            </a:pPr>
            <a:r>
              <a:rPr lang="en-US" sz="3600" dirty="0" err="1">
                <a:hlinkClick r:id="rId4" action="ppaction://hlinksldjump"/>
              </a:rPr>
              <a:t>Plancalkul</a:t>
            </a:r>
            <a:endParaRPr lang="en-US" sz="3600" dirty="0"/>
          </a:p>
          <a:p>
            <a:pPr marL="514350" indent="-514350">
              <a:buSzPct val="70000"/>
              <a:buFont typeface="+mj-lt"/>
              <a:buAutoNum type="arabicPeriod"/>
            </a:pPr>
            <a:r>
              <a:rPr lang="en-US" sz="3600" dirty="0">
                <a:hlinkClick r:id="rId5" action="ppaction://hlinksldjump"/>
              </a:rPr>
              <a:t>Prolog</a:t>
            </a:r>
            <a:endParaRPr lang="en-US" sz="3600" dirty="0"/>
          </a:p>
          <a:p>
            <a:pPr marL="514350" indent="-514350">
              <a:buSzPct val="70000"/>
              <a:buFont typeface="+mj-lt"/>
              <a:buAutoNum type="arabicPeriod"/>
            </a:pPr>
            <a:r>
              <a:rPr lang="en-US" sz="3600" dirty="0">
                <a:hlinkClick r:id="rId6" action="ppaction://hlinksldjump"/>
              </a:rPr>
              <a:t>C</a:t>
            </a:r>
            <a:endParaRPr lang="en-US" sz="3600" dirty="0"/>
          </a:p>
          <a:p>
            <a:pPr marL="514350" indent="-514350">
              <a:buSzPct val="70000"/>
              <a:buFont typeface="+mj-lt"/>
              <a:buAutoNum type="arabicPeriod"/>
            </a:pPr>
            <a:r>
              <a:rPr lang="en-US" sz="3600" dirty="0">
                <a:hlinkClick r:id="rId7" action="ppaction://hlinksldjump"/>
              </a:rPr>
              <a:t>C ++</a:t>
            </a:r>
            <a:endParaRPr lang="ru-RU" sz="3600" dirty="0"/>
          </a:p>
          <a:p>
            <a:pPr marL="514350" indent="-514350">
              <a:buSzPct val="70000"/>
              <a:buFont typeface="+mj-lt"/>
              <a:buAutoNum type="arabicPeriod"/>
            </a:pPr>
            <a:r>
              <a:rPr lang="en-US" sz="3600" dirty="0" smtClean="0">
                <a:hlinkClick r:id="rId8" action="ppaction://hlinksldjump"/>
              </a:rPr>
              <a:t>Fortran</a:t>
            </a:r>
            <a:endParaRPr lang="en-US" sz="3600" dirty="0" smtClean="0"/>
          </a:p>
          <a:p>
            <a:pPr marL="514350" indent="-514350">
              <a:buSzPct val="70000"/>
              <a:buFont typeface="+mj-lt"/>
              <a:buAutoNum type="arabicPeriod"/>
            </a:pPr>
            <a:endParaRPr lang="en-US" sz="3600" dirty="0" smtClean="0"/>
          </a:p>
          <a:p>
            <a:pPr marL="514350" indent="-514350">
              <a:buSzPct val="70000"/>
              <a:buFont typeface="+mj-lt"/>
              <a:buAutoNum type="arabicPeriod"/>
            </a:pPr>
            <a:r>
              <a:rPr lang="en-US" sz="3600" dirty="0">
                <a:solidFill>
                  <a:schemeClr val="accent1">
                    <a:lumMod val="75000"/>
                  </a:schemeClr>
                </a:solidFill>
                <a:hlinkClick r:id="rId9" action="ppaction://hlinksldjump"/>
              </a:rPr>
              <a:t>Schedule of occurrence of programming </a:t>
            </a:r>
            <a:r>
              <a:rPr lang="en-US" sz="3600" dirty="0" smtClean="0">
                <a:solidFill>
                  <a:schemeClr val="accent1">
                    <a:lumMod val="75000"/>
                  </a:schemeClr>
                </a:solidFill>
                <a:hlinkClick r:id="rId9" action="ppaction://hlinksldjump"/>
              </a:rPr>
              <a:t>languages</a:t>
            </a:r>
            <a:endParaRPr lang="en-US" sz="3600" dirty="0"/>
          </a:p>
          <a:p>
            <a:pPr marL="514350" indent="-514350">
              <a:buSzPct val="70000"/>
              <a:buFont typeface="+mj-lt"/>
              <a:buAutoNum type="arabicPeriod"/>
            </a:pPr>
            <a:r>
              <a:rPr lang="en-US" sz="3600" dirty="0">
                <a:solidFill>
                  <a:schemeClr val="tx1">
                    <a:lumMod val="95000"/>
                    <a:lumOff val="5000"/>
                  </a:schemeClr>
                </a:solidFill>
                <a:hlinkClick r:id="rId10" action="ppaction://hlinksldjump"/>
              </a:rPr>
              <a:t>Rating demand Programming Languages</a:t>
            </a:r>
            <a:endParaRPr lang="en-US" sz="3600" dirty="0">
              <a:solidFill>
                <a:schemeClr val="tx1">
                  <a:lumMod val="95000"/>
                  <a:lumOff val="5000"/>
                </a:schemeClr>
              </a:solidFill>
            </a:endParaRPr>
          </a:p>
          <a:p>
            <a:pPr marL="514350" indent="-514350">
              <a:buSzPct val="70000"/>
              <a:buFont typeface="+mj-lt"/>
              <a:buAutoNum type="arabicPeriod"/>
            </a:pPr>
            <a:r>
              <a:rPr lang="en-US" sz="3600" dirty="0">
                <a:hlinkClick r:id="rId11" action="ppaction://hlinksldjump"/>
              </a:rPr>
              <a:t>Sources of information</a:t>
            </a:r>
            <a:endParaRPr lang="en-US" sz="3600" dirty="0"/>
          </a:p>
          <a:p>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12" action="ppaction://hlinksldjump"/>
              </a:rPr>
              <a:t>Back</a:t>
            </a:r>
            <a:endParaRPr lang="ru-RU" sz="2800" b="1" dirty="0"/>
          </a:p>
        </p:txBody>
      </p:sp>
    </p:spTree>
    <p:extLst>
      <p:ext uri="{BB962C8B-B14F-4D97-AF65-F5344CB8AC3E}">
        <p14:creationId xmlns:p14="http://schemas.microsoft.com/office/powerpoint/2010/main" xmlns="" val="2758442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7266" y="208128"/>
            <a:ext cx="10018713" cy="1320422"/>
          </a:xfrm>
        </p:spPr>
        <p:txBody>
          <a:bodyPr>
            <a:noAutofit/>
          </a:bodyPr>
          <a:lstStyle/>
          <a:p>
            <a:r>
              <a:rPr lang="en-US" sz="4400" b="1" dirty="0">
                <a:solidFill>
                  <a:schemeClr val="accent1">
                    <a:lumMod val="75000"/>
                  </a:schemeClr>
                </a:solidFill>
              </a:rPr>
              <a:t>S</a:t>
            </a:r>
            <a:r>
              <a:rPr lang="en-US" sz="4400" b="1" dirty="0" smtClean="0">
                <a:solidFill>
                  <a:schemeClr val="accent1">
                    <a:lumMod val="75000"/>
                  </a:schemeClr>
                </a:solidFill>
              </a:rPr>
              <a:t>chedule </a:t>
            </a:r>
            <a:r>
              <a:rPr lang="en-US" sz="4400" b="1" dirty="0">
                <a:solidFill>
                  <a:schemeClr val="accent1">
                    <a:lumMod val="75000"/>
                  </a:schemeClr>
                </a:solidFill>
              </a:rPr>
              <a:t>of occurrence of programming languages</a:t>
            </a:r>
            <a:endParaRPr lang="ru-RU" sz="4400" dirty="0"/>
          </a:p>
        </p:txBody>
      </p:sp>
      <p:graphicFrame>
        <p:nvGraphicFramePr>
          <p:cNvPr id="8" name="Диаграмма 7"/>
          <p:cNvGraphicFramePr/>
          <p:nvPr/>
        </p:nvGraphicFramePr>
        <p:xfrm>
          <a:off x="2113887" y="1323833"/>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26084218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5028" y="481083"/>
            <a:ext cx="10151896" cy="1252183"/>
          </a:xfrm>
        </p:spPr>
        <p:txBody>
          <a:bodyPr>
            <a:normAutofit/>
          </a:bodyPr>
          <a:lstStyle/>
          <a:p>
            <a:r>
              <a:rPr lang="en-US" sz="4400" b="1" dirty="0">
                <a:solidFill>
                  <a:schemeClr val="accent1">
                    <a:lumMod val="75000"/>
                  </a:schemeClr>
                </a:solidFill>
              </a:rPr>
              <a:t>Rating demand </a:t>
            </a:r>
            <a:r>
              <a:rPr lang="en-US" sz="4400" b="1" dirty="0" smtClean="0">
                <a:solidFill>
                  <a:schemeClr val="accent1">
                    <a:lumMod val="75000"/>
                  </a:schemeClr>
                </a:solidFill>
              </a:rPr>
              <a:t>Programming Languages</a:t>
            </a:r>
            <a:endParaRPr lang="ru-RU" sz="4400" b="1" dirty="0">
              <a:solidFill>
                <a:schemeClr val="accent1">
                  <a:lumMod val="75000"/>
                </a:schemeClr>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412654497"/>
              </p:ext>
            </p:extLst>
          </p:nvPr>
        </p:nvGraphicFramePr>
        <p:xfrm>
          <a:off x="1798212" y="1733266"/>
          <a:ext cx="10018712" cy="4145280"/>
        </p:xfrm>
        <a:graphic>
          <a:graphicData uri="http://schemas.openxmlformats.org/drawingml/2006/table">
            <a:tbl>
              <a:tblPr firstRow="1" bandRow="1">
                <a:tableStyleId>{5C22544A-7EE6-4342-B048-85BDC9FD1C3A}</a:tableStyleId>
              </a:tblPr>
              <a:tblGrid>
                <a:gridCol w="5009356"/>
                <a:gridCol w="5009356"/>
              </a:tblGrid>
              <a:tr h="370840">
                <a:tc>
                  <a:txBody>
                    <a:bodyPr/>
                    <a:lstStyle/>
                    <a:p>
                      <a:r>
                        <a:rPr lang="en-US" sz="2800" b="1" dirty="0" smtClean="0">
                          <a:solidFill>
                            <a:schemeClr val="tx1">
                              <a:lumMod val="95000"/>
                              <a:lumOff val="5000"/>
                            </a:schemeClr>
                          </a:solidFill>
                        </a:rPr>
                        <a:t>Programming Language</a:t>
                      </a:r>
                      <a:endParaRPr lang="ru-RU" sz="2800" dirty="0">
                        <a:solidFill>
                          <a:schemeClr val="tx1">
                            <a:lumMod val="95000"/>
                            <a:lumOff val="5000"/>
                          </a:schemeClr>
                        </a:solidFill>
                      </a:endParaRPr>
                    </a:p>
                  </a:txBody>
                  <a:tcPr/>
                </a:tc>
                <a:tc>
                  <a:txBody>
                    <a:bodyPr/>
                    <a:lstStyle/>
                    <a:p>
                      <a:r>
                        <a:rPr lang="en-US" sz="2800" dirty="0" smtClean="0">
                          <a:solidFill>
                            <a:schemeClr val="tx1">
                              <a:lumMod val="95000"/>
                              <a:lumOff val="5000"/>
                            </a:schemeClr>
                          </a:solidFill>
                        </a:rPr>
                        <a:t>Demand (in %)</a:t>
                      </a:r>
                      <a:endParaRPr lang="ru-RU" sz="2800" dirty="0">
                        <a:solidFill>
                          <a:schemeClr val="tx1">
                            <a:lumMod val="95000"/>
                            <a:lumOff val="5000"/>
                          </a:schemeClr>
                        </a:solidFill>
                      </a:endParaRPr>
                    </a:p>
                  </a:txBody>
                  <a:tcPr/>
                </a:tc>
              </a:tr>
              <a:tr h="370840">
                <a:tc>
                  <a:txBody>
                    <a:bodyPr/>
                    <a:lstStyle/>
                    <a:p>
                      <a:r>
                        <a:rPr lang="en-US" sz="2800" dirty="0" smtClean="0"/>
                        <a:t>Pascal</a:t>
                      </a:r>
                    </a:p>
                  </a:txBody>
                  <a:tcPr/>
                </a:tc>
                <a:tc>
                  <a:txBody>
                    <a:bodyPr/>
                    <a:lstStyle/>
                    <a:p>
                      <a:r>
                        <a:rPr lang="en-US" sz="2800" dirty="0" smtClean="0"/>
                        <a:t>3</a:t>
                      </a:r>
                      <a:endParaRPr lang="ru-RU" sz="2800" dirty="0"/>
                    </a:p>
                  </a:txBody>
                  <a:tcPr/>
                </a:tc>
              </a:tr>
              <a:tr h="370840">
                <a:tc>
                  <a:txBody>
                    <a:bodyPr/>
                    <a:lstStyle/>
                    <a:p>
                      <a:r>
                        <a:rPr lang="en-US" sz="2800" dirty="0" smtClean="0"/>
                        <a:t>C/C++</a:t>
                      </a:r>
                      <a:endParaRPr lang="ru-RU" sz="2800" dirty="0"/>
                    </a:p>
                  </a:txBody>
                  <a:tcPr/>
                </a:tc>
                <a:tc>
                  <a:txBody>
                    <a:bodyPr/>
                    <a:lstStyle/>
                    <a:p>
                      <a:r>
                        <a:rPr lang="ru-RU" sz="2800" dirty="0" smtClean="0"/>
                        <a:t>3</a:t>
                      </a:r>
                      <a:r>
                        <a:rPr lang="en-US" sz="2800" dirty="0" smtClean="0"/>
                        <a:t>3</a:t>
                      </a:r>
                      <a:endParaRPr lang="ru-RU" sz="2800" dirty="0"/>
                    </a:p>
                  </a:txBody>
                  <a:tcPr/>
                </a:tc>
              </a:tr>
              <a:tr h="370840">
                <a:tc>
                  <a:txBody>
                    <a:bodyPr/>
                    <a:lstStyle/>
                    <a:p>
                      <a:r>
                        <a:rPr lang="en-US" sz="2800" dirty="0" smtClean="0"/>
                        <a:t>Java</a:t>
                      </a:r>
                      <a:endParaRPr lang="ru-RU" sz="2800" dirty="0"/>
                    </a:p>
                  </a:txBody>
                  <a:tcPr/>
                </a:tc>
                <a:tc>
                  <a:txBody>
                    <a:bodyPr/>
                    <a:lstStyle/>
                    <a:p>
                      <a:r>
                        <a:rPr lang="en-US" sz="2800" dirty="0" smtClean="0"/>
                        <a:t>30</a:t>
                      </a:r>
                      <a:endParaRPr lang="ru-RU" sz="2800" dirty="0"/>
                    </a:p>
                  </a:txBody>
                  <a:tcPr/>
                </a:tc>
              </a:tr>
              <a:tr h="370840">
                <a:tc>
                  <a:txBody>
                    <a:bodyPr/>
                    <a:lstStyle/>
                    <a:p>
                      <a:r>
                        <a:rPr lang="en-US" sz="2800" dirty="0" smtClean="0"/>
                        <a:t>Fortran</a:t>
                      </a:r>
                      <a:endParaRPr lang="ru-RU" sz="2800" dirty="0"/>
                    </a:p>
                  </a:txBody>
                  <a:tcPr/>
                </a:tc>
                <a:tc>
                  <a:txBody>
                    <a:bodyPr/>
                    <a:lstStyle/>
                    <a:p>
                      <a:r>
                        <a:rPr lang="en-US" sz="2800" dirty="0" smtClean="0"/>
                        <a:t>14</a:t>
                      </a:r>
                      <a:endParaRPr lang="ru-RU" sz="2800" dirty="0"/>
                    </a:p>
                  </a:txBody>
                  <a:tcPr/>
                </a:tc>
              </a:tr>
              <a:tr h="370840">
                <a:tc>
                  <a:txBody>
                    <a:bodyPr/>
                    <a:lstStyle/>
                    <a:p>
                      <a:r>
                        <a:rPr lang="en-US" sz="2800" dirty="0" smtClean="0"/>
                        <a:t>Cobol</a:t>
                      </a:r>
                      <a:endParaRPr lang="ru-RU" sz="2800" dirty="0"/>
                    </a:p>
                  </a:txBody>
                  <a:tcPr/>
                </a:tc>
                <a:tc>
                  <a:txBody>
                    <a:bodyPr/>
                    <a:lstStyle/>
                    <a:p>
                      <a:r>
                        <a:rPr lang="en-US" sz="2800" dirty="0" smtClean="0"/>
                        <a:t>6</a:t>
                      </a:r>
                      <a:endParaRPr lang="ru-RU" sz="2800" dirty="0"/>
                    </a:p>
                  </a:txBody>
                  <a:tcPr/>
                </a:tc>
              </a:tr>
              <a:tr h="370840">
                <a:tc>
                  <a:txBody>
                    <a:bodyPr/>
                    <a:lstStyle/>
                    <a:p>
                      <a:r>
                        <a:rPr lang="en-US" sz="2800" dirty="0" smtClean="0"/>
                        <a:t>Prologue</a:t>
                      </a:r>
                      <a:endParaRPr lang="ru-RU" sz="2800" dirty="0"/>
                    </a:p>
                  </a:txBody>
                  <a:tcPr/>
                </a:tc>
                <a:tc>
                  <a:txBody>
                    <a:bodyPr/>
                    <a:lstStyle/>
                    <a:p>
                      <a:r>
                        <a:rPr lang="en-US" sz="2800" dirty="0" smtClean="0"/>
                        <a:t>8</a:t>
                      </a:r>
                      <a:endParaRPr lang="ru-RU" sz="2800" dirty="0"/>
                    </a:p>
                  </a:txBody>
                  <a:tcPr/>
                </a:tc>
              </a:tr>
              <a:tr h="370840">
                <a:tc>
                  <a:txBody>
                    <a:bodyPr/>
                    <a:lstStyle/>
                    <a:p>
                      <a:r>
                        <a:rPr lang="en-US" sz="2800" dirty="0" smtClean="0"/>
                        <a:t>Other languages</a:t>
                      </a:r>
                      <a:endParaRPr lang="ru-RU" sz="2800" dirty="0"/>
                    </a:p>
                  </a:txBody>
                  <a:tcPr/>
                </a:tc>
                <a:tc>
                  <a:txBody>
                    <a:bodyPr/>
                    <a:lstStyle/>
                    <a:p>
                      <a:r>
                        <a:rPr lang="en-US" sz="2800" dirty="0" smtClean="0"/>
                        <a:t>6</a:t>
                      </a:r>
                      <a:endParaRPr lang="ru-RU" sz="2800" dirty="0"/>
                    </a:p>
                  </a:txBody>
                  <a:tcPr/>
                </a:tc>
              </a:tr>
            </a:tbl>
          </a:graphicData>
        </a:graphic>
      </p:graphicFrame>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7396894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Объект 12"/>
          <p:cNvGraphicFramePr>
            <a:graphicFrameLocks noGrp="1"/>
          </p:cNvGraphicFramePr>
          <p:nvPr>
            <p:ph idx="1"/>
            <p:extLst>
              <p:ext uri="{D42A27DB-BD31-4B8C-83A1-F6EECF244321}">
                <p14:modId xmlns:p14="http://schemas.microsoft.com/office/powerpoint/2010/main" xmlns="" val="1333599993"/>
              </p:ext>
            </p:extLst>
          </p:nvPr>
        </p:nvGraphicFramePr>
        <p:xfrm>
          <a:off x="1743393" y="716280"/>
          <a:ext cx="10018712" cy="460248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3" action="ppaction://hlinksldjump"/>
              </a:rPr>
              <a:t>Contents</a:t>
            </a:r>
            <a:endParaRPr lang="ru-RU" sz="2800" b="1" dirty="0"/>
          </a:p>
        </p:txBody>
      </p:sp>
    </p:spTree>
    <p:extLst>
      <p:ext uri="{BB962C8B-B14F-4D97-AF65-F5344CB8AC3E}">
        <p14:creationId xmlns:p14="http://schemas.microsoft.com/office/powerpoint/2010/main" xmlns="" val="35072357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358254"/>
            <a:ext cx="10018713" cy="965579"/>
          </a:xfrm>
        </p:spPr>
        <p:txBody>
          <a:bodyPr>
            <a:normAutofit/>
          </a:bodyPr>
          <a:lstStyle/>
          <a:p>
            <a:r>
              <a:rPr lang="en-US" sz="4400" b="1" dirty="0" smtClean="0">
                <a:solidFill>
                  <a:schemeClr val="accent1">
                    <a:lumMod val="75000"/>
                  </a:schemeClr>
                </a:solidFill>
              </a:rPr>
              <a:t>Sources </a:t>
            </a:r>
            <a:r>
              <a:rPr lang="en-US" sz="4400" b="1" dirty="0">
                <a:solidFill>
                  <a:schemeClr val="accent1">
                    <a:lumMod val="75000"/>
                  </a:schemeClr>
                </a:solidFill>
              </a:rPr>
              <a:t>of information</a:t>
            </a:r>
            <a:endParaRPr lang="ru-RU" sz="4400" b="1" dirty="0">
              <a:solidFill>
                <a:schemeClr val="accent1">
                  <a:lumMod val="75000"/>
                </a:schemeClr>
              </a:solidFill>
            </a:endParaRPr>
          </a:p>
        </p:txBody>
      </p:sp>
      <p:sp>
        <p:nvSpPr>
          <p:cNvPr id="3" name="Объект 2"/>
          <p:cNvSpPr>
            <a:spLocks noGrp="1"/>
          </p:cNvSpPr>
          <p:nvPr>
            <p:ph idx="1"/>
          </p:nvPr>
        </p:nvSpPr>
        <p:spPr>
          <a:xfrm>
            <a:off x="1484310" y="1323833"/>
            <a:ext cx="10566663" cy="5049671"/>
          </a:xfrm>
        </p:spPr>
        <p:txBody>
          <a:bodyPr>
            <a:normAutofit/>
          </a:bodyPr>
          <a:lstStyle/>
          <a:p>
            <a:pPr marL="457200" indent="-457200">
              <a:buFont typeface="+mj-lt"/>
              <a:buAutoNum type="arabicPeriod"/>
            </a:pPr>
            <a:r>
              <a:rPr lang="en-US" dirty="0">
                <a:hlinkClick r:id="rId2"/>
              </a:rPr>
              <a:t>https://translate.google.ru/#ru/en</a:t>
            </a:r>
            <a:r>
              <a:rPr lang="en-US" dirty="0" smtClean="0">
                <a:hlinkClick r:id="rId2"/>
              </a:rPr>
              <a:t>/</a:t>
            </a:r>
            <a:r>
              <a:rPr lang="en-US" dirty="0" smtClean="0"/>
              <a:t> - </a:t>
            </a:r>
            <a:r>
              <a:rPr lang="en-US" dirty="0"/>
              <a:t>31.03.2015 </a:t>
            </a:r>
            <a:r>
              <a:rPr lang="en-US" dirty="0" smtClean="0"/>
              <a:t>20:30</a:t>
            </a:r>
          </a:p>
          <a:p>
            <a:pPr marL="457200" indent="-457200">
              <a:buFont typeface="+mj-lt"/>
              <a:buAutoNum type="arabicPeriod"/>
            </a:pPr>
            <a:r>
              <a:rPr lang="en-US" dirty="0">
                <a:hlinkClick r:id="rId3"/>
              </a:rPr>
              <a:t>https://ru.wikipedia.org/wiki/</a:t>
            </a:r>
            <a:r>
              <a:rPr lang="ru-RU" dirty="0" err="1" smtClean="0">
                <a:hlinkClick r:id="rId3"/>
              </a:rPr>
              <a:t>Высокоуровневый_язык_программирования</a:t>
            </a:r>
            <a:r>
              <a:rPr lang="en-US" dirty="0" smtClean="0"/>
              <a:t> - </a:t>
            </a:r>
            <a:r>
              <a:rPr lang="en-US" dirty="0"/>
              <a:t>31.03.2015 </a:t>
            </a:r>
            <a:r>
              <a:rPr lang="en-US" dirty="0" smtClean="0"/>
              <a:t>20:00</a:t>
            </a:r>
            <a:endParaRPr lang="en-US" dirty="0">
              <a:hlinkClick r:id="rId3"/>
            </a:endParaRPr>
          </a:p>
          <a:p>
            <a:pPr marL="457200" indent="-457200">
              <a:buFont typeface="+mj-lt"/>
              <a:buAutoNum type="arabicPeriod"/>
            </a:pPr>
            <a:r>
              <a:rPr lang="en-US" dirty="0" smtClean="0">
                <a:hlinkClick r:id="rId3"/>
              </a:rPr>
              <a:t>http</a:t>
            </a:r>
            <a:r>
              <a:rPr lang="en-US" dirty="0">
                <a:hlinkClick r:id="rId3"/>
              </a:rPr>
              <a:t>://</a:t>
            </a:r>
            <a:r>
              <a:rPr lang="en-US" dirty="0" smtClean="0">
                <a:hlinkClick r:id="rId3"/>
              </a:rPr>
              <a:t>referatzone.com/load/referaty/informatika/jazyki_programmirovanija_vysokogo_urovnja/42-1-0-1271</a:t>
            </a:r>
            <a:r>
              <a:rPr lang="en-US" dirty="0" smtClean="0"/>
              <a:t> - 31.03.2015 20:05</a:t>
            </a:r>
          </a:p>
          <a:p>
            <a:pPr marL="457200" indent="-457200">
              <a:buFont typeface="+mj-lt"/>
              <a:buAutoNum type="arabicPeriod"/>
            </a:pPr>
            <a:r>
              <a:rPr lang="en-US" dirty="0">
                <a:hlinkClick r:id="rId4"/>
              </a:rPr>
              <a:t>http://</a:t>
            </a:r>
            <a:r>
              <a:rPr lang="en-US" dirty="0" smtClean="0">
                <a:hlinkClick r:id="rId4"/>
              </a:rPr>
              <a:t>doma10.ucoz.ru/index/jazyki_programmirovanija/0-82</a:t>
            </a:r>
            <a:r>
              <a:rPr lang="en-US" dirty="0" smtClean="0"/>
              <a:t> - </a:t>
            </a:r>
            <a:r>
              <a:rPr lang="en-US" dirty="0"/>
              <a:t>31.03.2015 </a:t>
            </a:r>
            <a:r>
              <a:rPr lang="en-US" dirty="0" smtClean="0"/>
              <a:t>20:15</a:t>
            </a:r>
            <a:endParaRPr lang="en-US" dirty="0"/>
          </a:p>
          <a:p>
            <a:pPr marL="457200" indent="-457200">
              <a:buFont typeface="+mj-lt"/>
              <a:buAutoNum type="arabicPeriod"/>
            </a:pPr>
            <a:r>
              <a:rPr lang="en-US" dirty="0">
                <a:hlinkClick r:id="rId5"/>
              </a:rPr>
              <a:t>http://</a:t>
            </a:r>
            <a:r>
              <a:rPr lang="en-US" dirty="0" smtClean="0">
                <a:hlinkClick r:id="rId5"/>
              </a:rPr>
              <a:t>studopedia.ru/2_105169_ponyatie-o-yazikah-programmirovaniya-visokogo-urovnya.html</a:t>
            </a:r>
            <a:r>
              <a:rPr lang="en-US" dirty="0" smtClean="0"/>
              <a:t> - </a:t>
            </a:r>
            <a:r>
              <a:rPr lang="en-US" dirty="0"/>
              <a:t>31.03.2015 </a:t>
            </a:r>
            <a:r>
              <a:rPr lang="en-US" dirty="0" smtClean="0"/>
              <a:t>20:20</a:t>
            </a:r>
          </a:p>
          <a:p>
            <a:pPr marL="457200" indent="-457200">
              <a:buFont typeface="+mj-lt"/>
              <a:buAutoNum type="arabicPeriod"/>
            </a:pPr>
            <a:r>
              <a:rPr lang="en-US" dirty="0">
                <a:hlinkClick r:id="rId6"/>
              </a:rPr>
              <a:t>http://</a:t>
            </a:r>
            <a:r>
              <a:rPr lang="en-US" dirty="0" smtClean="0">
                <a:hlinkClick r:id="rId6"/>
              </a:rPr>
              <a:t>studopedia.net/7_1712_yaziki-programmirovaniya-visokogo-urovnya.html</a:t>
            </a:r>
            <a:r>
              <a:rPr lang="en-US" dirty="0" smtClean="0"/>
              <a:t> - </a:t>
            </a:r>
            <a:r>
              <a:rPr lang="en-US" dirty="0"/>
              <a:t>31.03.2015 </a:t>
            </a:r>
            <a:r>
              <a:rPr lang="en-US" dirty="0" smtClean="0"/>
              <a:t>20:25</a:t>
            </a:r>
            <a:endParaRPr lang="en-US" dirty="0"/>
          </a:p>
        </p:txBody>
      </p:sp>
      <p:sp>
        <p:nvSpPr>
          <p:cNvPr id="5" name="TextBox 4"/>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7" action="ppaction://hlinksldjump"/>
              </a:rPr>
              <a:t>Contents</a:t>
            </a:r>
            <a:endParaRPr lang="ru-RU" sz="2800" b="1" dirty="0"/>
          </a:p>
        </p:txBody>
      </p:sp>
    </p:spTree>
    <p:extLst>
      <p:ext uri="{BB962C8B-B14F-4D97-AF65-F5344CB8AC3E}">
        <p14:creationId xmlns:p14="http://schemas.microsoft.com/office/powerpoint/2010/main" xmlns="" val="17435297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1637733" y="1699972"/>
            <a:ext cx="9824348" cy="3568064"/>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1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63500">
                    <a:schemeClr val="accent6">
                      <a:satMod val="175000"/>
                      <a:alpha val="40000"/>
                    </a:schemeClr>
                  </a:glow>
                  <a:outerShdw blurRad="50800" dist="38100" dir="8100000" algn="tr" rotWithShape="0">
                    <a:prstClr val="black">
                      <a:alpha val="40000"/>
                    </a:prstClr>
                  </a:outerShdw>
                </a:effectLst>
              </a:rPr>
              <a:t>Thank You for</a:t>
            </a:r>
          </a:p>
          <a:p>
            <a:r>
              <a:rPr lang="en-US" sz="11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63500">
                    <a:schemeClr val="accent6">
                      <a:satMod val="175000"/>
                      <a:alpha val="40000"/>
                    </a:schemeClr>
                  </a:glow>
                  <a:outerShdw blurRad="50800" dist="38100" dir="8100000" algn="tr" rotWithShape="0">
                    <a:prstClr val="black">
                      <a:alpha val="40000"/>
                    </a:prstClr>
                  </a:outerShdw>
                </a:effectLst>
              </a:rPr>
              <a:t>Attention</a:t>
            </a:r>
            <a:endParaRPr lang="ru-RU" sz="11500" dirty="0">
              <a:effectLst>
                <a:glow rad="63500">
                  <a:schemeClr val="accent6">
                    <a:satMod val="175000"/>
                    <a:alpha val="40000"/>
                  </a:schemeClr>
                </a:glow>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xmlns="" val="4174727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163773"/>
            <a:ext cx="10018713" cy="938284"/>
          </a:xfrm>
        </p:spPr>
        <p:txBody>
          <a:bodyPr>
            <a:normAutofit/>
          </a:bodyPr>
          <a:lstStyle/>
          <a:p>
            <a:r>
              <a:rPr lang="en-US" sz="4400" b="1" dirty="0" smtClean="0">
                <a:solidFill>
                  <a:schemeClr val="accent1">
                    <a:lumMod val="75000"/>
                  </a:schemeClr>
                </a:solidFill>
              </a:rPr>
              <a:t>Glossary</a:t>
            </a:r>
            <a:endParaRPr lang="ru-RU" sz="4400" b="1" dirty="0">
              <a:solidFill>
                <a:schemeClr val="accent1">
                  <a:lumMod val="75000"/>
                </a:schemeClr>
              </a:solidFill>
            </a:endParaRPr>
          </a:p>
        </p:txBody>
      </p:sp>
      <p:sp>
        <p:nvSpPr>
          <p:cNvPr id="3" name="Объект 2"/>
          <p:cNvSpPr>
            <a:spLocks noGrp="1"/>
          </p:cNvSpPr>
          <p:nvPr>
            <p:ph idx="1"/>
          </p:nvPr>
        </p:nvSpPr>
        <p:spPr>
          <a:xfrm>
            <a:off x="1744010" y="1102057"/>
            <a:ext cx="10447990" cy="5366983"/>
          </a:xfrm>
        </p:spPr>
        <p:txBody>
          <a:bodyPr>
            <a:normAutofit lnSpcReduction="10000"/>
          </a:bodyPr>
          <a:lstStyle/>
          <a:p>
            <a:pPr marL="457200" indent="-457200">
              <a:buClr>
                <a:schemeClr val="accent1">
                  <a:lumMod val="50000"/>
                </a:schemeClr>
              </a:buClr>
              <a:buFont typeface="+mj-lt"/>
              <a:buAutoNum type="arabicPeriod"/>
            </a:pPr>
            <a:r>
              <a:rPr lang="en-US" dirty="0"/>
              <a:t>Algorithmic language</a:t>
            </a:r>
            <a:r>
              <a:rPr lang="ru-RU" dirty="0"/>
              <a:t> – Алгоритмический язык</a:t>
            </a:r>
            <a:r>
              <a:rPr lang="en-US" dirty="0" smtClean="0"/>
              <a:t>;</a:t>
            </a:r>
            <a:endParaRPr lang="ru-RU" dirty="0" smtClean="0"/>
          </a:p>
          <a:p>
            <a:pPr marL="457200" indent="-457200">
              <a:buClr>
                <a:schemeClr val="accent1">
                  <a:lumMod val="50000"/>
                </a:schemeClr>
              </a:buClr>
              <a:buFont typeface="+mj-lt"/>
              <a:buAutoNum type="arabicPeriod"/>
            </a:pPr>
            <a:r>
              <a:rPr lang="en-US" dirty="0" smtClean="0"/>
              <a:t>Artificial </a:t>
            </a:r>
            <a:r>
              <a:rPr lang="en-US" dirty="0"/>
              <a:t>intelligence</a:t>
            </a:r>
            <a:r>
              <a:rPr lang="ru-RU" dirty="0"/>
              <a:t> – Искусственный интеллект</a:t>
            </a:r>
            <a:r>
              <a:rPr lang="en-US" dirty="0" smtClean="0"/>
              <a:t>;</a:t>
            </a:r>
            <a:endParaRPr lang="ru-RU" dirty="0" smtClean="0"/>
          </a:p>
          <a:p>
            <a:pPr marL="457200" indent="-457200">
              <a:buClr>
                <a:schemeClr val="accent1">
                  <a:lumMod val="50000"/>
                </a:schemeClr>
              </a:buClr>
              <a:buFont typeface="+mj-lt"/>
              <a:buAutoNum type="arabicPeriod"/>
            </a:pPr>
            <a:r>
              <a:rPr lang="en-US" dirty="0"/>
              <a:t>Complex data </a:t>
            </a:r>
            <a:r>
              <a:rPr lang="en-US" dirty="0" smtClean="0"/>
              <a:t>structure </a:t>
            </a:r>
            <a:r>
              <a:rPr lang="en-US" dirty="0"/>
              <a:t>– </a:t>
            </a:r>
            <a:r>
              <a:rPr lang="ru-RU" dirty="0"/>
              <a:t>Комплексная (сложная) структура данных</a:t>
            </a:r>
            <a:r>
              <a:rPr lang="en-US" dirty="0" smtClean="0"/>
              <a:t>;</a:t>
            </a:r>
            <a:endParaRPr lang="ru-RU" dirty="0" smtClean="0"/>
          </a:p>
          <a:p>
            <a:pPr marL="457200" indent="-457200">
              <a:buClr>
                <a:schemeClr val="accent1">
                  <a:lumMod val="50000"/>
                </a:schemeClr>
              </a:buClr>
              <a:buFont typeface="+mj-lt"/>
              <a:buAutoNum type="arabicPeriod"/>
            </a:pPr>
            <a:r>
              <a:rPr lang="en-US" dirty="0"/>
              <a:t>Conditional </a:t>
            </a:r>
            <a:r>
              <a:rPr lang="en-US" dirty="0" smtClean="0"/>
              <a:t>statement</a:t>
            </a:r>
            <a:r>
              <a:rPr lang="ru-RU" dirty="0" smtClean="0"/>
              <a:t> </a:t>
            </a:r>
            <a:r>
              <a:rPr lang="ru-RU" dirty="0"/>
              <a:t>– Условный оператор;</a:t>
            </a:r>
          </a:p>
          <a:p>
            <a:pPr marL="457200" indent="-457200">
              <a:buClr>
                <a:schemeClr val="accent1">
                  <a:lumMod val="50000"/>
                </a:schemeClr>
              </a:buClr>
              <a:buFont typeface="+mj-lt"/>
              <a:buAutoNum type="arabicPeriod"/>
            </a:pPr>
            <a:r>
              <a:rPr lang="en-US" dirty="0"/>
              <a:t>Considered</a:t>
            </a:r>
            <a:r>
              <a:rPr lang="ru-RU" dirty="0"/>
              <a:t> – Считается</a:t>
            </a:r>
            <a:r>
              <a:rPr lang="en-US" dirty="0"/>
              <a:t>;</a:t>
            </a:r>
            <a:endParaRPr lang="ru-RU" dirty="0"/>
          </a:p>
          <a:p>
            <a:pPr marL="457200" indent="-457200">
              <a:buClr>
                <a:schemeClr val="accent1">
                  <a:lumMod val="50000"/>
                </a:schemeClr>
              </a:buClr>
              <a:buFont typeface="+mj-lt"/>
              <a:buAutoNum type="arabicPeriod"/>
            </a:pPr>
            <a:r>
              <a:rPr lang="en-US" dirty="0"/>
              <a:t>Constantly evolving language</a:t>
            </a:r>
            <a:r>
              <a:rPr lang="ru-RU" dirty="0"/>
              <a:t> – Постоянно развиваемых языков</a:t>
            </a:r>
            <a:r>
              <a:rPr lang="en-US" dirty="0" smtClean="0"/>
              <a:t>;</a:t>
            </a:r>
            <a:endParaRPr lang="ru-RU" dirty="0" smtClean="0"/>
          </a:p>
          <a:p>
            <a:pPr marL="457200" indent="-457200">
              <a:buClr>
                <a:schemeClr val="accent1">
                  <a:lumMod val="50000"/>
                </a:schemeClr>
              </a:buClr>
              <a:buFont typeface="+mj-lt"/>
              <a:buAutoNum type="arabicPeriod"/>
            </a:pPr>
            <a:r>
              <a:rPr lang="en-US" dirty="0"/>
              <a:t>Cycle</a:t>
            </a:r>
            <a:r>
              <a:rPr lang="ru-RU" dirty="0"/>
              <a:t> – цикл;</a:t>
            </a:r>
          </a:p>
          <a:p>
            <a:pPr marL="457200" indent="-457200">
              <a:buClr>
                <a:schemeClr val="accent1">
                  <a:lumMod val="50000"/>
                </a:schemeClr>
              </a:buClr>
              <a:buFont typeface="+mj-lt"/>
              <a:buAutoNum type="arabicPeriod"/>
            </a:pPr>
            <a:r>
              <a:rPr lang="en-US" dirty="0"/>
              <a:t>Declarative type</a:t>
            </a:r>
            <a:r>
              <a:rPr lang="ru-RU" dirty="0"/>
              <a:t> – Декларативный тип</a:t>
            </a:r>
            <a:r>
              <a:rPr lang="en-US" dirty="0" smtClean="0"/>
              <a:t>;</a:t>
            </a:r>
          </a:p>
          <a:p>
            <a:pPr marL="457200" indent="-457200">
              <a:buClr>
                <a:schemeClr val="accent1">
                  <a:lumMod val="50000"/>
                </a:schemeClr>
              </a:buClr>
              <a:buFont typeface="+mj-lt"/>
              <a:buAutoNum type="arabicPeriod"/>
            </a:pPr>
            <a:r>
              <a:rPr lang="en-US" dirty="0" smtClean="0"/>
              <a:t>Quite modern – </a:t>
            </a:r>
            <a:r>
              <a:rPr lang="ru-RU" dirty="0" smtClean="0"/>
              <a:t>Вполне современный;</a:t>
            </a:r>
          </a:p>
          <a:p>
            <a:pPr marL="457200" indent="-457200">
              <a:buClr>
                <a:schemeClr val="accent1">
                  <a:lumMod val="50000"/>
                </a:schemeClr>
              </a:buClr>
              <a:buFont typeface="+mj-lt"/>
              <a:buAutoNum type="arabicPeriod"/>
            </a:pPr>
            <a:r>
              <a:rPr lang="en-US" dirty="0" smtClean="0"/>
              <a:t>High-level programming language – </a:t>
            </a:r>
            <a:r>
              <a:rPr lang="ru-RU" dirty="0" smtClean="0"/>
              <a:t>Язык программирования высокого уровня</a:t>
            </a:r>
            <a:r>
              <a:rPr lang="en-US" dirty="0" smtClean="0"/>
              <a:t>;</a:t>
            </a:r>
            <a:endParaRPr lang="ru-RU" dirty="0" smtClean="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2412049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84310" y="532263"/>
            <a:ext cx="10018713" cy="5567445"/>
          </a:xfrm>
        </p:spPr>
        <p:txBody>
          <a:bodyPr>
            <a:normAutofit fontScale="92500" lnSpcReduction="10000"/>
          </a:bodyPr>
          <a:lstStyle/>
          <a:p>
            <a:pPr marL="457200" indent="-457200">
              <a:buClr>
                <a:schemeClr val="accent1">
                  <a:lumMod val="50000"/>
                </a:schemeClr>
              </a:buClr>
              <a:buFont typeface="+mj-lt"/>
              <a:buAutoNum type="arabicPeriod" startAt="11"/>
            </a:pPr>
            <a:endParaRPr lang="ru-RU" dirty="0" smtClean="0"/>
          </a:p>
          <a:p>
            <a:pPr marL="457200" indent="-457200">
              <a:buClr>
                <a:schemeClr val="accent1">
                  <a:lumMod val="50000"/>
                </a:schemeClr>
              </a:buClr>
              <a:buFont typeface="+mj-lt"/>
              <a:buAutoNum type="arabicPeriod" startAt="11"/>
            </a:pPr>
            <a:r>
              <a:rPr lang="en-US" dirty="0"/>
              <a:t>Interpreter – </a:t>
            </a:r>
            <a:r>
              <a:rPr lang="ru-RU" dirty="0"/>
              <a:t>Интерпретатор</a:t>
            </a:r>
            <a:r>
              <a:rPr lang="en-US" dirty="0" smtClean="0"/>
              <a:t>;</a:t>
            </a:r>
          </a:p>
          <a:p>
            <a:pPr marL="457200" indent="-457200">
              <a:buClr>
                <a:schemeClr val="accent1">
                  <a:lumMod val="50000"/>
                </a:schemeClr>
              </a:buClr>
              <a:buFont typeface="+mj-lt"/>
              <a:buAutoNum type="arabicPeriod" startAt="11"/>
            </a:pPr>
            <a:r>
              <a:rPr lang="en-US" dirty="0" smtClean="0"/>
              <a:t>List </a:t>
            </a:r>
            <a:r>
              <a:rPr lang="en-US" dirty="0"/>
              <a:t>of data items</a:t>
            </a:r>
            <a:r>
              <a:rPr lang="ru-RU" dirty="0"/>
              <a:t> – Перечень элементов данных</a:t>
            </a:r>
            <a:r>
              <a:rPr lang="en-US" dirty="0" smtClean="0"/>
              <a:t>;</a:t>
            </a:r>
            <a:endParaRPr lang="ru-RU" dirty="0" smtClean="0"/>
          </a:p>
          <a:p>
            <a:pPr marL="457200" indent="-457200">
              <a:buClr>
                <a:schemeClr val="accent1">
                  <a:lumMod val="50000"/>
                </a:schemeClr>
              </a:buClr>
              <a:buFont typeface="+mj-lt"/>
              <a:buAutoNum type="arabicPeriod" startAt="11"/>
            </a:pPr>
            <a:r>
              <a:rPr lang="en-US" dirty="0"/>
              <a:t>Object-oriented – </a:t>
            </a:r>
            <a:r>
              <a:rPr lang="ru-RU" dirty="0"/>
              <a:t>Объектно-ориентированный</a:t>
            </a:r>
            <a:r>
              <a:rPr lang="en-US" dirty="0" smtClean="0"/>
              <a:t>;</a:t>
            </a:r>
            <a:endParaRPr lang="ru-RU" dirty="0" smtClean="0"/>
          </a:p>
          <a:p>
            <a:pPr marL="457200" indent="-457200">
              <a:buClr>
                <a:schemeClr val="accent1">
                  <a:lumMod val="50000"/>
                </a:schemeClr>
              </a:buClr>
              <a:buFont typeface="+mj-lt"/>
              <a:buAutoNum type="arabicPeriod" startAt="11"/>
            </a:pPr>
            <a:r>
              <a:rPr lang="en-US" dirty="0"/>
              <a:t>Participation</a:t>
            </a:r>
            <a:r>
              <a:rPr lang="ru-RU" dirty="0"/>
              <a:t> – Участие</a:t>
            </a:r>
            <a:r>
              <a:rPr lang="ru-RU" dirty="0" smtClean="0"/>
              <a:t>;</a:t>
            </a:r>
          </a:p>
          <a:p>
            <a:pPr marL="457200" indent="-457200">
              <a:buClr>
                <a:schemeClr val="accent1">
                  <a:lumMod val="50000"/>
                </a:schemeClr>
              </a:buClr>
              <a:buFont typeface="+mj-lt"/>
              <a:buAutoNum type="arabicPeriod" startAt="11"/>
            </a:pPr>
            <a:r>
              <a:rPr lang="en-US" dirty="0"/>
              <a:t>Peculiar – </a:t>
            </a:r>
            <a:r>
              <a:rPr lang="ru-RU" dirty="0"/>
              <a:t>Свойственно</a:t>
            </a:r>
            <a:r>
              <a:rPr lang="en-US" dirty="0" smtClean="0"/>
              <a:t>;</a:t>
            </a:r>
            <a:endParaRPr lang="ru-RU" dirty="0"/>
          </a:p>
          <a:p>
            <a:pPr marL="457200" indent="-457200">
              <a:buClr>
                <a:schemeClr val="accent1">
                  <a:lumMod val="50000"/>
                </a:schemeClr>
              </a:buClr>
              <a:buFont typeface="+mj-lt"/>
              <a:buAutoNum type="arabicPeriod" startAt="11"/>
            </a:pPr>
            <a:r>
              <a:rPr lang="en-US" dirty="0"/>
              <a:t>Pen </a:t>
            </a:r>
            <a:r>
              <a:rPr lang="en-US" dirty="0" smtClean="0"/>
              <a:t>plotter</a:t>
            </a:r>
            <a:r>
              <a:rPr lang="ru-RU" dirty="0" smtClean="0"/>
              <a:t> </a:t>
            </a:r>
            <a:r>
              <a:rPr lang="ru-RU" dirty="0"/>
              <a:t>– Перьевой графопостроитель (плоттер)</a:t>
            </a:r>
            <a:r>
              <a:rPr lang="en-US" dirty="0" smtClean="0"/>
              <a:t>;</a:t>
            </a:r>
            <a:endParaRPr lang="ru-RU" dirty="0" smtClean="0"/>
          </a:p>
          <a:p>
            <a:pPr marL="457200" indent="-457200">
              <a:buClr>
                <a:schemeClr val="accent1">
                  <a:lumMod val="50000"/>
                </a:schemeClr>
              </a:buClr>
              <a:buFont typeface="+mj-lt"/>
              <a:buAutoNum type="arabicPeriod" startAt="11"/>
            </a:pPr>
            <a:r>
              <a:rPr lang="en-US" dirty="0"/>
              <a:t>Primarily</a:t>
            </a:r>
            <a:r>
              <a:rPr lang="ru-RU" dirty="0"/>
              <a:t> – Прежде всего</a:t>
            </a:r>
            <a:r>
              <a:rPr lang="en-US" dirty="0"/>
              <a:t>;</a:t>
            </a:r>
            <a:endParaRPr lang="ru-RU" dirty="0"/>
          </a:p>
          <a:p>
            <a:pPr marL="457200" indent="-457200">
              <a:buClr>
                <a:schemeClr val="accent1">
                  <a:lumMod val="50000"/>
                </a:schemeClr>
              </a:buClr>
              <a:buFont typeface="+mj-lt"/>
              <a:buAutoNum type="arabicPeriod" startAt="11"/>
            </a:pPr>
            <a:r>
              <a:rPr lang="en-US" dirty="0"/>
              <a:t>Procedure-oriented language – </a:t>
            </a:r>
            <a:r>
              <a:rPr lang="ru-RU" dirty="0"/>
              <a:t>Процедурно-ориентированный язык</a:t>
            </a:r>
            <a:r>
              <a:rPr lang="en-US" dirty="0" smtClean="0"/>
              <a:t>;</a:t>
            </a:r>
            <a:endParaRPr lang="ru-RU" dirty="0" smtClean="0"/>
          </a:p>
          <a:p>
            <a:pPr marL="457200" indent="-457200">
              <a:buClr>
                <a:schemeClr val="accent1">
                  <a:lumMod val="50000"/>
                </a:schemeClr>
              </a:buClr>
              <a:buFont typeface="+mj-lt"/>
              <a:buAutoNum type="arabicPeriod" startAt="11"/>
            </a:pPr>
            <a:r>
              <a:rPr lang="en-US" dirty="0"/>
              <a:t>Subroutine – </a:t>
            </a:r>
            <a:r>
              <a:rPr lang="ru-RU" dirty="0"/>
              <a:t>Подпрограмма</a:t>
            </a:r>
            <a:r>
              <a:rPr lang="en-US" dirty="0" smtClean="0"/>
              <a:t>;</a:t>
            </a:r>
            <a:endParaRPr lang="en-US" dirty="0"/>
          </a:p>
          <a:p>
            <a:pPr marL="457200" indent="-457200">
              <a:buClr>
                <a:schemeClr val="accent1">
                  <a:lumMod val="50000"/>
                </a:schemeClr>
              </a:buClr>
              <a:buFont typeface="+mj-lt"/>
              <a:buAutoNum type="arabicPeriod" startAt="11"/>
            </a:pPr>
            <a:r>
              <a:rPr lang="en-US" dirty="0" smtClean="0"/>
              <a:t>Vocabulary </a:t>
            </a:r>
            <a:r>
              <a:rPr lang="en-US" dirty="0"/>
              <a:t>– </a:t>
            </a:r>
            <a:r>
              <a:rPr lang="ru-RU" dirty="0"/>
              <a:t>Лексика</a:t>
            </a:r>
            <a:r>
              <a:rPr lang="en-US" dirty="0"/>
              <a:t>;</a:t>
            </a:r>
          </a:p>
          <a:p>
            <a:pPr marL="457200" indent="-457200">
              <a:buClr>
                <a:schemeClr val="accent1">
                  <a:lumMod val="50000"/>
                </a:schemeClr>
              </a:buClr>
              <a:buFont typeface="+mj-lt"/>
              <a:buAutoNum type="arabicPeriod" startAt="11"/>
            </a:pPr>
            <a:r>
              <a:rPr lang="en-US" dirty="0" smtClean="0"/>
              <a:t>Widely used</a:t>
            </a:r>
            <a:r>
              <a:rPr lang="ru-RU" dirty="0" smtClean="0"/>
              <a:t> – Широко используется.</a:t>
            </a:r>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873747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a:solidFill>
                  <a:schemeClr val="accent1">
                    <a:lumMod val="75000"/>
                  </a:schemeClr>
                </a:solidFill>
              </a:rPr>
              <a:t>The </a:t>
            </a:r>
            <a:r>
              <a:rPr lang="en-US" sz="4400" b="1" dirty="0" smtClean="0">
                <a:solidFill>
                  <a:schemeClr val="accent1">
                    <a:lumMod val="75000"/>
                  </a:schemeClr>
                </a:solidFill>
              </a:rPr>
              <a:t>High-Level Language</a:t>
            </a:r>
            <a:endParaRPr lang="ru-RU" sz="4400" b="1" dirty="0">
              <a:solidFill>
                <a:schemeClr val="accent1">
                  <a:lumMod val="75000"/>
                </a:schemeClr>
              </a:solidFill>
            </a:endParaRPr>
          </a:p>
        </p:txBody>
      </p:sp>
      <p:sp>
        <p:nvSpPr>
          <p:cNvPr id="3" name="Объект 2"/>
          <p:cNvSpPr>
            <a:spLocks noGrp="1"/>
          </p:cNvSpPr>
          <p:nvPr>
            <p:ph idx="1"/>
          </p:nvPr>
        </p:nvSpPr>
        <p:spPr>
          <a:xfrm>
            <a:off x="1484311" y="2438399"/>
            <a:ext cx="10018713" cy="3124201"/>
          </a:xfrm>
        </p:spPr>
        <p:txBody>
          <a:bodyPr>
            <a:noAutofit/>
          </a:bodyPr>
          <a:lstStyle/>
          <a:p>
            <a:pPr marL="0" indent="0">
              <a:buNone/>
            </a:pPr>
            <a:r>
              <a:rPr lang="en-US" sz="3600" dirty="0"/>
              <a:t>The high-level language </a:t>
            </a:r>
            <a:r>
              <a:rPr lang="en-US" sz="3600" dirty="0" smtClean="0"/>
              <a:t>is </a:t>
            </a:r>
            <a:r>
              <a:rPr lang="en-US" sz="3600" dirty="0"/>
              <a:t>a</a:t>
            </a:r>
            <a:r>
              <a:rPr lang="en-US" sz="3600" dirty="0" smtClean="0"/>
              <a:t> </a:t>
            </a:r>
            <a:r>
              <a:rPr lang="en-US" sz="3600" dirty="0"/>
              <a:t>programming language </a:t>
            </a:r>
            <a:r>
              <a:rPr lang="en-US" sz="3600" dirty="0" smtClean="0"/>
              <a:t>tool </a:t>
            </a:r>
            <a:r>
              <a:rPr lang="en-US" sz="3600" dirty="0"/>
              <a:t>that provide a description of the problem in a clear, easily understood form convenient for the programmer. Programs written in high level languages, require translation into machine code programs translator or interpreter.</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38742455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02674" y="1957315"/>
            <a:ext cx="10018713" cy="3124201"/>
          </a:xfrm>
        </p:spPr>
        <p:txBody>
          <a:bodyPr>
            <a:normAutofit/>
          </a:bodyPr>
          <a:lstStyle/>
          <a:p>
            <a:pPr marL="0" lvl="0" indent="0">
              <a:buNone/>
            </a:pPr>
            <a:r>
              <a:rPr lang="en-US" sz="3600" dirty="0"/>
              <a:t>The high-level language peculiar </a:t>
            </a:r>
            <a:r>
              <a:rPr lang="en-US" sz="3600" dirty="0" smtClean="0"/>
              <a:t>ability is </a:t>
            </a:r>
            <a:r>
              <a:rPr lang="en-US" sz="3600" dirty="0"/>
              <a:t>to work with complex data structures. In most of these support </a:t>
            </a:r>
            <a:r>
              <a:rPr lang="en-US" sz="3600" dirty="0" smtClean="0"/>
              <a:t>is integrated </a:t>
            </a:r>
            <a:r>
              <a:rPr lang="en-US" sz="3600" dirty="0"/>
              <a:t>for string types, objects, file </a:t>
            </a:r>
            <a:r>
              <a:rPr lang="en-US" sz="3600" dirty="0" smtClean="0"/>
              <a:t>operations.</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3363628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9278" y="268827"/>
            <a:ext cx="10863618" cy="1752599"/>
          </a:xfrm>
        </p:spPr>
        <p:txBody>
          <a:bodyPr>
            <a:normAutofit/>
          </a:bodyPr>
          <a:lstStyle/>
          <a:p>
            <a:r>
              <a:rPr lang="en-US" sz="4400" b="1" dirty="0">
                <a:solidFill>
                  <a:schemeClr val="accent1">
                    <a:lumMod val="75000"/>
                  </a:schemeClr>
                </a:solidFill>
              </a:rPr>
              <a:t>The first </a:t>
            </a:r>
            <a:r>
              <a:rPr lang="en-US" sz="4400" b="1" dirty="0" smtClean="0">
                <a:solidFill>
                  <a:schemeClr val="accent1">
                    <a:lumMod val="75000"/>
                  </a:schemeClr>
                </a:solidFill>
              </a:rPr>
              <a:t>High-Level </a:t>
            </a:r>
            <a:r>
              <a:rPr lang="en-US" sz="4400" b="1" dirty="0">
                <a:solidFill>
                  <a:schemeClr val="accent1">
                    <a:lumMod val="75000"/>
                  </a:schemeClr>
                </a:solidFill>
              </a:rPr>
              <a:t>programming </a:t>
            </a:r>
            <a:r>
              <a:rPr lang="en-US" sz="4400" b="1" dirty="0" smtClean="0">
                <a:solidFill>
                  <a:schemeClr val="accent1">
                    <a:lumMod val="75000"/>
                  </a:schemeClr>
                </a:solidFill>
              </a:rPr>
              <a:t>Language</a:t>
            </a:r>
            <a:endParaRPr lang="ru-RU" sz="4400" b="1" dirty="0">
              <a:solidFill>
                <a:schemeClr val="accent1">
                  <a:lumMod val="75000"/>
                </a:schemeClr>
              </a:solidFill>
            </a:endParaRPr>
          </a:p>
        </p:txBody>
      </p:sp>
      <p:sp>
        <p:nvSpPr>
          <p:cNvPr id="3" name="Объект 2"/>
          <p:cNvSpPr>
            <a:spLocks noGrp="1"/>
          </p:cNvSpPr>
          <p:nvPr>
            <p:ph idx="1"/>
          </p:nvPr>
        </p:nvSpPr>
        <p:spPr>
          <a:xfrm>
            <a:off x="1661731" y="2557817"/>
            <a:ext cx="10018713" cy="3124201"/>
          </a:xfrm>
        </p:spPr>
        <p:txBody>
          <a:bodyPr>
            <a:noAutofit/>
          </a:bodyPr>
          <a:lstStyle/>
          <a:p>
            <a:pPr marL="0" indent="0">
              <a:buNone/>
            </a:pPr>
            <a:r>
              <a:rPr lang="en-US" sz="3600" dirty="0"/>
              <a:t>The first high-level programming language is considered a computer language Plankalkul designed by German engineer Konrad Zuse in the period of 1942-1946. However, the widespread use of high-level languages ​​began with the emergence of the Fortran compiler and the creation of the language (1957).</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547958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b="1" dirty="0" smtClean="0">
                <a:solidFill>
                  <a:schemeClr val="accent1">
                    <a:lumMod val="75000"/>
                  </a:schemeClr>
                </a:solidFill>
              </a:rPr>
              <a:t>Ada</a:t>
            </a:r>
            <a:endParaRPr lang="ru-RU" sz="4400" b="1" dirty="0">
              <a:solidFill>
                <a:schemeClr val="accent1">
                  <a:lumMod val="75000"/>
                </a:schemeClr>
              </a:solidFill>
            </a:endParaRPr>
          </a:p>
        </p:txBody>
      </p:sp>
      <p:sp>
        <p:nvSpPr>
          <p:cNvPr id="3" name="Объект 2"/>
          <p:cNvSpPr>
            <a:spLocks noGrp="1"/>
          </p:cNvSpPr>
          <p:nvPr>
            <p:ph idx="1"/>
          </p:nvPr>
        </p:nvSpPr>
        <p:spPr>
          <a:xfrm>
            <a:off x="1634435" y="2438399"/>
            <a:ext cx="10018713" cy="3124201"/>
          </a:xfrm>
        </p:spPr>
        <p:txBody>
          <a:bodyPr>
            <a:noAutofit/>
          </a:bodyPr>
          <a:lstStyle/>
          <a:p>
            <a:pPr marL="0" indent="0">
              <a:buNone/>
            </a:pPr>
            <a:r>
              <a:rPr lang="en-US" sz="3600" dirty="0"/>
              <a:t>Ada </a:t>
            </a:r>
            <a:r>
              <a:rPr lang="en-US" sz="3600" dirty="0" smtClean="0"/>
              <a:t>is a </a:t>
            </a:r>
            <a:r>
              <a:rPr lang="en-US" sz="3600" dirty="0"/>
              <a:t>h</a:t>
            </a:r>
            <a:r>
              <a:rPr lang="en-US" sz="3600" dirty="0" smtClean="0"/>
              <a:t>igh </a:t>
            </a:r>
            <a:r>
              <a:rPr lang="en-US" sz="3600" dirty="0"/>
              <a:t>level programming language oriented to the use of real-time systems and designed to automate management tasks processes and / or devices, such as a board (ship, aircraft, etc.) Computers. Developed by the Ministry of Defense in the 1980s.</a:t>
            </a:r>
            <a:endParaRPr lang="ru-RU" sz="3600" dirty="0"/>
          </a:p>
        </p:txBody>
      </p:sp>
      <p:sp>
        <p:nvSpPr>
          <p:cNvPr id="4" name="TextBox 3"/>
          <p:cNvSpPr txBox="1"/>
          <p:nvPr/>
        </p:nvSpPr>
        <p:spPr>
          <a:xfrm>
            <a:off x="9744501" y="6099708"/>
            <a:ext cx="1758522" cy="523220"/>
          </a:xfrm>
          <a:prstGeom prst="rect">
            <a:avLst/>
          </a:prstGeom>
          <a:noFill/>
        </p:spPr>
        <p:txBody>
          <a:bodyPr wrap="square" rtlCol="0">
            <a:spAutoFit/>
          </a:bodyPr>
          <a:lstStyle/>
          <a:p>
            <a:pPr algn="r"/>
            <a:r>
              <a:rPr lang="en-US" sz="2800" b="1" dirty="0" smtClean="0">
                <a:hlinkClick r:id="rId2" action="ppaction://hlinksldjump"/>
              </a:rPr>
              <a:t>Contents</a:t>
            </a:r>
            <a:endParaRPr lang="ru-RU" sz="2800" b="1" dirty="0"/>
          </a:p>
        </p:txBody>
      </p:sp>
    </p:spTree>
    <p:extLst>
      <p:ext uri="{BB962C8B-B14F-4D97-AF65-F5344CB8AC3E}">
        <p14:creationId xmlns:p14="http://schemas.microsoft.com/office/powerpoint/2010/main" xmlns="" val="21135512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EBEC8F79-A447-43FC-8E81-85E8468AF3F9}"/>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625</TotalTime>
  <Words>1541</Words>
  <Application>Microsoft Office PowerPoint</Application>
  <PresentationFormat>Произвольный</PresentationFormat>
  <Paragraphs>159</Paragraphs>
  <Slides>34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Параллакс</vt:lpstr>
      <vt:lpstr>Project  High-level programming languages</vt:lpstr>
      <vt:lpstr>Contents</vt:lpstr>
      <vt:lpstr>Слайд 3</vt:lpstr>
      <vt:lpstr>Glossary</vt:lpstr>
      <vt:lpstr>Слайд 5</vt:lpstr>
      <vt:lpstr>The High-Level Language</vt:lpstr>
      <vt:lpstr>Слайд 7</vt:lpstr>
      <vt:lpstr>The first High-Level programming Language</vt:lpstr>
      <vt:lpstr>Ada</vt:lpstr>
      <vt:lpstr>Augusta Ada King Byron, Countess of Lovelace</vt:lpstr>
      <vt:lpstr>Basic</vt:lpstr>
      <vt:lpstr>Thomas Eugene Kurtz and John George Kemeny</vt:lpstr>
      <vt:lpstr>Cobol</vt:lpstr>
      <vt:lpstr>Grace Hopper (Grace Brewster Murray)</vt:lpstr>
      <vt:lpstr>Lisp</vt:lpstr>
      <vt:lpstr>John McCarthy</vt:lpstr>
      <vt:lpstr>LOGO</vt:lpstr>
      <vt:lpstr>Seymour Papert and Idit Harel</vt:lpstr>
      <vt:lpstr>Pascal</vt:lpstr>
      <vt:lpstr>Niklaus Wirth</vt:lpstr>
      <vt:lpstr>Plankalkul</vt:lpstr>
      <vt:lpstr>Konrad Zuse</vt:lpstr>
      <vt:lpstr>Prologue</vt:lpstr>
      <vt:lpstr>C</vt:lpstr>
      <vt:lpstr>Dennis MacAlistair Ritchie</vt:lpstr>
      <vt:lpstr>C ++</vt:lpstr>
      <vt:lpstr>Bjarne Stroustrup</vt:lpstr>
      <vt:lpstr>Fortran</vt:lpstr>
      <vt:lpstr>John Warner Backus</vt:lpstr>
      <vt:lpstr>Schedule of occurrence of programming languages</vt:lpstr>
      <vt:lpstr>Rating demand Programming Languages</vt:lpstr>
      <vt:lpstr>Слайд 32</vt:lpstr>
      <vt:lpstr>Sources of information</vt:lpstr>
      <vt:lpstr>Слайд 34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High-level language</dc:title>
  <dc:creator>Александр</dc:creator>
  <cp:lastModifiedBy>Лариса Борисовна</cp:lastModifiedBy>
  <cp:revision>50</cp:revision>
  <dcterms:created xsi:type="dcterms:W3CDTF">2015-03-31T10:56:45Z</dcterms:created>
  <dcterms:modified xsi:type="dcterms:W3CDTF">2016-03-29T05:22:31Z</dcterms:modified>
  <cp:contentStatus/>
</cp:coreProperties>
</file>