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64" r:id="rId5"/>
    <p:sldId id="267" r:id="rId6"/>
    <p:sldId id="268" r:id="rId7"/>
    <p:sldId id="269" r:id="rId8"/>
    <p:sldId id="292" r:id="rId9"/>
    <p:sldId id="281" r:id="rId10"/>
    <p:sldId id="282" r:id="rId11"/>
    <p:sldId id="280" r:id="rId12"/>
    <p:sldId id="283" r:id="rId13"/>
    <p:sldId id="279" r:id="rId14"/>
    <p:sldId id="259" r:id="rId15"/>
    <p:sldId id="272" r:id="rId16"/>
    <p:sldId id="284" r:id="rId17"/>
    <p:sldId id="286" r:id="rId18"/>
    <p:sldId id="287" r:id="rId19"/>
    <p:sldId id="289" r:id="rId20"/>
    <p:sldId id="290" r:id="rId21"/>
    <p:sldId id="285" r:id="rId22"/>
    <p:sldId id="288" r:id="rId23"/>
    <p:sldId id="273" r:id="rId24"/>
    <p:sldId id="274" r:id="rId25"/>
    <p:sldId id="277" r:id="rId26"/>
    <p:sldId id="275" r:id="rId27"/>
    <p:sldId id="276" r:id="rId28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7AB4"/>
    <a:srgbClr val="6755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87" autoAdjust="0"/>
  </p:normalViewPr>
  <p:slideViewPr>
    <p:cSldViewPr>
      <p:cViewPr varScale="1">
        <p:scale>
          <a:sx n="63" d="100"/>
          <a:sy n="63" d="100"/>
        </p:scale>
        <p:origin x="159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0422" cy="497526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148" y="1"/>
            <a:ext cx="2930421" cy="497526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r">
              <a:defRPr sz="1200"/>
            </a:lvl1pPr>
          </a:lstStyle>
          <a:p>
            <a:fld id="{4200A109-953A-4186-A610-356E3E18308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98" tIns="45999" rIns="91998" bIns="4599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639" y="4722493"/>
            <a:ext cx="5409887" cy="4474531"/>
          </a:xfrm>
          <a:prstGeom prst="rect">
            <a:avLst/>
          </a:prstGeom>
        </p:spPr>
        <p:txBody>
          <a:bodyPr vert="horz" lIns="91998" tIns="45999" rIns="91998" bIns="4599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388"/>
            <a:ext cx="2930422" cy="497525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148" y="9443388"/>
            <a:ext cx="2930421" cy="497525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r">
              <a:defRPr sz="1200"/>
            </a:lvl1pPr>
          </a:lstStyle>
          <a:p>
            <a:fld id="{823BCD4E-DA0C-4CD9-ADE7-A7B98491D4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195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BCD4E-DA0C-4CD9-ADE7-A7B98491D46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02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4ACEC-C44C-41FE-96F0-C85E6D055B33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660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76F09-C1C0-42D9-B04B-292773844648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16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3A721-19E1-4C9F-A7B9-A980F991A6E0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84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5AF61-AC9D-4E6F-AC3B-CB9D59D91144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7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EC691-E47F-40D8-9CEA-6A2434B9166E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443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7C3B9-5781-4D80-B9BA-BD2BD312A838}" type="datetime1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389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68133-22B2-4CFC-9512-9895817849EF}" type="datetime1">
              <a:rPr lang="ru-RU" smtClean="0"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905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6C60-5A59-4C43-AF68-B83651B748EF}" type="datetime1">
              <a:rPr lang="ru-RU" smtClean="0"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85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24AE7-7AD3-4F2E-87D6-7FA6DDC88022}" type="datetime1">
              <a:rPr lang="ru-RU" smtClean="0"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550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E3537-0E45-4900-BB04-F02BCDA3B632}" type="datetime1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055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9172-06C8-4560-86CC-390D1FDAAD0E}" type="datetime1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590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47AB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CD1BE-91AA-4942-A31B-C935991F4574}" type="datetime1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www.pronm.ru                                www.svao.pronm.ru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C0545-D584-4AE4-B0F4-3A91182181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06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http://pronm.ru/images/design/logo.pn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1.pn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11.pn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8.png"/><Relationship Id="rId9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11.png"/><Relationship Id="rId7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11.png"/><Relationship Id="rId7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8.png"/><Relationship Id="rId9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11.png"/><Relationship Id="rId7" Type="http://schemas.openxmlformats.org/officeDocument/2006/relationships/image" Target="../media/image5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8.png"/><Relationship Id="rId9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11.png"/><Relationship Id="rId7" Type="http://schemas.openxmlformats.org/officeDocument/2006/relationships/image" Target="../media/image5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105" y="1"/>
            <a:ext cx="7647678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648071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ждем от Профсоюза ?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84784"/>
            <a:ext cx="7956316" cy="4896544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ащита прав и интересов работника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Бесплатные юридические консультации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Выгодные потребительские кредиты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Материальная поддержка </a:t>
            </a:r>
            <a:r>
              <a:rPr lang="ru-RU" sz="2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сложной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жизненной ситуации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Льготный отдых и лечение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зимнего и летнего детского отдыха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экскурсионные поездки</a:t>
            </a:r>
          </a:p>
          <a:p>
            <a:pPr marL="457200" lvl="0" indent="-457200" algn="l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ветеранам педагогического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молодых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</a:p>
          <a:p>
            <a:pPr marL="457200" lvl="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Новогодних и Рождественских представлений для детей</a:t>
            </a:r>
          </a:p>
          <a:p>
            <a:pPr marL="457200" lvl="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Новогодние подарки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://pronm.ru/images/design/logo.png">
            <a:hlinkClick r:id="rId3"/>
          </p:cNvPr>
          <p:cNvPicPr/>
          <p:nvPr/>
        </p:nvPicPr>
        <p:blipFill>
          <a:blip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" y="0"/>
            <a:ext cx="830105" cy="908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Ирина Тимофеевна\Desktop\то ПРОН-М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7783" y="0"/>
            <a:ext cx="666217" cy="90872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1521" y="6356350"/>
            <a:ext cx="8226262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0598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МГО Профсоюза работников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науки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03" y="1600200"/>
            <a:ext cx="9095071" cy="5229019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Летняя оздоровительная кампания для членов    </a:t>
            </a:r>
          </a:p>
          <a:p>
            <a:pPr marL="0" lvl="0" indent="0" algn="ctr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ru-RU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профсоюза (Краснодарский край)</a:t>
            </a:r>
          </a:p>
          <a:p>
            <a:pPr marL="0" lvl="0" indent="0"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Пансионаты и санатории:</a:t>
            </a: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г.Анапа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«Арго», «Русь», «Голубая волна»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г.Туапсе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«Салют», «Зорька»</a:t>
            </a: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г.Адлер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«Орион», «СССР»</a:t>
            </a:r>
          </a:p>
          <a:p>
            <a:pPr marL="0" lvl="0" indent="0" algn="r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г.Геленджик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 «Жемчужина»,  «Солнечная»</a:t>
            </a:r>
          </a:p>
          <a:p>
            <a:pPr marL="0" lvl="0" indent="0">
              <a:buNone/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СВАО отдохнули в Краснодарском крае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чел</a:t>
            </a:r>
          </a:p>
          <a:p>
            <a:pPr marL="0" lvl="0" indent="0">
              <a:buNone/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Суммарная дотация МГО И ТО на путевку </a:t>
            </a:r>
          </a:p>
          <a:p>
            <a:pPr marL="0" lvl="0" indent="0">
              <a:buNone/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от  3000 до 10000 руб.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lvl="0" indent="0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сумма дотаций МГО и ТО составила 247500 руб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</a:t>
            </a:r>
          </a:p>
          <a:p>
            <a:pPr marL="0" lvl="0" indent="0">
              <a:buNone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Ирина Тимофеевна\Desktop\1414654955519159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28565" y="4766850"/>
            <a:ext cx="2708711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 Тимофеевна\Desktop\1308669350_1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98" y="2062482"/>
            <a:ext cx="3097042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1163" y="6356350"/>
            <a:ext cx="6017402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929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МГО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Профсоюза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работников 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науки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 по программе «Мать и дитя»</a:t>
            </a:r>
          </a:p>
          <a:p>
            <a:pPr marL="0" lvl="0" indent="0" algn="ctr">
              <a:buNone/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Лечебно-оздоровительный комплекс «Звездочка-юг» </a:t>
            </a:r>
          </a:p>
          <a:p>
            <a:pPr marL="0" lvl="0" indent="0" algn="ctr">
              <a:buNone/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(Краснодарский край)</a:t>
            </a:r>
          </a:p>
          <a:p>
            <a:pPr marL="0" lvl="0" indent="0" algn="ctr">
              <a:buNone/>
            </a:pPr>
            <a:r>
              <a:rPr lang="ru-RU" sz="2300" dirty="0" smtClean="0"/>
              <a:t>                                               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Звездочка-Юг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Анапа - это пансионат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pPr marL="0" lvl="0" indent="0" algn="ctr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семейного 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Пионерском                </a:t>
            </a:r>
          </a:p>
          <a:p>
            <a:pPr marL="0" lvl="0" indent="0" algn="ctr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проспекте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Пансионат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 в 100 м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lvl="0" indent="0" algn="ctr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от берега Черного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15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минутах 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ctr">
              <a:buNone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центра. Пансионат  "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Звездочка-Юг"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</a:t>
            </a:r>
          </a:p>
          <a:p>
            <a:pPr marL="0" lvl="0" indent="0" algn="ctr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находится на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Пионерском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проспекте </a:t>
            </a:r>
          </a:p>
          <a:p>
            <a:pPr marL="0" lvl="0" indent="0" algn="ctr">
              <a:buNone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города-курорта  Анапа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 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метрах от </a:t>
            </a:r>
            <a:endPara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песчаного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пляжа, </a:t>
            </a:r>
            <a:endPara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на  второй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береговой линии. </a:t>
            </a:r>
            <a:endParaRPr lang="en-US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Ирина Тимофеевна\Desktop\kompleks_slot14_it144_bp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93616">
            <a:off x="434156" y="3045585"/>
            <a:ext cx="300871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938511" y="6356350"/>
            <a:ext cx="6890792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913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МГО Профсоюза работников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науки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5257800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Круглогодичный отдых по специальным  предложениям 2015 г.</a:t>
            </a:r>
          </a:p>
          <a:p>
            <a:pPr marL="0" lvl="0" indent="0">
              <a:buNone/>
            </a:pPr>
            <a:endParaRPr lang="ru-RU" sz="2200" b="1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Болгария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(отель </a:t>
            </a:r>
            <a:r>
              <a:rPr lang="ru-RU" sz="2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Релакс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</a:t>
            </a:r>
            <a:r>
              <a:rPr lang="ru-RU" sz="2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ежегодный отдых</a:t>
            </a:r>
          </a:p>
          <a:p>
            <a:pPr marL="0" lvl="0" indent="0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членов профсоюза, </a:t>
            </a:r>
            <a:r>
              <a:rPr lang="ru-RU" sz="2200" dirty="0" smtClean="0">
                <a:latin typeface="Times New Roman"/>
                <a:ea typeface="Calibri"/>
              </a:rPr>
              <a:t>внесших большой  </a:t>
            </a:r>
            <a:r>
              <a:rPr lang="ru-RU" sz="2200" dirty="0">
                <a:latin typeface="Times New Roman"/>
                <a:ea typeface="Calibri"/>
              </a:rPr>
              <a:t>личный </a:t>
            </a:r>
            <a:endParaRPr lang="ru-RU" sz="2200" dirty="0" smtClean="0">
              <a:latin typeface="Times New Roman"/>
              <a:ea typeface="Calibri"/>
            </a:endParaRPr>
          </a:p>
          <a:p>
            <a:pPr marL="0" lvl="0" indent="0">
              <a:buNone/>
            </a:pPr>
            <a:r>
              <a:rPr lang="ru-RU" sz="2200" dirty="0" smtClean="0">
                <a:latin typeface="Times New Roman"/>
                <a:ea typeface="Calibri"/>
              </a:rPr>
              <a:t> </a:t>
            </a:r>
            <a:r>
              <a:rPr lang="ru-RU" sz="2200" dirty="0">
                <a:latin typeface="Times New Roman"/>
                <a:ea typeface="Calibri"/>
              </a:rPr>
              <a:t>вклад  в </a:t>
            </a:r>
            <a:r>
              <a:rPr lang="ru-RU" sz="2200" dirty="0" smtClean="0">
                <a:latin typeface="Times New Roman"/>
                <a:ea typeface="Calibri"/>
              </a:rPr>
              <a:t>развитие  </a:t>
            </a:r>
            <a:r>
              <a:rPr lang="ru-RU" sz="2200" dirty="0">
                <a:latin typeface="Times New Roman"/>
                <a:ea typeface="Calibri"/>
              </a:rPr>
              <a:t>образовательных учреждений</a:t>
            </a:r>
            <a:r>
              <a:rPr lang="ru-RU" sz="2200" dirty="0" smtClean="0">
                <a:latin typeface="Times New Roman"/>
                <a:ea typeface="Calibri"/>
              </a:rPr>
              <a:t>.</a:t>
            </a:r>
          </a:p>
          <a:p>
            <a:pPr marL="0" lvl="0" indent="0">
              <a:buNone/>
            </a:pPr>
            <a:endParaRPr lang="ru-RU" sz="2200" b="1" u="sng" dirty="0" smtClean="0">
              <a:solidFill>
                <a:prstClr val="black"/>
              </a:solidFill>
              <a:latin typeface="Times New Roman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200" b="1" u="sng" dirty="0" smtClean="0">
              <a:solidFill>
                <a:prstClr val="black"/>
              </a:solidFill>
              <a:latin typeface="Times New Roman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200" b="1" u="sng" dirty="0" smtClean="0">
                <a:solidFill>
                  <a:prstClr val="black"/>
                </a:solidFill>
                <a:latin typeface="Times New Roman"/>
                <a:cs typeface="Times New Roman" panose="02020603050405020304" pitchFamily="18" charset="0"/>
              </a:rPr>
              <a:t>Словения –</a:t>
            </a:r>
            <a:r>
              <a:rPr lang="ru-RU" sz="2200" b="1" i="1" dirty="0" smtClean="0">
                <a:solidFill>
                  <a:prstClr val="black"/>
                </a:solidFill>
                <a:latin typeface="Times New Roman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prstClr val="black"/>
                </a:solidFill>
                <a:latin typeface="Times New Roman"/>
                <a:cs typeface="Times New Roman" panose="02020603050405020304" pitchFamily="18" charset="0"/>
              </a:rPr>
              <a:t>15-ти дневная экскурсионная </a:t>
            </a:r>
          </a:p>
          <a:p>
            <a:pPr marL="0" lvl="0" indent="0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/>
                <a:cs typeface="Times New Roman" panose="02020603050405020304" pitchFamily="18" charset="0"/>
              </a:rPr>
              <a:t>программа  с посещением замков, термальных источников.</a:t>
            </a:r>
          </a:p>
          <a:p>
            <a:pPr marL="0" lvl="0" indent="0">
              <a:buNone/>
            </a:pPr>
            <a:endParaRPr lang="ru-RU" sz="2200" b="1" i="1" dirty="0" smtClean="0">
              <a:solidFill>
                <a:prstClr val="black"/>
              </a:solidFill>
              <a:latin typeface="Times New Roman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200" b="1" i="1" dirty="0" smtClean="0">
              <a:solidFill>
                <a:prstClr val="black"/>
              </a:solidFill>
              <a:latin typeface="Times New Roman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200" b="1" dirty="0" smtClean="0">
                <a:solidFill>
                  <a:prstClr val="black"/>
                </a:solidFill>
                <a:latin typeface="Times New Roman"/>
                <a:cs typeface="Times New Roman" panose="02020603050405020304" pitchFamily="18" charset="0"/>
              </a:rPr>
              <a:t>Скандинавия – </a:t>
            </a:r>
            <a:r>
              <a:rPr lang="ru-RU" sz="2200" dirty="0" smtClean="0">
                <a:solidFill>
                  <a:prstClr val="black"/>
                </a:solidFill>
                <a:latin typeface="Times New Roman"/>
                <a:cs typeface="Times New Roman" panose="02020603050405020304" pitchFamily="18" charset="0"/>
              </a:rPr>
              <a:t>путешествие на пароме по городам:</a:t>
            </a:r>
          </a:p>
          <a:p>
            <a:pPr marL="0" lvl="0" indent="0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/>
                <a:cs typeface="Times New Roman" panose="02020603050405020304" pitchFamily="18" charset="0"/>
              </a:rPr>
              <a:t> Хельсинки, Стокгольм, Осло, Копенгаген </a:t>
            </a:r>
            <a:endParaRPr lang="ru-RU" sz="2200" dirty="0">
              <a:solidFill>
                <a:prstClr val="black"/>
              </a:solidFill>
              <a:latin typeface="Times New Roman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2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</a:t>
            </a:r>
          </a:p>
          <a:p>
            <a:pPr mar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lvl="0" indent="0">
              <a:buNone/>
            </a:pPr>
            <a:endParaRPr lang="en-US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Ирина Тимофеевна\Desktop\getimage4.bmp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087509"/>
            <a:ext cx="2370956" cy="140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Ирина Тимофеевна\Desktop\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0252" y="3632228"/>
            <a:ext cx="186690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Ирина Тимофеевна\Desktop\kopen55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3102" y="5018771"/>
            <a:ext cx="192405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9512" y="6356350"/>
            <a:ext cx="5840288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5626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МГО Профсоюза работников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науки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Летняя оздоровительная кампания для детей 2015 г.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2015 г. для детей  членов профсоюза было  организовано 4 смены в детском санаторно-оздоровительном лагере  «Маяк»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г.Анапа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СВАО отдохнуло – 19 детей.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путевок не ограничено.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Суммарная   дотация  МГО и ТО составила 9500 руб./чел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Ирина Тимофеевна\Desktop\маяк\P102082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2" y="3822346"/>
            <a:ext cx="2740633" cy="205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рина Тимофеевна\Desktop\маяк\P102084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5118982"/>
            <a:ext cx="2297180" cy="17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рина Тимофеевна\Desktop\маяк\P102086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953371"/>
            <a:ext cx="2391473" cy="179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Ирина Тимофеевна\Desktop\маяк\thumb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9778" y="4699907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2520280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8777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0405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ТО ПРОН-М 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435280" cy="45693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материальной </a:t>
            </a: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</a:p>
          <a:p>
            <a:pPr marL="0" indent="0" algn="ctr">
              <a:buNone/>
            </a:pPr>
            <a:endParaRPr lang="ru-RU" sz="2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Дорогостоящие операции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Длительное лечение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ветеранов и участников ВОВ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сумма материальной помощи членам профсоюза за 2014-2015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составила –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625 400 руб.</a:t>
            </a: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1162" y="6356350"/>
            <a:ext cx="8193286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0226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1"/>
            <a:ext cx="8229600" cy="648071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ТО ПРОН-М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44522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Льготный отдых для членов профсоюза  и членов их семей </a:t>
            </a:r>
            <a:endParaRPr lang="ru-RU" sz="3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выходного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дня в пансионате «Авеста-парк»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Пансионат "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Авеста-Парк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— идеальное место для семейного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корпоративного отдыха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услугам отдыхающих: комфортные номера, банный комплекс, 3-х разовое питание. На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пансионата оборудованы площадки для шашлыков, беседки, охраняемая автостоянка, спортивные площадки. 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дотаций ТО ПРОН-М СВАО на отдых  в 2014-2015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уч.году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составила  </a:t>
            </a:r>
            <a:r>
              <a:rPr lang="ru-RU" sz="2200" b="1" dirty="0" smtClean="0">
                <a:latin typeface="Times New Roman"/>
                <a:ea typeface="Calibri"/>
              </a:rPr>
              <a:t>398</a:t>
            </a:r>
            <a:r>
              <a:rPr lang="ru-RU" sz="2200" b="1" dirty="0">
                <a:latin typeface="Times New Roman"/>
                <a:ea typeface="Calibri"/>
              </a:rPr>
              <a:t> 400,00 </a:t>
            </a:r>
            <a:r>
              <a:rPr lang="ru-RU" sz="2200" b="1" dirty="0" smtClean="0">
                <a:latin typeface="Times New Roman"/>
                <a:ea typeface="Calibri"/>
              </a:rPr>
              <a:t>руб</a:t>
            </a:r>
            <a:r>
              <a:rPr lang="ru-RU" sz="2200" dirty="0" smtClean="0">
                <a:latin typeface="Times New Roman"/>
                <a:ea typeface="Calibri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Ирина Тимофеевна\Desktop\Авеста\07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251" y="4581128"/>
            <a:ext cx="190500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 Тимофеевна\Desktop\Авеста\052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326" y="4581128"/>
            <a:ext cx="190500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рина Тимофеевна\Desktop\Авеста\043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581128"/>
            <a:ext cx="190500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9512" y="6381328"/>
            <a:ext cx="3168352" cy="360040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6559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1"/>
            <a:ext cx="8229600" cy="360039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ТО ПРОН-М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47260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8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Летняя оздоровительная кампания для членов профсоюза и их семей</a:t>
            </a:r>
          </a:p>
          <a:p>
            <a:pPr lvl="0">
              <a:buFont typeface="+mj-lt"/>
              <a:buAutoNum type="arabicPeriod"/>
            </a:pPr>
            <a:endParaRPr lang="ru-RU" sz="8000" b="1" dirty="0" smtClean="0"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sz="7200" b="1" dirty="0" smtClean="0">
                <a:latin typeface="Times New Roman"/>
                <a:ea typeface="Times New Roman"/>
              </a:rPr>
              <a:t>Туристический </a:t>
            </a:r>
            <a:r>
              <a:rPr lang="ru-RU" sz="7200" b="1" dirty="0">
                <a:latin typeface="Times New Roman"/>
                <a:ea typeface="Times New Roman"/>
              </a:rPr>
              <a:t>комплекс  </a:t>
            </a:r>
            <a:endParaRPr lang="ru-RU" sz="7200" b="1" dirty="0" smtClean="0"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7200" b="1" dirty="0">
                <a:latin typeface="Times New Roman"/>
                <a:ea typeface="Times New Roman"/>
              </a:rPr>
              <a:t> </a:t>
            </a:r>
            <a:r>
              <a:rPr lang="ru-RU" sz="7200" b="1" dirty="0" smtClean="0">
                <a:latin typeface="Times New Roman"/>
                <a:ea typeface="Times New Roman"/>
              </a:rPr>
              <a:t>     «</a:t>
            </a:r>
            <a:r>
              <a:rPr lang="ru-RU" sz="7200" b="1" dirty="0">
                <a:latin typeface="Times New Roman"/>
                <a:ea typeface="Times New Roman"/>
              </a:rPr>
              <a:t>Афалина» (</a:t>
            </a:r>
            <a:r>
              <a:rPr lang="ru-RU" sz="7200" b="1" dirty="0" err="1">
                <a:latin typeface="Times New Roman"/>
                <a:ea typeface="Times New Roman"/>
              </a:rPr>
              <a:t>г.Анапа</a:t>
            </a:r>
            <a:r>
              <a:rPr lang="ru-RU" sz="7200" b="1" dirty="0" smtClean="0">
                <a:latin typeface="Times New Roman"/>
                <a:ea typeface="Times New Roman"/>
              </a:rPr>
              <a:t>)</a:t>
            </a:r>
          </a:p>
          <a:p>
            <a:pPr marL="0" lvl="0" indent="0">
              <a:buNone/>
            </a:pPr>
            <a:endParaRPr lang="ru-RU" sz="7200" b="1" dirty="0" smtClean="0"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7200" b="1" dirty="0" smtClean="0">
                <a:latin typeface="Times New Roman"/>
                <a:ea typeface="Times New Roman"/>
              </a:rPr>
              <a:t>                                                                               </a:t>
            </a:r>
          </a:p>
          <a:p>
            <a:pPr marL="0" lvl="0" indent="0">
              <a:buNone/>
            </a:pPr>
            <a:r>
              <a:rPr lang="ru-RU" sz="7200" b="1" dirty="0">
                <a:latin typeface="Times New Roman"/>
                <a:ea typeface="Times New Roman"/>
              </a:rPr>
              <a:t> </a:t>
            </a:r>
            <a:r>
              <a:rPr lang="ru-RU" sz="7200" b="1" dirty="0" smtClean="0">
                <a:latin typeface="Times New Roman"/>
                <a:ea typeface="Times New Roman"/>
              </a:rPr>
              <a:t>                                                                           </a:t>
            </a:r>
          </a:p>
          <a:p>
            <a:pPr marL="0" lvl="0" indent="0">
              <a:buNone/>
            </a:pPr>
            <a:r>
              <a:rPr lang="ru-RU" sz="7200" b="1" dirty="0" smtClean="0">
                <a:latin typeface="Times New Roman"/>
                <a:ea typeface="Times New Roman"/>
              </a:rPr>
              <a:t>                                                                                                                      </a:t>
            </a:r>
          </a:p>
          <a:p>
            <a:pPr marL="0" lvl="0" indent="0">
              <a:buNone/>
            </a:pPr>
            <a:endParaRPr lang="ru-RU" sz="7200" b="1" dirty="0"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7200" b="1" dirty="0" smtClean="0">
                <a:latin typeface="Times New Roman"/>
                <a:ea typeface="Times New Roman"/>
              </a:rPr>
              <a:t>                                                                                                  2.  Пансионат </a:t>
            </a:r>
            <a:r>
              <a:rPr lang="ru-RU" sz="7200" b="1" dirty="0">
                <a:latin typeface="Times New Roman"/>
                <a:ea typeface="Times New Roman"/>
              </a:rPr>
              <a:t>«Дубрава» </a:t>
            </a:r>
            <a:endParaRPr lang="ru-RU" sz="7200" b="1" dirty="0" smtClean="0"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7200" b="1" dirty="0">
                <a:latin typeface="Times New Roman"/>
                <a:ea typeface="Times New Roman"/>
              </a:rPr>
              <a:t> </a:t>
            </a:r>
            <a:r>
              <a:rPr lang="ru-RU" sz="7200" b="1" dirty="0" smtClean="0">
                <a:latin typeface="Times New Roman"/>
                <a:ea typeface="Times New Roman"/>
              </a:rPr>
              <a:t>                                                                                                       (</a:t>
            </a:r>
            <a:r>
              <a:rPr lang="ru-RU" sz="7200" b="1" dirty="0">
                <a:latin typeface="Times New Roman"/>
                <a:ea typeface="Times New Roman"/>
              </a:rPr>
              <a:t>Туапсинский </a:t>
            </a:r>
            <a:r>
              <a:rPr lang="ru-RU" sz="7200" b="1" dirty="0" smtClean="0">
                <a:latin typeface="Times New Roman"/>
                <a:ea typeface="Times New Roman"/>
              </a:rPr>
              <a:t>р-н)</a:t>
            </a:r>
          </a:p>
          <a:p>
            <a:pPr marL="0" lvl="0" indent="0">
              <a:buNone/>
            </a:pPr>
            <a:endParaRPr lang="ru-RU" sz="7200" b="1" dirty="0" smtClean="0">
              <a:latin typeface="Times New Roman"/>
              <a:ea typeface="Times New Roman"/>
            </a:endParaRPr>
          </a:p>
          <a:p>
            <a:pPr marL="0" lvl="0" indent="0">
              <a:buNone/>
            </a:pPr>
            <a:endParaRPr lang="ru-RU" sz="7200" b="1" dirty="0" smtClean="0">
              <a:latin typeface="Times New Roman"/>
              <a:ea typeface="Times New Roman"/>
            </a:endParaRPr>
          </a:p>
          <a:p>
            <a:pPr marL="0" lvl="0" indent="0">
              <a:buNone/>
            </a:pPr>
            <a:endParaRPr lang="ru-RU" sz="7200" b="1" dirty="0" smtClean="0">
              <a:latin typeface="Times New Roman"/>
              <a:ea typeface="Times New Roman"/>
            </a:endParaRPr>
          </a:p>
          <a:p>
            <a:pPr marL="0" lvl="0" indent="0">
              <a:buNone/>
            </a:pPr>
            <a:endParaRPr lang="ru-RU" sz="7200" b="1" dirty="0"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7200" b="1" dirty="0" smtClean="0">
                <a:latin typeface="Times New Roman"/>
                <a:ea typeface="Times New Roman"/>
              </a:rPr>
              <a:t>3. Гостевой </a:t>
            </a:r>
            <a:r>
              <a:rPr lang="ru-RU" sz="7200" b="1" dirty="0">
                <a:latin typeface="Times New Roman"/>
                <a:ea typeface="Times New Roman"/>
              </a:rPr>
              <a:t>дом «Айсберг» </a:t>
            </a:r>
            <a:endParaRPr lang="ru-RU" sz="7200" b="1" dirty="0" smtClean="0"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7200" b="1" dirty="0" smtClean="0">
                <a:latin typeface="Times New Roman"/>
                <a:ea typeface="Times New Roman"/>
              </a:rPr>
              <a:t>(</a:t>
            </a:r>
            <a:r>
              <a:rPr lang="ru-RU" sz="7200" b="1" dirty="0" err="1">
                <a:latin typeface="Times New Roman"/>
                <a:ea typeface="Times New Roman"/>
              </a:rPr>
              <a:t>г.Геленджик</a:t>
            </a:r>
            <a:r>
              <a:rPr lang="ru-RU" sz="7200" b="1" dirty="0">
                <a:latin typeface="Times New Roman"/>
                <a:ea typeface="Times New Roman"/>
              </a:rPr>
              <a:t>)</a:t>
            </a:r>
            <a:endParaRPr lang="ru-RU" sz="7200" dirty="0"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6200" b="1" i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                                                     </a:t>
            </a:r>
          </a:p>
          <a:p>
            <a:pPr marL="0" lvl="0" indent="0">
              <a:buNone/>
            </a:pPr>
            <a:r>
              <a:rPr lang="ru-RU" sz="6200" b="1" i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                                          Дотации </a:t>
            </a:r>
            <a:r>
              <a:rPr lang="ru-RU" sz="6200" b="1" i="1" dirty="0">
                <a:solidFill>
                  <a:srgbClr val="0070C0"/>
                </a:solidFill>
                <a:latin typeface="Times New Roman"/>
                <a:ea typeface="Times New Roman"/>
              </a:rPr>
              <a:t>на отдых </a:t>
            </a:r>
            <a:endParaRPr lang="ru-RU" sz="6200" b="1" i="1" dirty="0" smtClean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6200" b="1" i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                   предоставляются </a:t>
            </a:r>
            <a:r>
              <a:rPr lang="ru-RU" sz="6200" b="1" i="1" dirty="0">
                <a:solidFill>
                  <a:srgbClr val="0070C0"/>
                </a:solidFill>
                <a:latin typeface="Times New Roman"/>
                <a:ea typeface="Times New Roman"/>
              </a:rPr>
              <a:t>и членам семьи</a:t>
            </a:r>
            <a:endParaRPr lang="ru-RU" sz="6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Ирина Тимофеевна\Desktop\Новая папка\афалин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943" y="2326680"/>
            <a:ext cx="213242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Ирина Тимофеевна\Desktop\Новая папка\афалина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5331" y="1773763"/>
            <a:ext cx="197299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Ирина Тимофеевна\Desktop\Новая папка\dubrav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528754"/>
            <a:ext cx="205090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Ирина Тимофеевна\Desktop\Новая папка\айсберг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1031" y="4430876"/>
            <a:ext cx="2320882" cy="153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Ирина Тимофеевна\Desktop\Новая папка\айсберг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0099" y="5106903"/>
            <a:ext cx="2025055" cy="153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Ирина Тимофеевна\Desktop\Новая папка\i9QTNNQ0K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717031"/>
            <a:ext cx="1944216" cy="144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876256" y="6356350"/>
            <a:ext cx="2267744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0431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1"/>
            <a:ext cx="8229600" cy="648071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ТО ПРОН-М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713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Санаторно-курортное лечение для членов профсоюза </a:t>
            </a:r>
          </a:p>
          <a:p>
            <a:pPr marL="0" indent="0" algn="ctr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их семей</a:t>
            </a:r>
          </a:p>
          <a:p>
            <a:pPr lvl="0">
              <a:buFont typeface="+mj-lt"/>
              <a:buAutoNum type="arabicPeriod"/>
            </a:pPr>
            <a:r>
              <a:rPr lang="ru-RU" sz="2000" b="1" dirty="0" smtClean="0">
                <a:latin typeface="Times New Roman"/>
                <a:ea typeface="Times New Roman"/>
              </a:rPr>
              <a:t>Санаторий «Автотранспортник России» </a:t>
            </a:r>
          </a:p>
          <a:p>
            <a:pPr marL="0" lvl="0" indent="0">
              <a:buNone/>
            </a:pP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     (Туапсинский р-</a:t>
            </a:r>
            <a:r>
              <a:rPr lang="ru-RU" sz="2000" b="1" dirty="0" err="1" smtClean="0">
                <a:latin typeface="Times New Roman"/>
                <a:ea typeface="Times New Roman"/>
              </a:rPr>
              <a:t>н,п.Агой</a:t>
            </a:r>
            <a:r>
              <a:rPr lang="ru-RU" sz="2000" b="1" dirty="0" smtClean="0">
                <a:latin typeface="Times New Roman"/>
                <a:ea typeface="Times New Roman"/>
              </a:rPr>
              <a:t>)</a:t>
            </a:r>
          </a:p>
          <a:p>
            <a:pPr marL="0" lvl="0" indent="0">
              <a:buNone/>
            </a:pPr>
            <a:endParaRPr lang="ru-RU" sz="2000" b="1" dirty="0" smtClean="0"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2000" b="1" dirty="0" smtClean="0">
                <a:latin typeface="Times New Roman"/>
                <a:ea typeface="Times New Roman"/>
              </a:rPr>
              <a:t>                                                 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Дотации на отдых </a:t>
            </a:r>
          </a:p>
          <a:p>
            <a:pPr marL="0" lvl="0" indent="0">
              <a:buNone/>
            </a:pPr>
            <a:r>
              <a:rPr lang="ru-RU" sz="2000" b="1" i="1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                                   предоставляются и членам семьи</a:t>
            </a:r>
            <a:r>
              <a:rPr lang="ru-RU" sz="2000" b="1" dirty="0" smtClean="0">
                <a:latin typeface="Times New Roman"/>
                <a:ea typeface="Times New Roman"/>
              </a:rPr>
              <a:t>                                         </a:t>
            </a:r>
          </a:p>
          <a:p>
            <a:pPr marL="0" lvl="0" indent="0">
              <a:buNone/>
            </a:pP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                                                                          </a:t>
            </a:r>
          </a:p>
          <a:p>
            <a:pPr marL="0" lvl="0" indent="0">
              <a:buNone/>
            </a:pPr>
            <a:endParaRPr lang="ru-RU" sz="2000" b="1" dirty="0"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2000" b="1" dirty="0" smtClean="0">
                <a:latin typeface="Times New Roman"/>
                <a:ea typeface="Times New Roman"/>
              </a:rPr>
              <a:t>                                                                               2. Санаторий «</a:t>
            </a:r>
            <a:r>
              <a:rPr lang="ru-RU" sz="2000" b="1" dirty="0" err="1" smtClean="0">
                <a:latin typeface="Times New Roman"/>
                <a:ea typeface="Times New Roman"/>
              </a:rPr>
              <a:t>Колонтаево</a:t>
            </a:r>
            <a:r>
              <a:rPr lang="ru-RU" sz="2000" b="1" dirty="0" smtClean="0">
                <a:latin typeface="Times New Roman"/>
                <a:ea typeface="Times New Roman"/>
              </a:rPr>
              <a:t>»          </a:t>
            </a:r>
          </a:p>
          <a:p>
            <a:pPr marL="0" lvl="0" indent="0">
              <a:buNone/>
            </a:pP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                                                                                      (Московская обл.)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 algn="ctr">
              <a:buNone/>
            </a:pP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Ирина Тимофеевна\Desktop\Новая папка\авто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7363" y="1844824"/>
            <a:ext cx="2244997" cy="15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Ирина Тимофеевна\Desktop\Новая папка\авто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6078" y="3212976"/>
            <a:ext cx="2192213" cy="139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Ирина Тимофеевна\Desktop\Новая папка\колонт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Ирина Тимофеевна\Desktop\Новая папка\колонт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604940"/>
            <a:ext cx="2808312" cy="177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148064" y="6356350"/>
            <a:ext cx="3989214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2568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1"/>
            <a:ext cx="8229600" cy="360039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ТО ПРОН-М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8892480" cy="53899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«Мать и дитя»</a:t>
            </a:r>
          </a:p>
          <a:p>
            <a:pPr marL="0" lvl="0" indent="0" algn="ctr">
              <a:buNone/>
            </a:pPr>
            <a:r>
              <a:rPr lang="ru-RU" sz="2000" b="1" u="sng" dirty="0" smtClean="0">
                <a:latin typeface="Times New Roman"/>
                <a:ea typeface="Times New Roman"/>
              </a:rPr>
              <a:t>Пансионат «Империал» :</a:t>
            </a:r>
            <a:r>
              <a:rPr lang="ru-RU" sz="2000" b="1" dirty="0" smtClean="0">
                <a:latin typeface="Times New Roman"/>
                <a:ea typeface="Times New Roman"/>
              </a:rPr>
              <a:t>  </a:t>
            </a:r>
            <a:r>
              <a:rPr lang="ru-RU" sz="2000" dirty="0" smtClean="0">
                <a:latin typeface="Times New Roman"/>
                <a:ea typeface="Times New Roman"/>
              </a:rPr>
              <a:t>к  услугам членов профсоюза  2-х комнатные номера, семейные путевки, питание, оборудованный пляж,  пользование аквапарком «Черномор» бесплатно.                                                                            </a:t>
            </a:r>
          </a:p>
          <a:p>
            <a:pPr marL="0" lvl="0" indent="0">
              <a:buNone/>
            </a:pP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                                                                           </a:t>
            </a:r>
          </a:p>
          <a:p>
            <a:pPr marL="0" lvl="0" indent="0">
              <a:buNone/>
            </a:pP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                                                                          </a:t>
            </a:r>
          </a:p>
          <a:p>
            <a:pPr marL="0" lvl="0" indent="0">
              <a:buNone/>
            </a:pPr>
            <a:endParaRPr lang="ru-RU" sz="2000" b="1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Ирина Тимофеевна\Desktop\Новая папка\империал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2611891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рина Тимофеевна\Desktop\Новая папка\империал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852936"/>
            <a:ext cx="2593908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рина Тимофеевна\Desktop\Новая папка\империал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6721" y="2865445"/>
            <a:ext cx="2611891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Ирина Тимофеевна\Desktop\Новая папка\империал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4725144"/>
            <a:ext cx="2611891" cy="187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Ирина Тимофеевна\Desktop\Новая папка\империал3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6721" y="4781272"/>
            <a:ext cx="2611891" cy="182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Ирина Тимофеевна\Desktop\Новая папка\империал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763279"/>
            <a:ext cx="2593908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31840" y="6021288"/>
            <a:ext cx="2304256" cy="700187"/>
          </a:xfrm>
        </p:spPr>
        <p:txBody>
          <a:bodyPr/>
          <a:lstStyle/>
          <a:p>
            <a:r>
              <a:rPr lang="en-US" sz="1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7867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1"/>
            <a:ext cx="8229600" cy="360039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ТО ПРОН-М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8892480" cy="53899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отдых</a:t>
            </a:r>
            <a:r>
              <a:rPr lang="ru-RU" sz="2000" dirty="0" smtClean="0">
                <a:latin typeface="Times New Roman"/>
                <a:ea typeface="Times New Roman"/>
              </a:rPr>
              <a:t>                                                                            </a:t>
            </a:r>
          </a:p>
          <a:p>
            <a:pPr marL="0" lvl="0" indent="0">
              <a:buNone/>
            </a:pPr>
            <a:r>
              <a:rPr lang="ru-RU" sz="2000" b="1" dirty="0" smtClean="0">
                <a:latin typeface="Times New Roman"/>
                <a:ea typeface="Times New Roman"/>
              </a:rPr>
              <a:t>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 «Энергия»</a:t>
            </a: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 </a:t>
            </a:r>
            <a:r>
              <a:rPr lang="ru-RU" sz="2000" dirty="0" smtClean="0">
                <a:latin typeface="Times New Roman"/>
                <a:ea typeface="Times New Roman"/>
              </a:rPr>
              <a:t>ФГБОУ </a:t>
            </a:r>
            <a:r>
              <a:rPr lang="ru-RU" sz="2000" dirty="0">
                <a:latin typeface="Times New Roman"/>
                <a:ea typeface="Times New Roman"/>
              </a:rPr>
              <a:t>ВПО «</a:t>
            </a:r>
            <a:r>
              <a:rPr lang="ru-RU" sz="2000" dirty="0" smtClean="0">
                <a:latin typeface="Times New Roman"/>
                <a:ea typeface="Times New Roman"/>
              </a:rPr>
              <a:t>НИУ «МЭИ»</a:t>
            </a:r>
            <a:r>
              <a:rPr lang="ru-RU" sz="2000" dirty="0">
                <a:latin typeface="Times New Roman"/>
                <a:ea typeface="Times New Roman"/>
              </a:rPr>
              <a:t> (возраст детей от 7 до 15 лет)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Московская обл.,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Солнечногорский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р-н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Дотация  ТО составила – 5000 руб.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Дотация Правительства Москвы – 7630 руб.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стоимость путевки – 17420 руб./21 день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Users\Ирина Тимофеевна\Desktop\Новая папка\энергия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3095" y="2193716"/>
            <a:ext cx="2996208" cy="205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Ирина Тимофеевна\Desktop\Новая папка\энергия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2" y="3717032"/>
            <a:ext cx="24384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Ирина Тимофеевна\Desktop\Новая папка\энергия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437112"/>
            <a:ext cx="3145402" cy="208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504" y="6356350"/>
            <a:ext cx="3024336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0254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332" y="0"/>
            <a:ext cx="7786995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9208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для членов Профсоюза  работников образования и науки  СВАО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направления:</a:t>
            </a:r>
          </a:p>
          <a:p>
            <a:pPr marL="0" indent="0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МГО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ТО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ППО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57" y="48754"/>
            <a:ext cx="676275" cy="859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8" y="-6918"/>
            <a:ext cx="828675" cy="91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7" y="-6918"/>
            <a:ext cx="615950" cy="91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4627829" y="2564904"/>
            <a:ext cx="3544571" cy="33843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635918" y="4279855"/>
            <a:ext cx="35445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400114" y="4279855"/>
            <a:ext cx="764174" cy="15254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92080" y="328498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ППО  50%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6056" y="4709175"/>
            <a:ext cx="1706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30%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82201" y="4509120"/>
            <a:ext cx="1606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МГО 20%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26447" y="6356350"/>
            <a:ext cx="7354041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802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1"/>
            <a:ext cx="8229600" cy="360039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ТО ПРОН-М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8892480" cy="538999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отдых</a:t>
            </a:r>
            <a:r>
              <a:rPr lang="ru-RU" sz="2000" dirty="0" smtClean="0">
                <a:latin typeface="Times New Roman"/>
                <a:ea typeface="Times New Roman"/>
              </a:rPr>
              <a:t>                                                                            </a:t>
            </a:r>
          </a:p>
          <a:p>
            <a:pPr marL="0" lvl="0" indent="0">
              <a:buNone/>
            </a:pPr>
            <a:r>
              <a:rPr lang="ru-RU" sz="2000" b="1" dirty="0" smtClean="0">
                <a:latin typeface="Times New Roman"/>
                <a:ea typeface="Times New Roman"/>
              </a:rPr>
              <a:t>ДОЛ «Алмаз» РГСУ </a:t>
            </a:r>
          </a:p>
          <a:p>
            <a:pPr marL="0" lvl="0" indent="0">
              <a:buNone/>
            </a:pPr>
            <a:r>
              <a:rPr lang="ru-RU" sz="2000" b="1" dirty="0" smtClean="0">
                <a:latin typeface="Times New Roman"/>
                <a:ea typeface="Times New Roman"/>
              </a:rPr>
              <a:t>(</a:t>
            </a:r>
            <a:r>
              <a:rPr lang="ru-RU" sz="2000" dirty="0" smtClean="0">
                <a:latin typeface="Times New Roman"/>
                <a:ea typeface="Times New Roman"/>
              </a:rPr>
              <a:t>возраст  детей: от 7 до 16 лет)</a:t>
            </a:r>
            <a:endParaRPr lang="ru-RU" sz="2000" b="1" dirty="0" smtClean="0"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Московская обл., Рузский р-н</a:t>
            </a:r>
            <a:r>
              <a:rPr lang="ru-RU" sz="2000" b="1" dirty="0" smtClean="0">
                <a:latin typeface="Times New Roman"/>
                <a:ea typeface="Times New Roman"/>
              </a:rPr>
              <a:t>                                                                     </a:t>
            </a:r>
          </a:p>
          <a:p>
            <a:pPr marL="0" lvl="0" indent="0">
              <a:buNone/>
            </a:pP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                                                                          </a:t>
            </a:r>
          </a:p>
          <a:p>
            <a:pPr marL="0" lvl="0" indent="0">
              <a:buNone/>
            </a:pPr>
            <a:endParaRPr lang="ru-RU" sz="2000" b="1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Дотация  ТО составила – 4900 руб.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Дотация Правительства Москвы – 7630 руб.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стоимость путевки – 16370 руб./21 день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Ирина Тимофеевна\Desktop\Новая папка\алмаз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041" y="908721"/>
            <a:ext cx="2357237" cy="157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 Тимофеевна\Desktop\Новая папка\алмаз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1826" y="1916832"/>
            <a:ext cx="2345135" cy="175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рина Тимофеевна\Desktop\Новая папка\алмаз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6363" y="2823280"/>
            <a:ext cx="2311717" cy="154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Ирина Тимофеевна\Desktop\Новая папка\алмаз2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356992"/>
            <a:ext cx="237775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Ирина Тимофеевна\Desktop\Новая папка\алмаз3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420" y="4573689"/>
            <a:ext cx="2501679" cy="158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Ирина Тимофеевна\Desktop\Новая папка\алмаз5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2" y="3675683"/>
            <a:ext cx="2538434" cy="16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508104" y="6356350"/>
            <a:ext cx="3321198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5301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1"/>
            <a:ext cx="8229600" cy="648071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ТО ПРОН-М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713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Льготный отдых для членов профсоюза  и членов их семей</a:t>
            </a:r>
          </a:p>
          <a:p>
            <a:pPr marL="0" indent="0" algn="ctr">
              <a:buNone/>
            </a:pPr>
            <a:endParaRPr lang="ru-RU" sz="2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400" b="1" i="1" dirty="0">
              <a:latin typeface="Times New Roman"/>
              <a:cs typeface="Times New Roman"/>
            </a:endParaRPr>
          </a:p>
          <a:p>
            <a:pPr marL="0" indent="0" algn="ctr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сумма дотаций на отдых и оздоровление членов    </a:t>
            </a:r>
          </a:p>
          <a:p>
            <a:pPr marL="0" indent="0" algn="ctr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профсоюза в 2014-2015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уч.году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составила 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Calibri"/>
              </a:rPr>
              <a:t>2</a:t>
            </a:r>
            <a:r>
              <a:rPr lang="ru-RU" sz="2400" b="1" i="1" dirty="0">
                <a:solidFill>
                  <a:srgbClr val="FF0000"/>
                </a:solidFill>
                <a:latin typeface="Times New Roman"/>
                <a:ea typeface="Calibri"/>
              </a:rPr>
              <a:t> 062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Calibri"/>
              </a:rPr>
              <a:t>220,00 руб.</a:t>
            </a:r>
            <a:endParaRPr lang="ru-RU" sz="24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15616" y="6356350"/>
            <a:ext cx="7405712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7702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1"/>
            <a:ext cx="8229600" cy="648071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ТО ПРОН-М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98" y="1412776"/>
            <a:ext cx="8864782" cy="5396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latin typeface="Times New Roman"/>
                <a:cs typeface="Times New Roman" panose="02020603050405020304" pitchFamily="18" charset="0"/>
              </a:rPr>
              <a:t>Награждение  членов Профсоюза  путевкой  в  Болгарию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/>
                <a:cs typeface="Times New Roman" panose="02020603050405020304" pitchFamily="18" charset="0"/>
              </a:rPr>
              <a:t>(отель </a:t>
            </a:r>
            <a:r>
              <a:rPr lang="ru-RU" sz="2000" b="1" dirty="0" err="1" smtClean="0">
                <a:latin typeface="Times New Roman"/>
                <a:cs typeface="Times New Roman" panose="02020603050405020304" pitchFamily="18" charset="0"/>
              </a:rPr>
              <a:t>Релакс</a:t>
            </a:r>
            <a:r>
              <a:rPr lang="ru-RU" sz="2000" b="1" dirty="0" smtClean="0">
                <a:latin typeface="Times New Roman"/>
                <a:cs typeface="Times New Roman" panose="02020603050405020304" pitchFamily="18" charset="0"/>
              </a:rPr>
              <a:t>)</a:t>
            </a:r>
          </a:p>
          <a:p>
            <a:pPr marL="0" lvl="0" indent="0"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 для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членов профсоюза,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</a:rPr>
              <a:t>внесших большой  личный </a:t>
            </a:r>
          </a:p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</a:rPr>
              <a:t> вклад  в развитие  образовательных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ea typeface="Calibri"/>
              </a:rPr>
              <a:t>учреждений.</a:t>
            </a:r>
            <a:endParaRPr lang="en-US" sz="20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lvl="0" indent="0">
              <a:buNone/>
            </a:pPr>
            <a:endParaRPr lang="ru-RU" sz="2000" b="1" dirty="0" smtClean="0">
              <a:latin typeface="Times New Roman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204D~1\AppData\Local\Temp\Rar$DIa0.055\Замок в Румынии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82084">
            <a:off x="6939754" y="2069470"/>
            <a:ext cx="1990329" cy="197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204D~1\AppData\Local\Temp\Rar$DIa0.985\Наш номер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08197">
            <a:off x="250428" y="3196431"/>
            <a:ext cx="2076005" cy="1557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204D~1\AppData\Local\Temp\Rar$DIa0.090\Наша группа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610073"/>
            <a:ext cx="4265097" cy="319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204D~1\AppData\Local\Temp\Rar$DIa0.883\Побережье г.Поморие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04048">
            <a:off x="631812" y="4740638"/>
            <a:ext cx="2340654" cy="1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</a:t>
            </a:r>
            <a:r>
              <a:rPr lang="en-US" sz="1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en-US" dirty="0" smtClean="0"/>
              <a:t> </a:t>
            </a:r>
            <a:r>
              <a:rPr lang="en-US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www.svao.pronm.ru</a:t>
            </a: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7125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59971"/>
            <a:ext cx="9144000" cy="380797"/>
          </a:xfrm>
        </p:spPr>
        <p:txBody>
          <a:bodyPr>
            <a:normAutofit fontScale="90000"/>
          </a:bodyPr>
          <a:lstStyle/>
          <a:p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Профсоюза работников образования и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науки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47853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</a:t>
            </a: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СКО «ФНПР  «</a:t>
            </a:r>
            <a:r>
              <a:rPr lang="ru-RU" sz="22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Профкурорт</a:t>
            </a: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ctr">
              <a:buNone/>
            </a:pPr>
            <a:endParaRPr lang="ru-RU" sz="2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1" y="1844824"/>
            <a:ext cx="4536504" cy="501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6804248" y="5877272"/>
            <a:ext cx="2333030" cy="844203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1696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04056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ПРОН-М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435280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Новогодние каникулы и Рождество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Приобретено подарков из средств ППО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членов профсоюза и их детей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сумму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1 532 800,00 руб.</a:t>
            </a:r>
          </a:p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Ирина Тимофеевна\Desktop\Кузнецова И.Т\новогодняя кампания\2014-2015\конфеты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29518">
            <a:off x="5576274" y="2618611"/>
            <a:ext cx="2822821" cy="367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лилу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13736">
            <a:off x="271673" y="4011833"/>
            <a:ext cx="2537262" cy="259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Мешок Новогодний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3428999"/>
            <a:ext cx="2255445" cy="244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4215884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212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04056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ПРОН-М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435280" cy="456937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Новогодние каникулы и Рождество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 билетов на новогодние представления для детей членов профсоюза в 2014-2015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уч.году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1550 шт. на сумму  2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.:</a:t>
            </a: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Кремлевский Дворец съездов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Колонный зал  Дома  Союзов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Храм Христа  Спасителя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Театры  Н. Сац, Дурова, Куклачева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Дом музыки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Московские цирки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Мэрия</a:t>
            </a:r>
          </a:p>
          <a:p>
            <a:pPr marL="0" indent="0" algn="ctr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 ОУ – бесплатно. </a:t>
            </a: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Ирина Тимофеевна\Desktop\Новая папка\kremlevskiy_dvoret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636912"/>
            <a:ext cx="3826567" cy="285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971600" y="6356350"/>
            <a:ext cx="7128792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9680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04056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ПРОН-М СВАО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680078" cy="44973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ветеранами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координация работы Совета ветеранов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рганизация выездных мероприятий  для ветеранов педагогического труда (отдых в Доме ветеранов педагогического труда, отдых  на загородной базе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Поведники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 праздничных мероприятий (День учителя, День старшего поколения, День Победы)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ьготное посещение  театров: Московский академический театр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им.В.Маяковского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Московский театр «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Cetera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 рук.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А.Калягина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Содружество актеров Таганки,  ЦАТ Российской Армии, Новый Московский  драматический театр, Государственный Театр Киноактера, Камерный музыкальный театр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им.Б.А.Покровского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РАМТ, Театр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Сатирикон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Московский академический театр Сатиры)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дополнительных дотаций  на летний отдых.  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 материальной помощи ветеранам за 2014-2015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 495 400  руб. 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611560" y="6376243"/>
            <a:ext cx="7632848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1336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720080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первичных  профсоюзных организаций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435280" cy="4209331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прав и интересов работника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материальной помощи за 2015  г. составила 4 690 893 руб.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 за общественно-значимую работу в профсоюзе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Подарки к праздникам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корпоративных праздничных мероприятий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экскурсий и посещение театров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праздничных мероприятий для ветеранов педагогического труда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дотаций на отдых по программе «Отдых выходного дня» и оздоровительную кампанию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новогодних подарков для членов профсоюза и их детей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560840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3747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"/>
            <a:ext cx="7621736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МГО Профсоюза работников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науки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благотворительной помощи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рождение ребенка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 в быту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ущерб имуществу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Солидарное  наполнение: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руб. в год за 1-го члена профсоюза </a:t>
            </a: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Поступило в Фонд от ТО ПРОН-М СВАО в 2015 году –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580 650 руб.</a:t>
            </a: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Рассмотрено: 86 заявлений.</a:t>
            </a: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Выплачено: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1 012 500 руб.</a:t>
            </a:r>
          </a:p>
          <a:p>
            <a:pPr marL="0" indent="0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17" y="6805"/>
            <a:ext cx="828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6805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344816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67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"/>
            <a:ext cx="7621736" cy="9396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МГО Профсоюза работников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науки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Кредитный </a:t>
            </a:r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 учителей </a:t>
            </a:r>
            <a:endParaRPr lang="ru-RU" sz="2800" b="1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 (в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санаторно-курортное лечение)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свадьба, рождение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внуков,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юбилеи,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похороны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займа: от 20 000  до 200 000 тысяч рублей.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Срок: от 6  до 28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12%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годовых</a:t>
            </a:r>
          </a:p>
          <a:p>
            <a:pPr marL="0" lvl="0" indent="0">
              <a:buNone/>
            </a:pPr>
            <a:endParaRPr lang="ru-RU" sz="2400" b="1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2014-2015 уч. год – 4 680 000 рублей (92 человека)</a:t>
            </a:r>
            <a:endParaRPr lang="ru-RU" sz="2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44" y="0"/>
            <a:ext cx="828675" cy="93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0"/>
            <a:ext cx="615950" cy="93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900719" y="6356350"/>
            <a:ext cx="7620609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0608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535" y="1"/>
            <a:ext cx="765579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32048"/>
          </a:xfrm>
        </p:spPr>
        <p:txBody>
          <a:bodyPr>
            <a:no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МГО Профсоюза работников образования и науки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26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Бесплатные юридические консультации </a:t>
            </a:r>
            <a:endParaRPr lang="ru-RU" sz="2600" b="1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6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 </a:t>
            </a:r>
            <a:r>
              <a:rPr lang="ru-RU" sz="26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b="1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Профзащита</a:t>
            </a:r>
            <a:r>
              <a:rPr lang="ru-RU" sz="26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r>
              <a:rPr lang="en-US" sz="26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Протопоповский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пер., </a:t>
            </a:r>
            <a:endParaRPr lang="en-US" sz="2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25 стр. 1, оф. 233</a:t>
            </a:r>
            <a:endParaRPr lang="en-US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 </a:t>
            </a: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для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членов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Профсоюза!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лиц, не состоящих в профсоюзе, стоимость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консультации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</a:t>
            </a:r>
            <a: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1000 </a:t>
            </a: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</a:p>
          <a:p>
            <a:pPr marL="0" indent="0">
              <a:buNone/>
            </a:pPr>
            <a:endParaRPr lang="ru-RU" sz="3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20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60" y="3729"/>
            <a:ext cx="828675" cy="904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372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3870318"/>
            <a:ext cx="1439528" cy="91285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Жилищные споры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68753" y="5120354"/>
            <a:ext cx="1474217" cy="93015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ЖКХ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5157193"/>
            <a:ext cx="1474217" cy="91332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ДТП для водителей и пешеходов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07704" y="5152555"/>
            <a:ext cx="1655553" cy="9179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ипотечного кредитования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79912" y="5137187"/>
            <a:ext cx="1611514" cy="9133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Пенсионные споры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3861048"/>
            <a:ext cx="1474217" cy="91645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07704" y="3861048"/>
            <a:ext cx="1655553" cy="91645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наследования имущества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79912" y="3861048"/>
            <a:ext cx="1611514" cy="9164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Страховые споры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355086" y="3857047"/>
            <a:ext cx="1609402" cy="92612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Споры о защите прав потребителя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55086" y="5157193"/>
            <a:ext cx="1609402" cy="913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Представительство в суде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971284" y="6356350"/>
            <a:ext cx="7417140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1213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5" y="1"/>
            <a:ext cx="769265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МГО Профсоюза работников образования и науки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1600200"/>
            <a:ext cx="8372103" cy="5141168"/>
          </a:xfrm>
        </p:spPr>
        <p:txBody>
          <a:bodyPr>
            <a:normAutofit fontScale="55000" lnSpcReduction="20000"/>
          </a:bodyPr>
          <a:lstStyle/>
          <a:p>
            <a:pPr marL="0" lvl="0" indent="0" algn="ctr">
              <a:buNone/>
            </a:pP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Негосударственный пенсионный фонд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«Образование и наука»</a:t>
            </a:r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r">
              <a:buNone/>
            </a:pP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ты позаботился о своей пенсии?</a:t>
            </a:r>
          </a:p>
          <a:p>
            <a:pPr marL="0" lvl="0" indent="0" algn="r">
              <a:buNone/>
            </a:pP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не ждет!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Агентство «Рус-Рейтинг» присвоило рейтинги надежности АО «НПФ «Образование и наука» (Москва) по международной шкале «ВВ», по национальной шкале «ВВВ», прогноз «стабильный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Доходность НПФ «Образование и наука» составил 8,2% (среднегодовая доходность 11,08 %)</a:t>
            </a:r>
          </a:p>
          <a:p>
            <a:pPr marL="0" lvl="0" indent="0">
              <a:buNone/>
            </a:pPr>
            <a:endParaRPr lang="ru-RU" sz="29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3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2015 году с </a:t>
            </a:r>
            <a:r>
              <a:rPr lang="ru-RU" sz="33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членами Профсоюза образования СВАО заключен </a:t>
            </a:r>
            <a:r>
              <a:rPr lang="ru-RU" sz="33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381 </a:t>
            </a:r>
            <a:r>
              <a:rPr lang="ru-RU" sz="33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</a:t>
            </a:r>
            <a:r>
              <a:rPr lang="ru-RU" sz="33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сохранения пенсионных отчислений будущих </a:t>
            </a:r>
            <a:r>
              <a:rPr lang="ru-RU" sz="33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пенсионеров.</a:t>
            </a:r>
            <a:endParaRPr lang="ru-RU" sz="33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33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9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3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Передать накопительную часть под управление можно только до 31.12.2015 г.</a:t>
            </a:r>
          </a:p>
          <a:p>
            <a:pPr marL="0" lvl="0" indent="0">
              <a:buNone/>
            </a:pPr>
            <a:endParaRPr lang="ru-RU" sz="2900" b="1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Консультационная 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заключение договоров –</a:t>
            </a:r>
            <a:r>
              <a:rPr lang="ru-RU" sz="33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Саванчук</a:t>
            </a:r>
            <a:r>
              <a:rPr lang="ru-RU" sz="33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Юрьевна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(495) 688-20-90, 8-968-925-86-20</a:t>
            </a:r>
            <a:endParaRPr lang="en-US" sz="33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23"/>
            <a:ext cx="828675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372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11561" y="6356350"/>
            <a:ext cx="8217742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9347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33" y="1"/>
            <a:ext cx="7634595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МГО Профсоюза работников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науки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77500" lnSpcReduction="20000"/>
          </a:bodyPr>
          <a:lstStyle/>
          <a:p>
            <a:pPr marL="0" lvl="0" indent="0" algn="ctr">
              <a:buNone/>
            </a:pPr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Льготное добровольное медицинское </a:t>
            </a:r>
            <a:r>
              <a:rPr lang="ru-RU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страхование</a:t>
            </a:r>
            <a:endParaRPr lang="ru-RU" sz="24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МГО Профсоюза оформляет  полиса добровольного медицинского страхования по программе  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</a:rPr>
              <a:t>«ЛЕЧИСЬ – НЕ ЛЕНИСЬ!» для работников сферы образования и членов их семей   на 2015-2016 учебный год.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b="1" dirty="0">
                <a:latin typeface="Times New Roman"/>
                <a:ea typeface="Times New Roman"/>
              </a:rPr>
              <a:t>Сроки страхования</a:t>
            </a:r>
            <a:r>
              <a:rPr lang="ru-RU" sz="2400" dirty="0">
                <a:latin typeface="Times New Roman"/>
                <a:ea typeface="Times New Roman"/>
              </a:rPr>
              <a:t> :    с 1 ноября 2015 года (на один год)    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                                      с 1 декабря 2015 года (на 11 месяцев)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b="1" dirty="0">
                <a:latin typeface="Times New Roman"/>
                <a:ea typeface="Times New Roman"/>
              </a:rPr>
              <a:t>Сроки оформления:</a:t>
            </a:r>
            <a:r>
              <a:rPr lang="ru-RU" sz="2400" dirty="0">
                <a:latin typeface="Times New Roman"/>
                <a:ea typeface="Times New Roman"/>
              </a:rPr>
              <a:t>     </a:t>
            </a:r>
            <a:r>
              <a:rPr lang="ru-RU" sz="2400" dirty="0" smtClean="0">
                <a:latin typeface="Times New Roman"/>
                <a:ea typeface="Times New Roman"/>
              </a:rPr>
              <a:t>12-16 </a:t>
            </a:r>
            <a:r>
              <a:rPr lang="ru-RU" sz="2400" dirty="0">
                <a:latin typeface="Times New Roman"/>
                <a:ea typeface="Times New Roman"/>
              </a:rPr>
              <a:t>октября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                                        2-3 ноября, 5-6 ноября, 9-13 </a:t>
            </a:r>
            <a:r>
              <a:rPr lang="ru-RU" sz="2400" dirty="0" smtClean="0">
                <a:latin typeface="Times New Roman"/>
                <a:ea typeface="Times New Roman"/>
              </a:rPr>
              <a:t>ноября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Общая стоимость  от 17000  до 73300 руб.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Материальная помощь для членов профсоюзной организации – 5 000 </a:t>
            </a:r>
            <a:r>
              <a:rPr lang="ru-RU" sz="2400" dirty="0" smtClean="0">
                <a:latin typeface="Times New Roman"/>
                <a:ea typeface="Times New Roman"/>
              </a:rPr>
              <a:t>рублей</a:t>
            </a:r>
            <a:r>
              <a:rPr lang="ru-RU" sz="2400" dirty="0">
                <a:latin typeface="Times New Roman"/>
                <a:ea typeface="Times New Roman"/>
              </a:rPr>
              <a:t>.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Возможно оформить страховку и для членов семьи в возрасте 18 – 60 лет за полную стоимость</a:t>
            </a:r>
            <a:r>
              <a:rPr lang="ru-RU" sz="2400" dirty="0" smtClean="0"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400" b="1" dirty="0" smtClean="0">
                <a:latin typeface="Times New Roman"/>
                <a:ea typeface="Times New Roman"/>
              </a:rPr>
              <a:t>Преимущества:</a:t>
            </a:r>
            <a:r>
              <a:rPr lang="ru-RU" sz="2400" dirty="0" smtClean="0">
                <a:latin typeface="Times New Roman"/>
                <a:ea typeface="Times New Roman"/>
              </a:rPr>
              <a:t> выбор  клиник из перечня ДМС,  оказание квалифицированной помощи высококлассными врачами всех направлений, отсутствие очереди, обслуживание в одном месте и без доплат.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г.Москва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Протопоповский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пер., 25, офис 257 (2-й этаж)</a:t>
            </a:r>
            <a:endParaRPr lang="ru-RU" sz="24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88673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3367" y="6356350"/>
            <a:ext cx="8385936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2092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33" y="1"/>
            <a:ext cx="7634595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МГО Профсоюза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науки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77500" lnSpcReduction="20000"/>
          </a:bodyPr>
          <a:lstStyle/>
          <a:p>
            <a:pPr marL="0" lvl="0" indent="0" algn="ctr">
              <a:buNone/>
            </a:pPr>
            <a:r>
              <a:rPr lang="ru-RU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молодыми педагогами</a:t>
            </a:r>
          </a:p>
          <a:p>
            <a:pPr marL="0" lvl="0" indent="0">
              <a:buNone/>
            </a:pPr>
            <a:r>
              <a:rPr lang="ru-RU" sz="24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Основные направления деятельности:</a:t>
            </a:r>
          </a:p>
          <a:p>
            <a:pPr marL="0" lvl="0" indent="0">
              <a:buNone/>
            </a:pPr>
            <a:r>
              <a:rPr lang="en-US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координация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первичных профсоюзных организаций по защите профессиональных, трудовых и социально-экономических интересов молодых педагогов;</a:t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реализация мер социальной защиты  молодых педагогов при заключении коллективных договоров и соглашений;</a:t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выявление молодых лидеров и поддержка инициативы  талантливых и творческих молодых педагогов;</a:t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изучение, пропаганда передового опыта и организация совместной работы с  Советами молодых учителей и другими молодежными  объединениями;</a:t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подготовка резерва на выборный профсоюзный актив всех уровней из числа молодых педагогов;</a:t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социологических исследований и мониторингов по проблемам молодых педагогов;</a:t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межрегиональных и международных связей с объединениями молодых учителей.</a:t>
            </a:r>
            <a:endParaRPr lang="ru-RU" sz="2900" b="1" i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88673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11561" y="6356350"/>
            <a:ext cx="8217742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7702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25" y="1"/>
            <a:ext cx="7699003" cy="908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 МГО Профсоюза работников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науки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03" y="1600200"/>
            <a:ext cx="9095071" cy="5229019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Летняя оздоровительная кампания для членов профсоюза (КРЫМ)</a:t>
            </a:r>
          </a:p>
          <a:p>
            <a:pPr marL="0" lvl="0" indent="0">
              <a:buNone/>
            </a:pPr>
            <a:r>
              <a:rPr lang="ru-RU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Пансионаты: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Риека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п.Орджоникидзе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                </a:t>
            </a: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«Крымская весна» (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г.Судак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«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Янаки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п.Морское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      </a:t>
            </a: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«Звездный» (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г.Судак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Санатории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«Полтава» (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г.Саки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«Северный»  </a:t>
            </a: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(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г.Евпатория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</a:p>
          <a:p>
            <a:pPr marL="0" lvl="0" indent="0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От СВАО отдохнули </a:t>
            </a:r>
          </a:p>
          <a:p>
            <a:pPr marL="0" lvl="0" indent="0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в Крыму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14 чел.            </a:t>
            </a:r>
          </a:p>
          <a:p>
            <a:pPr marL="0" lvl="0" indent="0">
              <a:buNone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9"/>
            <a:ext cx="822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1328" y="-5679"/>
            <a:ext cx="615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Ирина Тимофеевна\Desktop\IMG_968614278836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03" y="1268760"/>
            <a:ext cx="189630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рина Тимофеевна\Desktop\46a485fdcb688eb848a8fc1202ca5a5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1" y="4390819"/>
            <a:ext cx="3526363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Ирина Тимофеевна\Desktop\0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03" y="3743462"/>
            <a:ext cx="1896301" cy="129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Ирина Тимофеевна\Desktop\0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81" y="5301208"/>
            <a:ext cx="1956048" cy="135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123728" y="6356350"/>
            <a:ext cx="3456383" cy="365125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www.pronm.ru                                www.svao.pronm.ru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1721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2468</TotalTime>
  <Words>1535</Words>
  <Application>Microsoft Office PowerPoint</Application>
  <PresentationFormat>Экран (4:3)</PresentationFormat>
  <Paragraphs>316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Тема Office</vt:lpstr>
      <vt:lpstr>Что мы ждем от Профсоюза ?</vt:lpstr>
      <vt:lpstr>Программы  для членов Профсоюза  работников образования и науки  СВАО</vt:lpstr>
      <vt:lpstr>Программы  МГО Профсоюза работников  образования и науки РФ</vt:lpstr>
      <vt:lpstr>Программы  МГО Профсоюза работников  образования и науки РФ</vt:lpstr>
      <vt:lpstr>Программы  МГО Профсоюза работников образования и науки РФ</vt:lpstr>
      <vt:lpstr>Программы  МГО Профсоюза работников образования и науки РФ</vt:lpstr>
      <vt:lpstr>Программы  МГО Профсоюза работников  образования и науки РФ</vt:lpstr>
      <vt:lpstr>Программы  МГО Профсоюза работников  образования и науки РФ</vt:lpstr>
      <vt:lpstr>Программы  МГО Профсоюза работников  образования и науки РФ</vt:lpstr>
      <vt:lpstr>Программы  МГО Профсоюза работников  образования и науки РФ</vt:lpstr>
      <vt:lpstr>Программы  МГО Профсоюза  работников  образования и науки РФ</vt:lpstr>
      <vt:lpstr>Программы  МГО Профсоюза работников  образования и науки РФ</vt:lpstr>
      <vt:lpstr>Программы  МГО Профсоюза работников  образования и науки РФ</vt:lpstr>
      <vt:lpstr>Программы  ТО ПРОН-М  СВАО</vt:lpstr>
      <vt:lpstr>Программы  ТО ПРОН-М СВАО</vt:lpstr>
      <vt:lpstr>Программы  ТО ПРОН-М СВАО</vt:lpstr>
      <vt:lpstr>Программы  ТО ПРОН-М СВАО</vt:lpstr>
      <vt:lpstr>Программы  ТО ПРОН-М СВАО</vt:lpstr>
      <vt:lpstr>Программы  ТО ПРОН-М СВАО</vt:lpstr>
      <vt:lpstr>Программы  ТО ПРОН-М СВАО</vt:lpstr>
      <vt:lpstr>Программы  ТО ПРОН-М СВАО</vt:lpstr>
      <vt:lpstr>Программы  ТО ПРОН-М СВАО</vt:lpstr>
      <vt:lpstr>Программы  ТО Профсоюза работников образования и науки СВАО</vt:lpstr>
      <vt:lpstr>Программы  ТО ПРОН-М СВАО</vt:lpstr>
      <vt:lpstr>Программы  ТО ПРОН-М СВАО</vt:lpstr>
      <vt:lpstr>Программы  ТО ПРОН-М СВАО</vt:lpstr>
      <vt:lpstr>Программы  первичных  профсоюзных организаций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147</cp:revision>
  <cp:lastPrinted>2015-10-23T07:20:16Z</cp:lastPrinted>
  <dcterms:created xsi:type="dcterms:W3CDTF">2014-06-11T18:48:55Z</dcterms:created>
  <dcterms:modified xsi:type="dcterms:W3CDTF">2017-02-21T20:19:23Z</dcterms:modified>
</cp:coreProperties>
</file>