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sldIdLst>
    <p:sldId id="256" r:id="rId5"/>
    <p:sldId id="257" r:id="rId6"/>
    <p:sldId id="258" r:id="rId7"/>
    <p:sldId id="276" r:id="rId8"/>
    <p:sldId id="268" r:id="rId9"/>
    <p:sldId id="269" r:id="rId10"/>
    <p:sldId id="275" r:id="rId11"/>
    <p:sldId id="270" r:id="rId12"/>
    <p:sldId id="279" r:id="rId13"/>
    <p:sldId id="280" r:id="rId14"/>
    <p:sldId id="281" r:id="rId15"/>
    <p:sldId id="285" r:id="rId16"/>
    <p:sldId id="271" r:id="rId17"/>
    <p:sldId id="284" r:id="rId18"/>
    <p:sldId id="277" r:id="rId19"/>
    <p:sldId id="286" r:id="rId20"/>
    <p:sldId id="26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A49F19E-1AF6-48F6-9E4A-8B9FE625E844}">
          <p14:sldIdLst>
            <p14:sldId id="256"/>
            <p14:sldId id="257"/>
            <p14:sldId id="258"/>
            <p14:sldId id="276"/>
            <p14:sldId id="268"/>
            <p14:sldId id="269"/>
          </p14:sldIdLst>
        </p14:section>
        <p14:section name="Раздел без заголовка" id="{46223775-4438-45D4-8D66-FBBE8196C593}">
          <p14:sldIdLst>
            <p14:sldId id="275"/>
            <p14:sldId id="270"/>
            <p14:sldId id="279"/>
            <p14:sldId id="280"/>
            <p14:sldId id="281"/>
            <p14:sldId id="285"/>
            <p14:sldId id="271"/>
            <p14:sldId id="284"/>
            <p14:sldId id="277"/>
            <p14:sldId id="286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0000"/>
    <a:srgbClr val="D2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66" d="100"/>
          <a:sy n="66" d="100"/>
        </p:scale>
        <p:origin x="-81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5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58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79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76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63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206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559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66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45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25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75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12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174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37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47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161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6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68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3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21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668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6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716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68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45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407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708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913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9614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7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7372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15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8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81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70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1076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828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453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7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83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6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8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97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91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57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9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4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8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5" t="23391" r="311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51489"/>
            <a:ext cx="12188824" cy="2077327"/>
          </a:xfrm>
          <a:prstGeom prst="rect">
            <a:avLst/>
          </a:prstGeom>
          <a:solidFill>
            <a:schemeClr val="bg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8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 bwMode="white">
          <a:xfrm>
            <a:off x="0" y="4126832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 bwMode="white">
          <a:xfrm>
            <a:off x="0" y="6448927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9342" y="4375772"/>
            <a:ext cx="8579402" cy="1169020"/>
          </a:xfrm>
        </p:spPr>
        <p:txBody>
          <a:bodyPr>
            <a:noAutofit/>
          </a:bodyPr>
          <a:lstStyle/>
          <a:p>
            <a:r>
              <a:rPr lang="ru-RU" sz="1800" b="1" dirty="0"/>
              <a:t>СОДЕЙСТВИЕ В СОЗДАНИИ КАДРОВОГО ПОТЕНЦИАЛА УЧИТЕЛЕЙ, МЕТОДИСТОВ, АДМИНИСТРАТОРОВ ОБРАЗОВАТЕЛЬНЫХ ОРГАНИЗАЦИЙ В ОБЛАСТИ ФИНАНСОВОЙ ГРАМОТНОСТИ, А ТАКЖЕ ЭФФЕКТИВНОЙ ИНФРАСТРУКТУРЫ ПО ПОДДЕРЖКЕ ИХ ДЕЯТЕЛЬНОСТИ ПО РАСПРОСТРАНЕНИЮ ФИНАНСОВОЙ ГРАМОТНОСТИ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9342" y="5664903"/>
            <a:ext cx="8579402" cy="55492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14.12.2016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г. Нижний Новгород</a:t>
            </a:r>
          </a:p>
          <a:p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14" y="4375772"/>
            <a:ext cx="899795" cy="899795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34" y="4453878"/>
            <a:ext cx="1016206" cy="781964"/>
          </a:xfrm>
          <a:prstGeom prst="rect">
            <a:avLst/>
          </a:prstGeom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3" y="5528582"/>
            <a:ext cx="20367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11" y="4453878"/>
            <a:ext cx="1016206" cy="781964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60" y="4453878"/>
            <a:ext cx="1016206" cy="781964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60" y="4434687"/>
            <a:ext cx="1016206" cy="7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8743" y="294367"/>
            <a:ext cx="7126514" cy="91031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1000"/>
              </a:spcBef>
            </a:pPr>
            <a:r>
              <a:rPr lang="ru-RU" sz="3100" b="1" dirty="0" err="1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Метапредметные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образовательные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результаты</a:t>
            </a: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3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7" y="0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07" y="136525"/>
            <a:ext cx="1018120" cy="780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742" y="150245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6743" y="1028343"/>
            <a:ext cx="12090399" cy="6386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</a:t>
            </a: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Познавательные: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3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бще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универсальные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действия: структурирование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знаний;</a:t>
            </a:r>
          </a:p>
          <a:p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выделение информации, постановка и решение проблемы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наиболее эффективных способов решения задач в зависимости от конкретных условий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самостоятельное создание способов решения проблем творческого и поискового характера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Регулятивные: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постановка учебной задачи на основе соотнесения того, что уже известно и усвоено учащимися и того, что еще не известно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взаимодействовать со сверстниками в учебной деятельности, формирование установки на поиск способов разрешения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трудностей;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оценка – осознание качества и уровня освоения и владения теми или иными учебными действиями;</a:t>
            </a:r>
          </a:p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 осуществлять итоговый контроль</a:t>
            </a:r>
          </a:p>
          <a:p>
            <a:r>
              <a:rPr lang="ru-RU" dirty="0" smtClean="0"/>
              <a:t>•</a:t>
            </a:r>
            <a:r>
              <a:rPr lang="ru-RU" sz="2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Коммуникативные: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умение работать в группах, делегировать полномочия, распределять роли, владение монологической и диалогической формами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речи;</a:t>
            </a:r>
          </a:p>
          <a:p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строить продуктивное взаимодействие в сотрудничестве со сверстниками и взрослыми.</a:t>
            </a:r>
          </a:p>
          <a:p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проявлять активность в деятельности.</a:t>
            </a:r>
          </a:p>
          <a:p>
            <a:endParaRPr lang="ru-RU" sz="23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20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8984" y="319314"/>
            <a:ext cx="7512730" cy="40190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учебного процесса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479105"/>
              </p:ext>
            </p:extLst>
          </p:nvPr>
        </p:nvGraphicFramePr>
        <p:xfrm>
          <a:off x="310167" y="1197735"/>
          <a:ext cx="11417376" cy="47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0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54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295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10049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Действия учащихся при выполнении заданий или типы заданий для учащихся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004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 Организационный  момент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 мин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Настрой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учебную деятельность, Определяют  тему, цель, задачи  урока под руководством учителя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727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Актуализация знаний.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повторительно - обобщающий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задания, фиксация знаний и не знаний, затруднений.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Работают  в группах, выбирают по одной задаче и решают ее. Пишут на листочках налоговые термины. Формируют конкретную цель своих будущих, учебных действий. Генерация идей, их обсуждение, выбор наиболее  эффективных средств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приема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«Мозговой штурм»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Анализируют, сравнивают, делают выводы, обогащают словарный запас.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186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 Рефлексия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10мин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Получают позитивный настрой от игры.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Отвечают на вопросы учителя «Верно/неверно».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Описывают  свои  эмоции с помощью незаконченных предложений.</a:t>
                      </a:r>
                    </a:p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07" y="-7711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97" y="96157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984" y="57263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68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1" y="115207"/>
            <a:ext cx="10842171" cy="1302431"/>
          </a:xfrm>
        </p:spPr>
        <p:txBody>
          <a:bodyPr>
            <a:normAutofit/>
          </a:bodyPr>
          <a:lstStyle/>
          <a:p>
            <a:r>
              <a:rPr lang="ru-RU" sz="3200" b="1" dirty="0"/>
              <a:t>Описание учебного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696" y="974045"/>
            <a:ext cx="10972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/>
              <a:t>Ожидаемые результаты и методы оценки их достижения учащимися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*</a:t>
            </a:r>
            <a:r>
              <a:rPr lang="ru-RU" sz="2000" dirty="0"/>
              <a:t>этап может не включать ни одного задания из контрольно-измерительных процедур и учитель может использовать комплексные задания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78189"/>
              </p:ext>
            </p:extLst>
          </p:nvPr>
        </p:nvGraphicFramePr>
        <p:xfrm>
          <a:off x="478971" y="1596571"/>
          <a:ext cx="11408229" cy="4911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97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04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02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Ожидаемые</a:t>
                      </a:r>
                      <a:r>
                        <a:rPr lang="ru-RU" baseline="0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Типы заданий контрольно-измерительных</a:t>
                      </a:r>
                      <a:r>
                        <a:rPr lang="ru-RU" baseline="0" dirty="0"/>
                        <a:t> процедур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222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Организационный момент. Мотивация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Настрой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 успешную деятельность,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знание правил игры.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2166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Актуализация знаний.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повторительно - обобщающий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Знание базовых понятий: налоги; пошлины; сборы; налоговая система; ИНН; личностные: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понимание необходимости уплаты налогов; 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творческих коммуникативных навыков;	умение беспроблемно;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быстро реагировать на изменение налогового законодательства (по общим вопросам) и определять свое поведение в соответствии с изменениями. ---умение строить продуктивное взаимодействие в сотрудничестве со сверстниками и взрослыми.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проявлять активность в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 на соотношение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задач на расчёт налогов (правильность выполнения заданий)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130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Самооценка,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взаимооценка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и внешняя оценка со педагога, гостей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688" y="44224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115207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37" y="8619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82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1028" y="2046515"/>
            <a:ext cx="10267244" cy="15922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Методическая характеристика занятия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6206" y="1625602"/>
            <a:ext cx="10498137" cy="1915884"/>
          </a:xfrm>
        </p:spPr>
        <p:txBody>
          <a:bodyPr>
            <a:normAutofit/>
          </a:bodyPr>
          <a:lstStyle/>
          <a:p>
            <a:pPr algn="ctr"/>
            <a:endParaRPr lang="ru-RU" sz="1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479" y="88788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06" y="45926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926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0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2971" y="261258"/>
            <a:ext cx="7202561" cy="73041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Перечень 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методик, технологий</a:t>
            </a: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, методических 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приемов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5312"/>
            <a:ext cx="8828314" cy="4858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Технологии: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Технология проблемно-диалогическая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Технология учебного сотрудничества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Интерактивная технология</a:t>
            </a:r>
          </a:p>
          <a:p>
            <a:pPr marL="457200" indent="-457200">
              <a:buAutoNum type="arabicPeriod" startAt="4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Игровая технология</a:t>
            </a:r>
          </a:p>
          <a:p>
            <a:pPr marL="457200" indent="-457200">
              <a:buAutoNum type="arabicPeriod" startAt="4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</a:p>
          <a:p>
            <a:pPr marL="514350" indent="-51435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pPr marL="514350" indent="-51435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Фронтальная</a:t>
            </a:r>
          </a:p>
          <a:p>
            <a:pPr marL="0" indent="0"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Методы и приемы:</a:t>
            </a:r>
          </a:p>
          <a:p>
            <a:pPr marL="457200" indent="-4572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 marL="457200" indent="-4572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</a:t>
            </a:r>
          </a:p>
          <a:p>
            <a:pPr marL="457200" indent="-457200">
              <a:buAutoNum type="arabicPeriod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8" y="21318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85" y="137206"/>
            <a:ext cx="1017587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72" y="100693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7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961" y="248444"/>
            <a:ext cx="109728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Методика оценки педагогической эффективности занятия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857" y="1600202"/>
            <a:ext cx="11306629" cy="48876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u="sng" dirty="0"/>
              <a:t>Вопросы для педагогической рефлексии</a:t>
            </a:r>
            <a:r>
              <a:rPr lang="ru-RU" sz="2000" dirty="0"/>
              <a:t>:</a:t>
            </a:r>
          </a:p>
          <a:p>
            <a:pPr marL="0" indent="0" algn="just">
              <a:buNone/>
            </a:pPr>
            <a:r>
              <a:rPr lang="ru-RU" sz="2000" b="1" i="1" dirty="0"/>
              <a:t>Задание  «Верно/неверно»</a:t>
            </a:r>
          </a:p>
          <a:p>
            <a:pPr marL="0" indent="0" algn="just">
              <a:buNone/>
            </a:pPr>
            <a:r>
              <a:rPr lang="ru-RU" sz="2000" dirty="0"/>
              <a:t>1. Налоги взимаются только с физических лиц (неверно);</a:t>
            </a:r>
          </a:p>
          <a:p>
            <a:pPr marL="0" indent="0" algn="just">
              <a:buNone/>
            </a:pPr>
            <a:r>
              <a:rPr lang="ru-RU" sz="2000" dirty="0"/>
              <a:t>2. Налоги – это обязательные, безвозмездные платежи в пользу государства (верно);</a:t>
            </a:r>
          </a:p>
          <a:p>
            <a:pPr marL="0" indent="0" algn="just">
              <a:buNone/>
            </a:pPr>
            <a:r>
              <a:rPr lang="ru-RU" sz="2000" dirty="0"/>
              <a:t>3. НДС – налог на добавленную стоимость (верно)</a:t>
            </a:r>
          </a:p>
          <a:p>
            <a:pPr marL="0" indent="0" algn="just">
              <a:buNone/>
            </a:pPr>
            <a:r>
              <a:rPr lang="ru-RU" sz="2000" dirty="0"/>
              <a:t>4. Акцизами облагаются товары роскоши (неверно)</a:t>
            </a:r>
          </a:p>
          <a:p>
            <a:pPr marL="0" indent="0" algn="just">
              <a:buNone/>
            </a:pPr>
            <a:r>
              <a:rPr lang="ru-RU" sz="2000" dirty="0"/>
              <a:t>5. Налоги идут на создание общественных благ (верно)</a:t>
            </a:r>
          </a:p>
          <a:p>
            <a:pPr marL="0" indent="0" algn="just">
              <a:buNone/>
            </a:pPr>
            <a:r>
              <a:rPr lang="ru-RU" sz="2000" dirty="0"/>
              <a:t>6. Налоги – основной источник формирования бюджета (верно)</a:t>
            </a:r>
          </a:p>
          <a:p>
            <a:pPr marL="0" indent="0" algn="just">
              <a:buNone/>
            </a:pPr>
            <a:r>
              <a:rPr lang="ru-RU" sz="2000" b="1" i="1" dirty="0"/>
              <a:t>Задание «Закончи предложение»</a:t>
            </a:r>
          </a:p>
          <a:p>
            <a:pPr marL="0" indent="0" algn="just">
              <a:buNone/>
            </a:pPr>
            <a:r>
              <a:rPr lang="ru-RU" sz="2000" dirty="0"/>
              <a:t>Игра мне понравилась (не понравилась) потому, что…</a:t>
            </a:r>
          </a:p>
          <a:p>
            <a:pPr marL="0" indent="0" algn="just">
              <a:buNone/>
            </a:pPr>
            <a:r>
              <a:rPr lang="ru-RU" sz="2000" dirty="0"/>
              <a:t>Самым интересным было…</a:t>
            </a:r>
          </a:p>
          <a:p>
            <a:pPr marL="0" indent="0" algn="just">
              <a:buNone/>
            </a:pPr>
            <a:r>
              <a:rPr lang="ru-RU" sz="2000" dirty="0"/>
              <a:t>Наиболее трудным мне показалось</a:t>
            </a:r>
            <a:r>
              <a:rPr lang="ru-RU" sz="2000" dirty="0" smtClean="0"/>
              <a:t>…</a:t>
            </a:r>
          </a:p>
          <a:p>
            <a:pPr marL="0" indent="0" algn="just">
              <a:buNone/>
            </a:pPr>
            <a:r>
              <a:rPr lang="ru-RU" sz="2000" dirty="0" smtClean="0"/>
              <a:t>Я думаю это потому, что…</a:t>
            </a:r>
            <a:endParaRPr lang="ru-RU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1" y="38894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69" y="38894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1" y="-45357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4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715" y="129495"/>
            <a:ext cx="10972800" cy="85747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Критерии оценки эффективности занятия 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32232"/>
              </p:ext>
            </p:extLst>
          </p:nvPr>
        </p:nvGraphicFramePr>
        <p:xfrm>
          <a:off x="348343" y="595324"/>
          <a:ext cx="11437257" cy="6239256"/>
        </p:xfrm>
        <a:graphic>
          <a:graphicData uri="http://schemas.openxmlformats.org/drawingml/2006/table">
            <a:tbl>
              <a:tblPr firstRow="1" firstCol="1" bandRow="1"/>
              <a:tblGrid>
                <a:gridCol w="6024063"/>
                <a:gridCol w="5413194"/>
              </a:tblGrid>
              <a:tr h="339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 оценки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Показатели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2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Степень реализации цели занятия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Цель реализована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Цель реализована частично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Цель не </a:t>
                      </a:r>
                      <a:r>
                        <a:rPr lang="ru-RU" sz="2400" b="1" dirty="0" smtClean="0">
                          <a:cs typeface="Aharoni" pitchFamily="2" charset="-79"/>
                        </a:rPr>
                        <a:t>реализована</a:t>
                      </a:r>
                      <a:endParaRPr lang="ru-RU" sz="2400" b="1" dirty="0"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Рациональность используемого времени на различных этапах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cs typeface="Aharoni" pitchFamily="2" charset="-79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Да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7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Оптимальность объема материала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Да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2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Рациональность и эффективность использования методов и форм работы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Да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2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Практическая значимость занятия для учащихся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Содержание ответов  в упр.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cs typeface="Aharoni" pitchFamily="2" charset="-79"/>
                        </a:rPr>
                        <a:t>«Закончи предложение»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cs typeface="Aharoni" pitchFamily="2" charset="-79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090863" y="19002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47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1" b="11145"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Благодарим за внимание</a:t>
            </a:r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29" y="5514521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040" y="5584824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4178" y="5464174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6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2330" y="354238"/>
            <a:ext cx="7270070" cy="106339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Команда проекта: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corlz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600201"/>
            <a:ext cx="10290629" cy="4525963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 команды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Ахмадеева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Васильевна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</a:rPr>
              <a:t>Губанищева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Татьяна </a:t>
            </a:r>
            <a:r>
              <a:rPr lang="ru-RU" sz="2800" dirty="0" smtClean="0">
                <a:latin typeface="Times New Roman"/>
                <a:ea typeface="Times New Roman"/>
              </a:rPr>
              <a:t>Николаевна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Алипов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Дмитриевич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ourier New"/>
              </a:rPr>
              <a:t>Полякова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Courier New"/>
              </a:rPr>
              <a:t>Елена Алексеевна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Преподаватель РМЦ:     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Федотова Мария Вячеславовна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Методист РМЦ:               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Рунова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Татьяна Александровна</a:t>
            </a:r>
          </a:p>
          <a:p>
            <a:pPr marL="0" indent="0">
              <a:buNone/>
            </a:pP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79" y="354239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442" y="438150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567" y="530225"/>
            <a:ext cx="20367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4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132" y="1219200"/>
            <a:ext cx="10515600" cy="1407459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9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итоговой аттестационной </a:t>
            </a:r>
            <a:r>
              <a:rPr lang="ru-RU" sz="49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работы</a:t>
            </a:r>
            <a:br>
              <a:rPr lang="ru-RU" sz="49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957943" y="1969247"/>
            <a:ext cx="10515600" cy="3104403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Методическая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разработка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внеурочного занятия по теме: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54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Что </a:t>
            </a:r>
            <a:r>
              <a:rPr lang="ru-RU" sz="5400" b="1" dirty="0">
                <a:solidFill>
                  <a:srgbClr val="00B050"/>
                </a:solidFill>
              </a:rPr>
              <a:t>такое налоги и зачем их платить. </a:t>
            </a:r>
            <a:endParaRPr lang="ru-RU" sz="54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(деловая игра)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93" y="194582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184" y="315232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396" y="315232"/>
            <a:ext cx="20367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9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909" y="1291772"/>
            <a:ext cx="10193876" cy="188685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Общая </a:t>
            </a:r>
            <a: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характеристика внеклассного мероприятия «деловая игра»</a:t>
            </a:r>
            <a:endParaRPr lang="ru-RU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226" y="2815771"/>
            <a:ext cx="5238848" cy="390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66" y="267154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26" y="310131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909" y="300946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3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0" y="858156"/>
            <a:ext cx="10798629" cy="55948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Характеристика условий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422" y="1507958"/>
            <a:ext cx="11058978" cy="476221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Объект: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учащиеся 8-9 классов 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</a:t>
            </a:r>
          </a:p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Место: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г. Перевоз,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р.п.Арья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с. Починки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Саров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Название образовательной организации: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МАОУ "СШ №1 г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Перевоза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", МБОУ «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Арьёвская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Уренского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МР,МБОУ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Газопроводская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СШ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Починковского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МР, МБОУ «Школа-интернат № 1» ЗАТО Саров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Педагоги: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3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Ахмадеева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Васильевна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учитель экономики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обществознания высшей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marL="457200" lvl="1" indent="0" algn="just">
              <a:lnSpc>
                <a:spcPct val="90000"/>
              </a:lnSpc>
              <a:spcBef>
                <a:spcPts val="500"/>
              </a:spcBef>
              <a:buNone/>
            </a:pP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Губанищева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Татьяна Николаевна – учитель обществознания первой категории</a:t>
            </a:r>
          </a:p>
          <a:p>
            <a:pPr marL="457200" lvl="1" indent="0" algn="just">
              <a:lnSpc>
                <a:spcPct val="90000"/>
              </a:lnSpc>
              <a:spcBef>
                <a:spcPts val="500"/>
              </a:spcBef>
              <a:buNone/>
            </a:pP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Полякова Елена Алексеевна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учитель начальных классов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высшей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marL="457200" lvl="1" indent="0" algn="just">
              <a:lnSpc>
                <a:spcPct val="90000"/>
              </a:lnSpc>
              <a:spcBef>
                <a:spcPts val="500"/>
              </a:spcBef>
              <a:buNone/>
            </a:pP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Алипов Михаил Дмитриевич– учитель технологии</a:t>
            </a:r>
          </a:p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Учащиеся: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-9 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Название направления Финансовой грамотности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Налоги</a:t>
            </a:r>
          </a:p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Место занятия в логике реализации предмета :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Раздел 3. Семья и государство: как они взаимодействуют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(3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ч). Тема: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«Что такое налоги и зачем их платить» внеклассное мероприятие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744" y="-682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72" y="77106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" y="0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3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879" y="901700"/>
            <a:ext cx="10652578" cy="692150"/>
          </a:xfrm>
        </p:spPr>
        <p:txBody>
          <a:bodyPr>
            <a:normAutofit fontScale="90000"/>
          </a:bodyPr>
          <a:lstStyle/>
          <a:p>
            <a:r>
              <a:rPr lang="ru-RU" dirty="0"/>
              <a:t>Характеристика условий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2757" y="1524000"/>
            <a:ext cx="10550272" cy="4602163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Вид деятельности учащихся</a:t>
            </a:r>
            <a:r>
              <a:rPr lang="ru-RU" sz="2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внеклассное занятие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занятий по теме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/ порядковый номер в теме: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Тип занятия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деловая игра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и/ или характеристика образовательной среды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мультимедийный проектор,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ноутбук, ТСО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– калькулятор, карточки-задания, дидактические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карточки, буклеты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Учебно-методическое обеспечение</a:t>
            </a:r>
          </a:p>
          <a:p>
            <a:pPr marL="0" lvl="1" indent="457200" algn="just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грамотность: материалы для учащихся.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8–9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классы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орг. Дополнительное образование: Серия «Учимся разумному финансовому поведению»/ И. В.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Липсиц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Е. А. Вигдорчик — М.: ВИТА-ПРЕСС, 2014. —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352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с., ил.</a:t>
            </a:r>
          </a:p>
          <a:p>
            <a:pPr marL="0" lvl="1" indent="457200" algn="just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грамотность: учебная программа.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8-9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классы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орг. / Е. А. Вигдорчик, И. В.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Липсиц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Ю. Н. </a:t>
            </a:r>
            <a:r>
              <a:rPr lang="ru-RU" sz="23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Корлюгова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— М.: ВИТА-ПРЕСС, 2014. — 16 c. (Дополнительное образование: Серия «Учимся разумному финансовому поведению»).</a:t>
            </a:r>
            <a:endParaRPr lang="ru-RU" sz="2400" dirty="0">
              <a:solidFill>
                <a:prstClr val="black"/>
              </a:solidFill>
            </a:endParaRPr>
          </a:p>
          <a:p>
            <a:pPr lvl="1"/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9" y="0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79" y="63500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466" y="73251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042" y="2452915"/>
            <a:ext cx="10717186" cy="192653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Педагогическая характеристика занятия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27" y="199345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712" y="277133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92" y="129722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5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351" y="351065"/>
            <a:ext cx="6899048" cy="106657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Тема</a:t>
            </a:r>
            <a:r>
              <a:rPr lang="ru-RU" sz="3600" dirty="0" smtClean="0">
                <a:solidFill>
                  <a:srgbClr val="7030A0"/>
                </a:solidFill>
              </a:rPr>
              <a:t>: Что </a:t>
            </a:r>
            <a:r>
              <a:rPr lang="ru-RU" sz="3600" dirty="0">
                <a:solidFill>
                  <a:srgbClr val="7030A0"/>
                </a:solidFill>
              </a:rPr>
              <a:t>такое налоги и зачем их </a:t>
            </a:r>
            <a:r>
              <a:rPr lang="ru-RU" sz="3600" dirty="0" smtClean="0">
                <a:solidFill>
                  <a:srgbClr val="7030A0"/>
                </a:solidFill>
              </a:rPr>
              <a:t>платить </a:t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064" y="1582058"/>
            <a:ext cx="11452678" cy="51090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знаний учащихся по теме «Что такое налоги и зачем их платить»;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23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3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3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обобщить 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закрепить  знания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учащихся по пройденным темам курса;  в игровой форме выявить теоретические знания и практические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навыки учащихся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формировать понимание финансовой связи семьи и государства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3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развитию логического мышления;  активизировать мыслительную деятельность учащихся;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3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Воспитательные: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формировать устойчивые интересы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профессии - налоговый инспектор;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профессионально </a:t>
            </a:r>
            <a:r>
              <a:rPr lang="ru-RU" sz="2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важные качества: творческую  </a:t>
            </a:r>
            <a:r>
              <a:rPr lang="ru-RU" sz="2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активность, дисциплинированность, воспитывать гражданскую позицию и ответственность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23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64" y="325211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764" y="351065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351" y="285297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6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8114" y="242660"/>
            <a:ext cx="7242629" cy="781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/>
              </a:rPr>
              <a:t>Тема: </a:t>
            </a:r>
            <a:r>
              <a:rPr lang="ru-RU" sz="3600" b="1" dirty="0">
                <a:solidFill>
                  <a:srgbClr val="C00000"/>
                </a:solidFill>
                <a:latin typeface="Calibri"/>
              </a:rPr>
              <a:t>Что такое налоги и </a:t>
            </a:r>
            <a:r>
              <a:rPr lang="ru-RU" sz="3600" b="1" dirty="0" smtClean="0">
                <a:solidFill>
                  <a:srgbClr val="C00000"/>
                </a:solidFill>
                <a:latin typeface="Calibri"/>
              </a:rPr>
              <a:t>зачем их платить (деловая игра)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288" y="1037368"/>
            <a:ext cx="10540172" cy="541802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занятия: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достижение не менее 85 %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учащимися следующих образовательных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результатов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Предметные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образовательные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результаты: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знание базовых понятий: налоги; пошлины; сборы; налоговая система; ИНН; налоговый вычет; пени по налогам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налоговые льготы; общественные блага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Овладение предметными умениями: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Считать сумму заплаченных налогов или сумму, которую необходимо заплатить в качестве налога; просчитывать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как изменения в структуре и размерах семейных доходов и имущества могут повлиять на величину подлежащих уплате налогов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22010"/>
            <a:ext cx="9017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242660"/>
            <a:ext cx="101758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28" y="242660"/>
            <a:ext cx="22860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58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</TotalTime>
  <Words>1173</Words>
  <Application>Microsoft Office PowerPoint</Application>
  <PresentationFormat>Произвольный</PresentationFormat>
  <Paragraphs>161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Тема Office</vt:lpstr>
      <vt:lpstr>1_Тема Office</vt:lpstr>
      <vt:lpstr>2_Тема Office</vt:lpstr>
      <vt:lpstr>3_Тема Office</vt:lpstr>
      <vt:lpstr>СОДЕЙСТВИЕ В СОЗДАНИИ КАДРОВОГО ПОТЕНЦИАЛА УЧИТЕЛЕЙ, МЕТОДИСТОВ, АДМИНИСТРАТОРОВ ОБРАЗОВАТЕЛЬНЫХ ОРГАНИЗАЦИЙ В ОБЛАСТИ ФИНАНСОВОЙ ГРАМОТНОСТИ, А ТАКЖЕ ЭФФЕКТИВНОЙ ИНФРАСТРУКТУРЫ ПО ПОДДЕРЖКЕ ИХ ДЕЯТЕЛЬНОСТИ ПО РАСПРОСТРАНЕНИЮ ФИНАНСОВОЙ ГРАМОТНОСТИ</vt:lpstr>
      <vt:lpstr>Команда проекта:</vt:lpstr>
      <vt:lpstr>Тема итоговой аттестационной работы    </vt:lpstr>
      <vt:lpstr>Общая характеристика внеклассного мероприятия «деловая игра»</vt:lpstr>
      <vt:lpstr>Характеристика условий реализации проекта</vt:lpstr>
      <vt:lpstr>Характеристика условий реализации проекта</vt:lpstr>
      <vt:lpstr>Педагогическая характеристика занятия</vt:lpstr>
      <vt:lpstr>Тема: Что такое налоги и зачем их платить  </vt:lpstr>
      <vt:lpstr>Тема: Что такое налоги и зачем их платить (деловая игра)</vt:lpstr>
      <vt:lpstr>Метапредметные образовательные результаты </vt:lpstr>
      <vt:lpstr>Описание учебного процесса</vt:lpstr>
      <vt:lpstr>Описание учебного процесса</vt:lpstr>
      <vt:lpstr>Методическая характеристика занятия</vt:lpstr>
      <vt:lpstr>Перечень методик, технологий, методических приемов</vt:lpstr>
      <vt:lpstr>  Методика оценки педагогической эффективности занятия  </vt:lpstr>
      <vt:lpstr>Критерии оценки эффективности занятия  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Елена</cp:lastModifiedBy>
  <cp:revision>102</cp:revision>
  <dcterms:created xsi:type="dcterms:W3CDTF">2016-08-27T07:46:40Z</dcterms:created>
  <dcterms:modified xsi:type="dcterms:W3CDTF">2017-02-21T19:21:31Z</dcterms:modified>
</cp:coreProperties>
</file>