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16"/>
  </p:notesMasterIdLst>
  <p:sldIdLst>
    <p:sldId id="256" r:id="rId2"/>
    <p:sldId id="259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0" r:id="rId13"/>
    <p:sldId id="271" r:id="rId14"/>
    <p:sldId id="272" r:id="rId15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E1A26F"/>
    <a:srgbClr val="7D3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-96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A9DAC2-88B5-48E8-B394-C83612E0F849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184329-EBC4-481F-9DA0-E8C36A84DE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395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84329-EBC4-481F-9DA0-E8C36A84DEFF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5779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1978" y="4806792"/>
            <a:ext cx="7747687" cy="1470455"/>
          </a:xfrm>
        </p:spPr>
        <p:txBody>
          <a:bodyPr anchor="ctr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186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779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7817" y="278627"/>
            <a:ext cx="205662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9558" y="278626"/>
            <a:ext cx="5988392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537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300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6692" y="2903838"/>
            <a:ext cx="7793896" cy="1658638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6692" y="4589465"/>
            <a:ext cx="7793896" cy="116878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751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330" y="1585302"/>
            <a:ext cx="4026529" cy="459166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585302"/>
            <a:ext cx="4050180" cy="459166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845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842" y="234778"/>
            <a:ext cx="8241957" cy="11801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rot="10800000" flipV="1">
            <a:off x="444842" y="1581665"/>
            <a:ext cx="4053340" cy="92341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4843" y="2505075"/>
            <a:ext cx="4053339" cy="36845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581665"/>
            <a:ext cx="4057649" cy="92341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4057649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805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657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742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1914" y="321273"/>
            <a:ext cx="29982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83458" y="321273"/>
            <a:ext cx="5128055" cy="579532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1914" y="1921473"/>
            <a:ext cx="2998249" cy="419512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878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4659" y="593124"/>
            <a:ext cx="5535827" cy="80319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74376" y="1581664"/>
            <a:ext cx="5516110" cy="458435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E185-EA17-4D4E-B145-7865663D73B4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021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330" y="253914"/>
            <a:ext cx="8208000" cy="115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000" y="1606379"/>
            <a:ext cx="82080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AE185-EA17-4D4E-B145-7865663D73B4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F21EE-11CC-4F9F-A44A-DEF7A427F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538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bg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bg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bg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fotki.yandex.ru/users/viva-scarlett/view/840213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fon.presen.r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fotki.yandex.ru/users/viva-scarlett/view/840197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0414" y="1627174"/>
            <a:ext cx="7747687" cy="2498017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 Формирование УУД во внеурочной деятельности.»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074" name="Picture 2" descr="http://img-fotki.yandex.ru/get/6522/108950446.114/0_cd215_4d2bc13e_S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6891" y="3906982"/>
            <a:ext cx="2057399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72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84634" y="-359150"/>
            <a:ext cx="8208000" cy="1152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3" name="Picture 3" descr="C:\Users\пк-8\Desktop\фото\DSCN07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679" y="561109"/>
            <a:ext cx="4297809" cy="229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C:\Users\пк-8\Desktop\фото\128___12\IMG_543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3900" y="561109"/>
            <a:ext cx="3828205" cy="209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C:\Users\пк-8\Desktop\фото\126___10\IMG_52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3901" y="2660072"/>
            <a:ext cx="4004854" cy="2080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9" name="Picture 9" descr="C:\WINDOWS\Temp\Rar$DI78.144\20160122_11381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992" y="2870791"/>
            <a:ext cx="4294908" cy="1870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C:\Users\пк-8\Desktop\фото\128___12\IMG_541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3901" y="4740853"/>
            <a:ext cx="4004853" cy="1851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1" name="Picture 11" descr="C:\Users\пк-8\Desktop\фото\img_057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993" y="4740852"/>
            <a:ext cx="4294908" cy="1655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827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пк-8\Desktop\фото\129___01\IMG_55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91" y="503959"/>
            <a:ext cx="3745921" cy="1979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пк-8\Desktop\фото\129___01\IMG_55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3512" y="4145972"/>
            <a:ext cx="4670716" cy="2182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Users\пк-8\Desktop\фото\IMG_540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3512" y="477098"/>
            <a:ext cx="4670715" cy="2006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C:\Users\пк-8\Desktop\воен-патр\130___02\IMG_561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3512" y="2423680"/>
            <a:ext cx="4483679" cy="2236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 descr="C:\Users\пк-8\Desktop\воен-патр\130___02\IMG_562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094" y="4343399"/>
            <a:ext cx="4036870" cy="2182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C:\Users\пк-8\Desktop\фото\128___12\IMG_546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095" y="2423680"/>
            <a:ext cx="4036870" cy="1919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460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Users\пк-8\Desktop\воен-патр\130___02\IMG_55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965" y="560869"/>
            <a:ext cx="3945082" cy="2958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Users\пк-8\Desktop\воен-патр\130___02\IMG_558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047" y="478465"/>
            <a:ext cx="4373283" cy="3041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H:\моргунова\DSC04095 - копия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2743" y="3519681"/>
            <a:ext cx="4459889" cy="2851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:\моргунова\DSC0426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965" y="3519681"/>
            <a:ext cx="3945082" cy="282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пк-8\Desktop\воен-патр\130___02\IMG_558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8447" y="630865"/>
            <a:ext cx="4373283" cy="3041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670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330" y="477982"/>
            <a:ext cx="8208000" cy="92793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Этапы реализации </a:t>
            </a:r>
            <a:r>
              <a:rPr lang="ru-RU" b="1" dirty="0" smtClean="0"/>
              <a:t>В.Д</a:t>
            </a:r>
            <a:r>
              <a:rPr lang="ru-RU" b="1" dirty="0"/>
              <a:t>. 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1.Подготовительный</a:t>
            </a:r>
            <a:r>
              <a:rPr lang="ru-RU" b="1" dirty="0"/>
              <a:t>: </a:t>
            </a:r>
          </a:p>
          <a:p>
            <a:r>
              <a:rPr lang="ru-RU" dirty="0" smtClean="0"/>
              <a:t> </a:t>
            </a:r>
            <a:r>
              <a:rPr lang="ru-RU" dirty="0"/>
              <a:t>Оценка имеющихся условий для организации ВД. </a:t>
            </a:r>
          </a:p>
          <a:p>
            <a:r>
              <a:rPr lang="ru-RU" dirty="0" smtClean="0"/>
              <a:t>Составление </a:t>
            </a:r>
            <a:r>
              <a:rPr lang="ru-RU" dirty="0"/>
              <a:t>возможного реестра форм организации ВД. </a:t>
            </a:r>
          </a:p>
          <a:p>
            <a:r>
              <a:rPr lang="ru-RU" dirty="0" smtClean="0"/>
              <a:t>Изучение </a:t>
            </a:r>
            <a:r>
              <a:rPr lang="ru-RU" dirty="0"/>
              <a:t>запроса (социального заказа) родителей и самих обучающихся в аспекте реализации. 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r>
              <a:rPr lang="ru-RU" b="1" dirty="0"/>
              <a:t>2. Организационный: </a:t>
            </a:r>
          </a:p>
          <a:p>
            <a:r>
              <a:rPr lang="ru-RU" dirty="0" smtClean="0"/>
              <a:t> </a:t>
            </a:r>
            <a:r>
              <a:rPr lang="ru-RU" dirty="0"/>
              <a:t>Конкретизация реестра ВД. </a:t>
            </a:r>
          </a:p>
          <a:p>
            <a:r>
              <a:rPr lang="ru-RU" dirty="0" smtClean="0"/>
              <a:t> </a:t>
            </a:r>
            <a:r>
              <a:rPr lang="ru-RU" dirty="0"/>
              <a:t>Разработка программ ВД. </a:t>
            </a:r>
          </a:p>
          <a:p>
            <a:r>
              <a:rPr lang="ru-RU" dirty="0" smtClean="0"/>
              <a:t>Реализация </a:t>
            </a:r>
            <a:r>
              <a:rPr lang="ru-RU" dirty="0"/>
              <a:t>программ ВД. </a:t>
            </a:r>
          </a:p>
          <a:p>
            <a:r>
              <a:rPr lang="ru-RU" dirty="0"/>
              <a:t> </a:t>
            </a:r>
          </a:p>
          <a:p>
            <a:r>
              <a:rPr lang="ru-RU" b="1" dirty="0"/>
              <a:t>3.Оценочно-аналитический: </a:t>
            </a:r>
          </a:p>
          <a:p>
            <a:r>
              <a:rPr lang="ru-RU" dirty="0" smtClean="0"/>
              <a:t>Количественный </a:t>
            </a:r>
            <a:r>
              <a:rPr lang="ru-RU" dirty="0"/>
              <a:t>и качественный </a:t>
            </a:r>
            <a:r>
              <a:rPr lang="ru-RU" dirty="0" smtClean="0"/>
              <a:t>анализ.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</p:txBody>
      </p:sp>
      <p:pic>
        <p:nvPicPr>
          <p:cNvPr id="15362" name="Picture 2" descr="C:\Users\пк-8\Pictures\0_cd231_cc1b6df4_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9073" y="3387436"/>
            <a:ext cx="2244436" cy="2285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026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6692" y="1631373"/>
            <a:ext cx="7793896" cy="2026227"/>
          </a:xfrm>
        </p:spPr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C:\Users\пк-8\Pictures\0_cd25c_a00224e0_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9909" y="3460174"/>
            <a:ext cx="4027679" cy="3106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825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56264" y="1606379"/>
            <a:ext cx="5319736" cy="4572000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dirty="0" smtClean="0"/>
              <a:t>Если человека постоянно приучать усваивать знания и умения в готовом виде, можно и притупить его природные творческие способности – «разучить» думать самостоятельно.»</a:t>
            </a:r>
            <a:endParaRPr lang="ru-RU" dirty="0"/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                            </a:t>
            </a:r>
            <a:r>
              <a:rPr lang="ru-RU" dirty="0" err="1" smtClean="0"/>
              <a:t>А.Дистервег</a:t>
            </a:r>
            <a:r>
              <a:rPr lang="ru-RU" dirty="0" smtClean="0"/>
              <a:t> 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1026" name="Picture 2" descr="C:\Users\пк-8\Pictures\goeth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952" y="862445"/>
            <a:ext cx="3203429" cy="4810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937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8"/>
          <p:cNvSpPr>
            <a:spLocks noGrp="1"/>
          </p:cNvSpPr>
          <p:nvPr/>
        </p:nvSpPr>
        <p:spPr>
          <a:xfrm>
            <a:off x="468000" y="1618988"/>
            <a:ext cx="8208000" cy="45970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442D95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42D9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rgbClr val="442D9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442D9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442D9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21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76745" y="1720840"/>
            <a:ext cx="7315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Под </a:t>
            </a:r>
            <a:r>
              <a:rPr lang="ru-RU" sz="2000" b="1" dirty="0">
                <a:solidFill>
                  <a:schemeClr val="bg1"/>
                </a:solidFill>
              </a:rPr>
              <a:t>внеурочной деятельностью </a:t>
            </a:r>
            <a:r>
              <a:rPr lang="ru-RU" sz="2000" dirty="0">
                <a:solidFill>
                  <a:schemeClr val="bg1"/>
                </a:solidFill>
              </a:rPr>
              <a:t>в рамках реализации ФГОС следует понимать образовательную деятельность, осуществляемую в формах, отличных от классно-урочной и направленную на достижение планируемых результатов освоения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основной </a:t>
            </a:r>
            <a:r>
              <a:rPr lang="ru-RU" sz="2000" dirty="0">
                <a:solidFill>
                  <a:schemeClr val="bg1"/>
                </a:solidFill>
              </a:rPr>
              <a:t>образовательной программы основного общего образования в аспекте воспитания и </a:t>
            </a:r>
            <a:r>
              <a:rPr lang="ru-RU" sz="2000" dirty="0" smtClean="0">
                <a:solidFill>
                  <a:schemeClr val="bg1"/>
                </a:solidFill>
              </a:rPr>
              <a:t>социализации. 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img-fotki.yandex.ru/get/6521/108950446.113/0_cd205_c85f3f4d_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9556" y="4583162"/>
            <a:ext cx="2462644" cy="1632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715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330" y="253914"/>
            <a:ext cx="8208000" cy="182426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В</a:t>
            </a:r>
            <a:r>
              <a:rPr lang="ru-RU" b="1" dirty="0" smtClean="0">
                <a:solidFill>
                  <a:srgbClr val="002060"/>
                </a:solidFill>
              </a:rPr>
              <a:t>неурочная </a:t>
            </a:r>
            <a:r>
              <a:rPr lang="ru-RU" b="1" dirty="0">
                <a:solidFill>
                  <a:srgbClr val="002060"/>
                </a:solidFill>
              </a:rPr>
              <a:t>деятельность в начальной школе позволяет решить 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целый ряд 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важных </a:t>
            </a:r>
            <a:r>
              <a:rPr lang="ru-RU" b="1" dirty="0" smtClean="0">
                <a:solidFill>
                  <a:srgbClr val="002060"/>
                </a:solidFill>
              </a:rPr>
              <a:t>задач: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000" y="1834979"/>
            <a:ext cx="8208000" cy="4572000"/>
          </a:xfrm>
        </p:spPr>
        <p:txBody>
          <a:bodyPr/>
          <a:lstStyle/>
          <a:p>
            <a:r>
              <a:rPr lang="ru-RU" b="1" dirty="0"/>
              <a:t>– обеспечить благоприятную адаптацию ребенка в школе</a:t>
            </a:r>
            <a:r>
              <a:rPr lang="ru-RU" b="1" dirty="0" smtClean="0"/>
              <a:t>;</a:t>
            </a:r>
          </a:p>
          <a:p>
            <a:endParaRPr lang="ru-RU" dirty="0"/>
          </a:p>
          <a:p>
            <a:r>
              <a:rPr lang="ru-RU" b="1" dirty="0"/>
              <a:t>– снизить учебную нагрузку обучающихся</a:t>
            </a:r>
            <a:r>
              <a:rPr lang="ru-RU" b="1" dirty="0" smtClean="0"/>
              <a:t>;</a:t>
            </a:r>
          </a:p>
          <a:p>
            <a:endParaRPr lang="ru-RU" dirty="0"/>
          </a:p>
          <a:p>
            <a:r>
              <a:rPr lang="ru-RU" b="1" dirty="0"/>
              <a:t>– улучшить условия для развития ребенка</a:t>
            </a:r>
            <a:r>
              <a:rPr lang="ru-RU" b="1" dirty="0" smtClean="0"/>
              <a:t>;</a:t>
            </a:r>
          </a:p>
          <a:p>
            <a:endParaRPr lang="ru-RU" dirty="0"/>
          </a:p>
          <a:p>
            <a:r>
              <a:rPr lang="ru-RU" b="1" dirty="0"/>
              <a:t>– учесть возрастные и индивидуальные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особенности </a:t>
            </a:r>
            <a:r>
              <a:rPr lang="ru-RU" b="1" dirty="0"/>
              <a:t>обучающихся</a:t>
            </a:r>
            <a:r>
              <a:rPr lang="ru-RU" b="1" dirty="0" smtClean="0"/>
              <a:t>.</a:t>
            </a:r>
            <a:endParaRPr lang="ru-RU" dirty="0"/>
          </a:p>
          <a:p>
            <a:endParaRPr lang="ru-RU" dirty="0"/>
          </a:p>
        </p:txBody>
      </p:sp>
      <p:pic>
        <p:nvPicPr>
          <p:cNvPr id="4098" name="Picture 2" descr="C:\Users\пк-8\Pictures\0_cd1ff_8a150a52_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846" y="5101936"/>
            <a:ext cx="2015836" cy="1278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855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503" y="800100"/>
            <a:ext cx="8208000" cy="115339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Основными направлениями внеурочной деятельности являются: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391" y="2011624"/>
            <a:ext cx="8208000" cy="4572000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духовно-нравственное, </a:t>
            </a:r>
          </a:p>
          <a:p>
            <a:r>
              <a:rPr lang="ru-RU" dirty="0" err="1" smtClean="0"/>
              <a:t>общеинтеллектуальное</a:t>
            </a:r>
            <a:r>
              <a:rPr lang="ru-RU" dirty="0"/>
              <a:t>, </a:t>
            </a:r>
          </a:p>
          <a:p>
            <a:r>
              <a:rPr lang="ru-RU" dirty="0" smtClean="0"/>
              <a:t> </a:t>
            </a:r>
            <a:r>
              <a:rPr lang="ru-RU" dirty="0"/>
              <a:t>общекультурное, </a:t>
            </a:r>
          </a:p>
          <a:p>
            <a:r>
              <a:rPr lang="ru-RU" dirty="0" smtClean="0"/>
              <a:t>спортивно-оздоровительное</a:t>
            </a:r>
            <a:r>
              <a:rPr lang="ru-RU" dirty="0"/>
              <a:t>.</a:t>
            </a:r>
          </a:p>
        </p:txBody>
      </p:sp>
      <p:pic>
        <p:nvPicPr>
          <p:cNvPr id="5122" name="Picture 2" descr="C:\Users\пк-8\Pictures\0022-022-Sportivno-ozdorovitelnoe-Dukhovno-nravstvennoe-Sotsialno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76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930236" y="2036615"/>
            <a:ext cx="2663951" cy="1776845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Виды деятельности по направлениям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66304" y="1618384"/>
            <a:ext cx="2722417" cy="1711901"/>
          </a:xfrm>
          <a:prstGeom prst="roundRect">
            <a:avLst/>
          </a:prstGeom>
          <a:scene3d>
            <a:camera prst="perspectiveContrastingRightFacing"/>
            <a:lightRig rig="threePt" dir="t"/>
          </a:scene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Спортивно-оздоровительное: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спортивные соревнования, физкультурный праздник, динамические паузы, игровые программы и т.д.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20882" y="4291446"/>
            <a:ext cx="2561357" cy="1683328"/>
          </a:xfrm>
          <a:prstGeom prst="roundRect">
            <a:avLst/>
          </a:prstGeom>
          <a:scene3d>
            <a:camera prst="perspectiveContrastingRightFacing"/>
            <a:lightRig rig="threePt" dir="t"/>
          </a:scene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Общекультурное:</a:t>
            </a:r>
          </a:p>
          <a:p>
            <a:pPr algn="ctr"/>
            <a:endParaRPr lang="ru-RU" sz="1600" b="1" dirty="0" smtClean="0"/>
          </a:p>
          <a:p>
            <a:pPr algn="ctr"/>
            <a:r>
              <a:rPr lang="ru-RU" sz="1400" dirty="0" smtClean="0"/>
              <a:t>экскурсии, конкурсы, выставки рисунков, творческие проекты. Познавательные игры и т.д.</a:t>
            </a:r>
            <a:endParaRPr lang="ru-RU" sz="1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964383" y="1618384"/>
            <a:ext cx="2566554" cy="1631373"/>
          </a:xfrm>
          <a:prstGeom prst="roundRect">
            <a:avLst/>
          </a:prstGeom>
          <a:scene3d>
            <a:camera prst="perspectiveHeroicExtremeLeftFacing"/>
            <a:lightRig rig="threePt" dir="t"/>
          </a:scene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 smtClean="0"/>
              <a:t>Общеинтеллектуальное</a:t>
            </a:r>
            <a:r>
              <a:rPr lang="ru-RU" sz="1600" b="1" dirty="0" smtClean="0"/>
              <a:t>:</a:t>
            </a:r>
          </a:p>
          <a:p>
            <a:pPr algn="ctr"/>
            <a:r>
              <a:rPr lang="ru-RU" sz="1400" dirty="0" smtClean="0"/>
              <a:t>исследовательский проект, олимпиады, конференции, викторины, турниры и т. д.</a:t>
            </a:r>
            <a:endParaRPr lang="ru-RU" sz="1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78682" y="4218708"/>
            <a:ext cx="2452255" cy="1600201"/>
          </a:xfrm>
          <a:prstGeom prst="roundRect">
            <a:avLst/>
          </a:prstGeom>
          <a:scene3d>
            <a:camera prst="perspectiveHeroicExtremeLeftFacing"/>
            <a:lightRig rig="threePt" dir="t"/>
          </a:scene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Духовно- нравственное : </a:t>
            </a:r>
            <a:r>
              <a:rPr lang="ru-RU" sz="1400" dirty="0" smtClean="0"/>
              <a:t>встречи с ветеранами, выставки и конкурсы рисунков, тренинги и т.д.</a:t>
            </a:r>
            <a:endParaRPr lang="ru-RU" sz="1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512127" y="4416136"/>
            <a:ext cx="2234046" cy="14859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Социальное:</a:t>
            </a:r>
          </a:p>
          <a:p>
            <a:pPr algn="ctr"/>
            <a:r>
              <a:rPr lang="ru-RU" sz="1400" dirty="0"/>
              <a:t>п</a:t>
            </a:r>
            <a:r>
              <a:rPr lang="ru-RU" sz="1400" dirty="0" smtClean="0"/>
              <a:t>роекты, экскурсии, </a:t>
            </a:r>
            <a:r>
              <a:rPr lang="ru-RU" sz="1400" dirty="0"/>
              <a:t>к</a:t>
            </a:r>
            <a:r>
              <a:rPr lang="ru-RU" sz="1400" dirty="0" smtClean="0"/>
              <a:t>руглые столы, исследования и т.д.</a:t>
            </a:r>
            <a:endParaRPr lang="ru-RU" sz="1400" dirty="0"/>
          </a:p>
        </p:txBody>
      </p:sp>
      <p:sp>
        <p:nvSpPr>
          <p:cNvPr id="11" name="Стрелка вниз 10"/>
          <p:cNvSpPr/>
          <p:nvPr/>
        </p:nvSpPr>
        <p:spPr>
          <a:xfrm rot="6048756">
            <a:off x="2909996" y="2444223"/>
            <a:ext cx="274652" cy="5512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338205" y="3813460"/>
            <a:ext cx="290946" cy="6026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4690461">
            <a:off x="5800633" y="2196971"/>
            <a:ext cx="320280" cy="777600"/>
          </a:xfrm>
          <a:prstGeom prst="downArrow">
            <a:avLst>
              <a:gd name="adj1" fmla="val 39678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18902859">
            <a:off x="5977652" y="3125834"/>
            <a:ext cx="320280" cy="1218012"/>
          </a:xfrm>
          <a:prstGeom prst="downArrow">
            <a:avLst>
              <a:gd name="adj1" fmla="val 39678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2912441">
            <a:off x="3018986" y="3287144"/>
            <a:ext cx="358600" cy="1045655"/>
          </a:xfrm>
          <a:prstGeom prst="downArrow">
            <a:avLst>
              <a:gd name="adj1" fmla="val 3581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C:\Users\пк-8\Pictures\0_cd28c_11778161_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8286" y="467591"/>
            <a:ext cx="2547887" cy="1278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633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330" y="253913"/>
            <a:ext cx="8208000" cy="1429413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Три уровня воспитательных результатов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000" y="1766455"/>
            <a:ext cx="8208000" cy="4411924"/>
          </a:xfrm>
        </p:spPr>
        <p:txBody>
          <a:bodyPr/>
          <a:lstStyle/>
          <a:p>
            <a:r>
              <a:rPr lang="ru-RU" b="1" dirty="0"/>
              <a:t>Первый уровень результатов </a:t>
            </a:r>
            <a:r>
              <a:rPr lang="ru-RU" dirty="0"/>
              <a:t>– приобретение обучающимися социальных знаний, т.е. социально-значимые знания, которые планируется передать детям; приобретение школьником социального знания (знания об общественных нормах, об устройстве общества, о социально одобряемых и неодобряемых формах поведения в обществе и т.д.) (Достигается во взаимодействии со взрослым (педагогом). </a:t>
            </a:r>
          </a:p>
          <a:p>
            <a:endParaRPr lang="ru-RU" dirty="0"/>
          </a:p>
        </p:txBody>
      </p:sp>
      <p:pic>
        <p:nvPicPr>
          <p:cNvPr id="7170" name="Picture 2" descr="C:\Users\пк-8\Pictures\0_cd285_7814e34f_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6719" y="4312227"/>
            <a:ext cx="3075708" cy="2026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734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Второй уровень результатов </a:t>
            </a:r>
            <a:r>
              <a:rPr lang="ru-RU" dirty="0"/>
              <a:t>– получение школьниками позитивного отношения к базовым ценностям общества, а также социально значимые отношения, которые планируется у них развивать; получение школьником опыта переживания и позитивного отношения к базовым ценностям общества. (Достигается в дружественной детской </a:t>
            </a:r>
            <a:r>
              <a:rPr lang="ru-RU" dirty="0" smtClean="0"/>
              <a:t>среде, коллективе.)</a:t>
            </a:r>
            <a:endParaRPr lang="ru-RU" dirty="0"/>
          </a:p>
        </p:txBody>
      </p:sp>
      <p:pic>
        <p:nvPicPr>
          <p:cNvPr id="8194" name="Picture 2" descr="C:\Users\пк-8\Pictures\0_cd25c_a00224e0_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7891" y="3782291"/>
            <a:ext cx="3678381" cy="2587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01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Третий уровень результатов </a:t>
            </a:r>
            <a:r>
              <a:rPr lang="ru-RU" dirty="0"/>
              <a:t>– получение школьниками опыта самостоятельного общественного действия, т.е. тот опыт социально значимого действия, приобретение которого школьниками планируется организовать. (Достигается во взаимодействии с социальными субъектами). </a:t>
            </a:r>
          </a:p>
          <a:p>
            <a:endParaRPr lang="ru-RU" dirty="0"/>
          </a:p>
        </p:txBody>
      </p:sp>
      <p:pic>
        <p:nvPicPr>
          <p:cNvPr id="9218" name="Picture 2" descr="C:\Users\пк-8\Pictures\0_cd264_f4f8db9c_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1800" y="3730336"/>
            <a:ext cx="3273136" cy="2421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62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1"/>
  <p:tag name="ISPRING_SCORM_RATE_QUIZZES" val="0"/>
  <p:tag name="ISPRING_SCORM_PASSING_SCORE" val="100.0000000000"/>
  <p:tag name="ISPRING_RESOURCE_PATHS_HASH_2" val="d8ec377cc11833458c9bfc10abfcac42ed925b"/>
</p:tagLst>
</file>

<file path=ppt/theme/theme1.xml><?xml version="1.0" encoding="utf-8"?>
<a:theme xmlns:a="http://schemas.openxmlformats.org/drawingml/2006/main" name="Зеленая доска для записей 1305041805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Зеленая доска для записей 1305041805" id="{BA3EFC94-BEF0-46A6-966A-98A266A88C7B}" vid="{A3DA3E7D-56D6-47AC-B938-9659EE409A1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Зеленая доска для записей 1305041805</Template>
  <TotalTime>407</TotalTime>
  <Words>391</Words>
  <Application>Microsoft Office PowerPoint</Application>
  <PresentationFormat>Экран (4:3)</PresentationFormat>
  <Paragraphs>51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Зеленая доска для записей 1305041805</vt:lpstr>
      <vt:lpstr>« Формирование УУД во внеурочной деятельности.»</vt:lpstr>
      <vt:lpstr>Презентация PowerPoint</vt:lpstr>
      <vt:lpstr>Презентация PowerPoint</vt:lpstr>
      <vt:lpstr>Внеурочная деятельность в начальной школе позволяет решить  целый ряд  важных задач:</vt:lpstr>
      <vt:lpstr>Основными направлениями внеурочной деятельности являются: </vt:lpstr>
      <vt:lpstr>Презентация PowerPoint</vt:lpstr>
      <vt:lpstr>Три уровня воспитательных результатов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Этапы реализации В.Д.  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Формирование УУД во внеурочной деятельности.»</dc:title>
  <dc:creator>пк-8</dc:creator>
  <cp:lastModifiedBy>пк-8</cp:lastModifiedBy>
  <cp:revision>22</cp:revision>
  <dcterms:created xsi:type="dcterms:W3CDTF">2016-03-22T13:43:11Z</dcterms:created>
  <dcterms:modified xsi:type="dcterms:W3CDTF">2017-02-21T06:41:38Z</dcterms:modified>
</cp:coreProperties>
</file>