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78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79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80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1967A6D4-51FF-4A34-9012-3CE7D7069DC5}" type="slidenum"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" name="CustomShape 2"/>
          <p:cNvSpPr/>
          <p:nvPr/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E5C9B218-834C-45A5-B2E3-DC0B1DF8916C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</a:rPr>
              <a:pPr algn="r">
                <a:lnSpc>
                  <a:spcPct val="100000"/>
                </a:lnSpc>
              </a:pPr>
              <a:t>1</a:t>
            </a:fld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C4ABEBB3-F39F-4672-8BD3-8C75CD754FAE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</a:rPr>
              <a:pPr algn="r">
                <a:lnSpc>
                  <a:spcPct val="100000"/>
                </a:lnSpc>
              </a:pPr>
              <a:t>10</a:t>
            </a:fld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CustomShape 2"/>
          <p:cNvSpPr/>
          <p:nvPr/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52939CD1-8BC2-4D6D-B70D-FC856A13BD5F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</a:rPr>
              <a:pPr algn="r">
                <a:lnSpc>
                  <a:spcPct val="100000"/>
                </a:lnSpc>
              </a:pPr>
              <a:t>2</a:t>
            </a:fld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CustomShape 2"/>
          <p:cNvSpPr/>
          <p:nvPr/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C0734034-E22D-4D34-9FD2-862398F5E686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</a:rPr>
              <a:pPr algn="r">
                <a:lnSpc>
                  <a:spcPct val="100000"/>
                </a:lnSpc>
              </a:pPr>
              <a:t>3</a:t>
            </a:fld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CustomShape 2"/>
          <p:cNvSpPr/>
          <p:nvPr/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AE1D6CE7-A3E7-46CE-AC10-70D978DBFA30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</a:rPr>
              <a:pPr algn="r">
                <a:lnSpc>
                  <a:spcPct val="100000"/>
                </a:lnSpc>
              </a:pPr>
              <a:t>4</a:t>
            </a:fld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2" name="CustomShape 2"/>
          <p:cNvSpPr/>
          <p:nvPr/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F1022D42-33C1-461E-B88A-D3552D11D591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</a:rPr>
              <a:pPr algn="r">
                <a:lnSpc>
                  <a:spcPct val="100000"/>
                </a:lnSpc>
              </a:pPr>
              <a:t>5</a:t>
            </a:fld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CustomShape 2"/>
          <p:cNvSpPr/>
          <p:nvPr/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AC43B39D-07ED-49B0-90E1-8C597365E95F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</a:rPr>
              <a:pPr algn="r">
                <a:lnSpc>
                  <a:spcPct val="100000"/>
                </a:lnSpc>
              </a:pPr>
              <a:t>6</a:t>
            </a:fld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CustomShape 2"/>
          <p:cNvSpPr/>
          <p:nvPr/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57CF3F2C-DFBB-4C5C-9E7A-4066F051356A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</a:rPr>
              <a:pPr algn="r">
                <a:lnSpc>
                  <a:spcPct val="100000"/>
                </a:lnSpc>
              </a:pPr>
              <a:t>7</a:t>
            </a:fld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CustomShape 2"/>
          <p:cNvSpPr/>
          <p:nvPr/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0F769E99-0078-4CC7-AC78-B8B9653AE2D9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</a:rPr>
              <a:pPr algn="r">
                <a:lnSpc>
                  <a:spcPct val="100000"/>
                </a:lnSpc>
              </a:pPr>
              <a:t>8</a:t>
            </a:fld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CustomShape 2"/>
          <p:cNvSpPr/>
          <p:nvPr/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AE6D0C05-9B20-4D90-B1C3-0FB05695B309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</a:rPr>
              <a:pPr algn="r">
                <a:lnSpc>
                  <a:spcPct val="100000"/>
                </a:lnSpc>
              </a:pPr>
              <a:t>9</a:t>
            </a:fld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" name="Рисунок 36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8" name="Рисунок 37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4" name="Рисунок 73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5" name="Рисунок 74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 hidden="1"/>
          <p:cNvSpPr/>
          <p:nvPr/>
        </p:nvSpPr>
        <p:spPr>
          <a:xfrm>
            <a:off x="0" y="1638360"/>
            <a:ext cx="3341880" cy="12096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2"/>
          <p:cNvSpPr/>
          <p:nvPr/>
        </p:nvSpPr>
        <p:spPr>
          <a:xfrm>
            <a:off x="0" y="0"/>
            <a:ext cx="824040" cy="6856560"/>
          </a:xfrm>
          <a:prstGeom prst="rect">
            <a:avLst/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0" y="3543480"/>
            <a:ext cx="3341880" cy="12096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0" y="1638360"/>
            <a:ext cx="3341880" cy="12096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A%D0%B8%D1%81%D0%BB%D0%BE%D1%80%D0%BE%D0%B4" TargetMode="External"/><Relationship Id="rId13" Type="http://schemas.openxmlformats.org/officeDocument/2006/relationships/hyperlink" Target="http://)" TargetMode="External"/><Relationship Id="rId3" Type="http://schemas.openxmlformats.org/officeDocument/2006/relationships/image" Target="../media/image4.jpeg"/><Relationship Id="rId7" Type="http://schemas.openxmlformats.org/officeDocument/2006/relationships/hyperlink" Target="https://ru.wikipedia.org/wiki/%D0%93%D0%B8%D0%B4%D1%80%D0%BE%D0%BA%D1%81%D0%B8%D0%BB%D1%8C%D0%BD%D0%B0%D1%8F_%D0%B3%D1%80%D1%83%D0%BF%D0%BF%D0%B0" TargetMode="External"/><Relationship Id="rId12" Type="http://schemas.openxmlformats.org/officeDocument/2006/relationships/hyperlink" Target="https://ru.wikipedia.org/wiki/%D0%A3%D0%B3%D0%BB%D0%B5%D1%80%D0%BE%D0%B4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s://ru.wikipedia.org/wiki/%D0%A4%D1%83%D0%BD%D0%BA%D1%86%D0%B8%D0%BE%D0%BD%D0%B0%D0%BB%D1%8C%D0%BD%D1%8B%D0%B5_%D0%B3%D1%80%D1%83%D0%BF%D0%BF%D1%8B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ru.wikipedia.org/wiki/%D0%9E%D1%80%D0%B3%D0%B0%D0%BD%D0%B8%D1%87%D0%B5%D1%81%D0%BA%D0%B8%D0%B5_%D1%81%D0%BE%D0%B5%D0%B4%D0%B8%D0%BD%D0%B5%D0%BD%D0%B8%D1%8F" TargetMode="External"/><Relationship Id="rId11" Type="http://schemas.openxmlformats.org/officeDocument/2006/relationships/hyperlink" Target="http://&#179;-&#1075;&#1080;&#1073;&#1088;&#1080;&#1076;&#1080;&#1079;&#1072;&#1094;&#1080;&#1080;" TargetMode="External"/><Relationship Id="rId5" Type="http://schemas.openxmlformats.org/officeDocument/2006/relationships/hyperlink" Target="https://ru.wikipedia.org/wiki/%D0%90%D1%80%D0%B0%D0%B1%D1%81%D0%BA%D0%B8%D0%B9_%D1%8F%D0%B7%D1%8B%D0%BA" TargetMode="External"/><Relationship Id="rId15" Type="http://schemas.openxmlformats.org/officeDocument/2006/relationships/hyperlink" Target="https://ru.wikipedia.org/wiki/%D0%90%D1%82%D0%BE%D0%BC" TargetMode="External"/><Relationship Id="rId10" Type="http://schemas.openxmlformats.org/officeDocument/2006/relationships/hyperlink" Target="https://ru.wikipedia.org/wiki/%D0%93%D0%B8%D0%B1%D1%80%D0%B8%D0%B4%D0%B8%D0%B7%D0%B0%D1%86%D0%B8%D1%8F_(%D1%85%D0%B8%D0%BC%D0%B8%D1%8F)" TargetMode="External"/><Relationship Id="rId4" Type="http://schemas.openxmlformats.org/officeDocument/2006/relationships/hyperlink" Target="https://ru.wikipedia.org/wiki/%D0%9B%D0%B0%D1%82%D0%B8%D0%BD%D1%81%D0%BA%D0%B8%D0%B9_%D1%8F%D0%B7%D1%8B%D0%BA" TargetMode="External"/><Relationship Id="rId9" Type="http://schemas.openxmlformats.org/officeDocument/2006/relationships/hyperlink" Target="https://ru.wikipedia.org/wiki/%D0%92%D0%BE%D0%B4%D0%BE%D1%80%D0%BE%D0%B4" TargetMode="External"/><Relationship Id="rId14" Type="http://schemas.openxmlformats.org/officeDocument/2006/relationships/hyperlink" Target="http://H&#8722;O&#8722;H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685800" y="2133720"/>
            <a:ext cx="7770960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5400" b="1" i="1" strike="noStrike" spc="-1" dirty="0">
                <a:solidFill>
                  <a:srgbClr val="E2CA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Comic Sans MS"/>
                <a:ea typeface="DejaVu Sans"/>
              </a:rPr>
              <a:t>Алкоголизм</a:t>
            </a:r>
            <a:endParaRPr lang="ru-RU" sz="1800" b="0" strike="noStrike" spc="-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CustomShape 2"/>
          <p:cNvSpPr/>
          <p:nvPr/>
        </p:nvSpPr>
        <p:spPr>
          <a:xfrm>
            <a:off x="2714760" y="5610240"/>
            <a:ext cx="6399360" cy="1190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r>
              <a:rPr lang="ru-RU" sz="2800" b="0" strike="noStrike" spc="-1">
                <a:solidFill>
                  <a:srgbClr val="EEEEF9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Подготовила Макарова Екатерина</a:t>
            </a:r>
            <a:endParaRPr lang="ru-RU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228600" y="457200"/>
            <a:ext cx="7770960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4400" b="0" i="1" strike="noStrike" spc="-1">
                <a:solidFill>
                  <a:srgbClr val="CCFFFF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DejaVu Sans"/>
              </a:rPr>
              <a:t>Вывод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CustomShape 2"/>
          <p:cNvSpPr/>
          <p:nvPr/>
        </p:nvSpPr>
        <p:spPr>
          <a:xfrm>
            <a:off x="72000" y="2005560"/>
            <a:ext cx="7770960" cy="411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2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200" b="0" strike="noStrike" spc="-1">
                <a:solidFill>
                  <a:srgbClr val="CC66FF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Воздействие этанола на организм человека столь разрушительно, что может сравниться лишь с сильнейшим ядом. Любое, даже совсем небольшое количество спиртного вызывает разрушение клеток, сбой работы многих органов и внутренних систем. А при регулярном злоупотреблении развивается множество неизлечимых болезней. Вспоминайте об этом каждый раз, когда решите побаловаться любимым напитком.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-58680" y="457200"/>
            <a:ext cx="9136440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4000" b="0" i="1" strike="noStrike" spc="-1">
                <a:solidFill>
                  <a:srgbClr val="E2CAFF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DejaVu Sans"/>
              </a:rPr>
              <a:t>Спирты, как класс химических веществ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685800" y="1981080"/>
            <a:ext cx="7770960" cy="411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1640">
              <a:lnSpc>
                <a:spcPct val="100000"/>
              </a:lnSpc>
              <a:buClr>
                <a:srgbClr val="0066FF"/>
              </a:buClr>
              <a:buFont typeface="Symbol"/>
              <a:buChar char=""/>
            </a:pPr>
            <a:r>
              <a:rPr lang="ru-RU" sz="2000" b="1" i="1" strike="noStrike" spc="-1" dirty="0">
                <a:solidFill>
                  <a:srgbClr val="8A8AE7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Спирты </a:t>
            </a:r>
            <a:r>
              <a:rPr lang="ru-RU" sz="1800" b="0" strike="noStrike" spc="-1" dirty="0">
                <a:solidFill>
                  <a:srgbClr val="E7E7FA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(от </a:t>
            </a:r>
            <a:r>
              <a:rPr lang="ru-RU" sz="1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  <a:hlinkClick r:id="rId4"/>
              </a:rPr>
              <a:t>лат.</a:t>
            </a:r>
            <a:r>
              <a:rPr lang="ru-RU" sz="1800" b="0" strike="noStrike" spc="-1" dirty="0">
                <a:solidFill>
                  <a:srgbClr val="E7E7FA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 </a:t>
            </a:r>
            <a:r>
              <a:rPr lang="ru-RU" sz="1800" b="0" i="1" strike="noStrike" spc="-1" dirty="0" err="1">
                <a:solidFill>
                  <a:srgbClr val="E7E7FA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spiritus</a:t>
            </a:r>
            <a:r>
              <a:rPr lang="ru-RU" sz="1800" b="0" strike="noStrike" spc="-1" dirty="0">
                <a:solidFill>
                  <a:srgbClr val="E7E7FA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 — дух; устар. </a:t>
            </a:r>
            <a:r>
              <a:rPr lang="ru-RU" sz="1800" b="0" i="1" strike="noStrike" spc="-1" dirty="0" err="1">
                <a:solidFill>
                  <a:srgbClr val="E7E7FA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алкого́ли</a:t>
            </a:r>
            <a:r>
              <a:rPr lang="ru-RU" sz="1800" b="0" strike="noStrike" spc="-1" dirty="0">
                <a:solidFill>
                  <a:srgbClr val="E7E7FA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, от </a:t>
            </a:r>
            <a:r>
              <a:rPr lang="ru-RU" sz="1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  <a:hlinkClick r:id="rId5"/>
              </a:rPr>
              <a:t>араб.</a:t>
            </a:r>
            <a:r>
              <a:rPr lang="ru-RU" sz="1800" b="0" strike="noStrike" spc="-1" dirty="0">
                <a:solidFill>
                  <a:srgbClr val="E7E7FA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 الكحول‎ </a:t>
            </a:r>
            <a:r>
              <a:rPr lang="ru-RU" sz="1800" b="0" i="1" strike="noStrike" spc="-1" dirty="0" err="1">
                <a:solidFill>
                  <a:srgbClr val="E7E7FA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аль-кухуль</a:t>
            </a:r>
            <a:r>
              <a:rPr lang="ru-RU" sz="1800" b="0" strike="noStrike" spc="-1" dirty="0">
                <a:solidFill>
                  <a:srgbClr val="E7E7FA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 — порошок) — </a:t>
            </a:r>
            <a:r>
              <a:rPr lang="ru-RU" sz="1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  <a:hlinkClick r:id="rId6"/>
              </a:rPr>
              <a:t>органические</a:t>
            </a:r>
            <a:r>
              <a:rPr lang="ru-RU" sz="1800" b="0" strike="noStrike" spc="-1" dirty="0">
                <a:solidFill>
                  <a:srgbClr val="E7E7FA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 соединения, содержащие одну или более </a:t>
            </a:r>
            <a:r>
              <a:rPr lang="ru-RU" sz="1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  <a:hlinkClick r:id="rId7"/>
              </a:rPr>
              <a:t>гидроксильных групп</a:t>
            </a:r>
            <a:r>
              <a:rPr lang="ru-RU" sz="1800" b="0" strike="noStrike" spc="-1" dirty="0">
                <a:solidFill>
                  <a:srgbClr val="E7E7FA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 (гидроксил, </a:t>
            </a:r>
            <a:r>
              <a:rPr lang="ru-RU" sz="1800" b="1" strike="noStrike" spc="-1" dirty="0">
                <a:solidFill>
                  <a:srgbClr val="E7E7FA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−</a:t>
            </a:r>
            <a:r>
              <a:rPr lang="ru-RU" sz="1800" b="1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  <a:hlinkClick r:id="rId8"/>
              </a:rPr>
              <a:t>O</a:t>
            </a:r>
            <a:r>
              <a:rPr lang="ru-RU" sz="1800" b="1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  <a:hlinkClick r:id="rId9"/>
              </a:rPr>
              <a:t>H</a:t>
            </a:r>
            <a:r>
              <a:rPr lang="ru-RU" sz="1800" b="0" strike="noStrike" spc="-1" dirty="0">
                <a:solidFill>
                  <a:srgbClr val="E7E7FA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), непосредственно связанных с насыщенным (находящимся в состоян</a:t>
            </a:r>
            <a:r>
              <a:rPr lang="ru-RU" sz="18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ии</a:t>
            </a:r>
            <a:r>
              <a:rPr lang="ru-RU" sz="1800" b="0" strike="noStrike" spc="-1" dirty="0">
                <a:solidFill>
                  <a:srgbClr val="E7E7FA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 </a:t>
            </a:r>
            <a:r>
              <a:rPr lang="ru-RU" sz="1800" b="0" i="1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  <a:hlinkClick r:id="rId10"/>
              </a:rPr>
              <a:t>sp</a:t>
            </a:r>
            <a:r>
              <a:rPr lang="ru-RU" sz="180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  <a:hlinkClick r:id="rId11"/>
              </a:rPr>
              <a:t>³-гибридизации</a:t>
            </a:r>
            <a:r>
              <a:rPr lang="ru-RU" sz="1800" b="0" strike="noStrike" spc="-1" dirty="0">
                <a:solidFill>
                  <a:srgbClr val="E7E7FA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) атомом </a:t>
            </a:r>
            <a:r>
              <a:rPr lang="ru-RU" sz="1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  <a:hlinkClick r:id="rId12"/>
              </a:rPr>
              <a:t>углерода</a:t>
            </a:r>
            <a:r>
              <a:rPr lang="ru-RU" sz="1800" b="0" strike="noStrike" spc="-1" dirty="0">
                <a:solidFill>
                  <a:srgbClr val="E7E7FA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. Спирты можно рассматривать как производные </a:t>
            </a:r>
            <a:r>
              <a:rPr lang="ru-RU" sz="1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  <a:hlinkClick r:id="rId13"/>
              </a:rPr>
              <a:t>воды (</a:t>
            </a:r>
            <a:r>
              <a:rPr lang="ru-RU" sz="1800" b="1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  <a:hlinkClick r:id="rId14"/>
              </a:rPr>
              <a:t>H−O−H</a:t>
            </a:r>
            <a:r>
              <a:rPr lang="ru-RU" sz="1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  <a:hlinkClick r:id="rId13"/>
              </a:rPr>
              <a:t>)</a:t>
            </a:r>
            <a:r>
              <a:rPr lang="ru-RU" sz="1800" b="0" strike="noStrike" spc="-1" dirty="0">
                <a:solidFill>
                  <a:srgbClr val="E7E7FA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, в которых один </a:t>
            </a:r>
            <a:r>
              <a:rPr lang="ru-RU" sz="1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  <a:hlinkClick r:id="rId15"/>
              </a:rPr>
              <a:t>атом</a:t>
            </a:r>
            <a:r>
              <a:rPr lang="ru-RU" sz="1800" b="0" strike="noStrike" spc="-1" dirty="0">
                <a:solidFill>
                  <a:srgbClr val="E7E7FA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 </a:t>
            </a:r>
            <a:r>
              <a:rPr lang="ru-RU" sz="180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  <a:hlinkClick r:id="rId9"/>
              </a:rPr>
              <a:t>водорода</a:t>
            </a:r>
            <a:r>
              <a:rPr lang="ru-RU" sz="1800" b="0" strike="noStrike" spc="-1" dirty="0" err="1">
                <a:solidFill>
                  <a:srgbClr val="E7E7FA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замещен</a:t>
            </a:r>
            <a:r>
              <a:rPr lang="ru-RU" sz="1800" b="0" strike="noStrike" spc="-1" dirty="0">
                <a:solidFill>
                  <a:srgbClr val="E7E7FA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 на органическую </a:t>
            </a:r>
            <a:r>
              <a:rPr lang="ru-RU" sz="1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  <a:hlinkClick r:id="rId16"/>
              </a:rPr>
              <a:t>функциональную группу</a:t>
            </a:r>
            <a:r>
              <a:rPr lang="ru-RU" sz="1800" b="0" strike="noStrike" spc="-1" dirty="0">
                <a:solidFill>
                  <a:srgbClr val="E7E7FA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: </a:t>
            </a:r>
            <a:r>
              <a:rPr lang="ru-RU" sz="1800" b="1" strike="noStrike" spc="-1" dirty="0">
                <a:solidFill>
                  <a:srgbClr val="E7E7FA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R−O−H</a:t>
            </a:r>
            <a:r>
              <a:rPr lang="ru-RU" sz="1800" b="0" strike="noStrike" spc="-1" dirty="0">
                <a:solidFill>
                  <a:srgbClr val="E7E7FA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.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640">
              <a:lnSpc>
                <a:spcPct val="100000"/>
              </a:lnSpc>
              <a:buClr>
                <a:srgbClr val="0066FF"/>
              </a:buClr>
              <a:buFont typeface="Symbol"/>
              <a:buChar char=""/>
            </a:pPr>
            <a:r>
              <a:rPr lang="ru-RU" sz="1800" b="0" strike="noStrike" spc="-1" dirty="0">
                <a:solidFill>
                  <a:srgbClr val="E7E7FA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Одним из представителей этого класса органических химических веществ я </a:t>
            </a:r>
            <a:r>
              <a:rPr lang="ru-RU" sz="1800" b="0" strike="noStrike" spc="-1" dirty="0" err="1">
                <a:solidFill>
                  <a:srgbClr val="E7E7FA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вляется</a:t>
            </a:r>
            <a:r>
              <a:rPr lang="ru-RU" sz="1800" b="0" strike="noStrike" spc="-1" dirty="0">
                <a:solidFill>
                  <a:srgbClr val="E7E7FA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 этиловый спирт.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640">
              <a:lnSpc>
                <a:spcPct val="100000"/>
              </a:lnSpc>
              <a:buClr>
                <a:srgbClr val="0066FF"/>
              </a:buClr>
              <a:buFont typeface="Symbol"/>
              <a:buChar char=""/>
            </a:pPr>
            <a:r>
              <a:rPr lang="ru-RU" sz="1800" b="0" strike="noStrike" spc="-1" dirty="0">
                <a:solidFill>
                  <a:srgbClr val="EEF4F7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Этиловый спирт входит в состав алкогольный напитков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0" y="-47520"/>
            <a:ext cx="7770960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4400" b="0" i="1" strike="noStrike" spc="-1">
                <a:solidFill>
                  <a:srgbClr val="E2CAFF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DejaVu Sans"/>
              </a:rPr>
              <a:t>Этанол. Применение.</a:t>
            </a:r>
            <a:endParaRPr lang="ru-RU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114480" y="1933560"/>
            <a:ext cx="7770960" cy="411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1640">
              <a:lnSpc>
                <a:spcPct val="100000"/>
              </a:lnSpc>
              <a:buClr>
                <a:srgbClr val="0066FF"/>
              </a:buClr>
              <a:buFont typeface="Symbol"/>
              <a:buChar char=""/>
            </a:pPr>
            <a:r>
              <a:rPr lang="ru-RU" sz="2000" b="0" i="1" strike="noStrike" spc="-1">
                <a:solidFill>
                  <a:srgbClr val="CC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Этанол представляет собой бесцветную, легкоподвижную горючую жидкость плотностью при 0°С 806 кг/м3, с температурой кипения 78,3°С; он смешивается с водой в любых соотношениях, в больших дозах ядовит.</a:t>
            </a:r>
            <a:endParaRPr lang="ru-RU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640">
              <a:lnSpc>
                <a:spcPct val="100000"/>
              </a:lnSpc>
              <a:buClr>
                <a:srgbClr val="0066FF"/>
              </a:buClr>
              <a:buFont typeface="Symbol"/>
              <a:buChar char=""/>
            </a:pPr>
            <a:r>
              <a:rPr lang="ru-RU" sz="2000" b="0" strike="noStrike" spc="-1">
                <a:solidFill>
                  <a:srgbClr val="CC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Основными потребителями пищевого этилового спирта являются ликеро-водочная и винодельческая отрасли пищевой промышленности. </a:t>
            </a:r>
            <a:r>
              <a:rPr lang="ru-RU" sz="2000" b="0" i="1" strike="noStrike" spc="-1">
                <a:solidFill>
                  <a:srgbClr val="CCFFFF"/>
                </a:solidFill>
                <a:uFill>
                  <a:solidFill>
                    <a:srgbClr val="FFFFFF"/>
                  </a:solidFill>
                </a:uFill>
                <a:latin typeface="Tahoma"/>
                <a:ea typeface="DejaVu Sans"/>
              </a:rPr>
              <a:t>Пищевой спирт — это высококонцентрированная смесь почти чистого этилового спирта с водой.</a:t>
            </a:r>
            <a:endParaRPr lang="ru-RU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15480" y="38160"/>
            <a:ext cx="9079560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4400" b="0" i="1" strike="noStrike" spc="-1">
                <a:solidFill>
                  <a:srgbClr val="F4EAFE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DejaVu Sans"/>
              </a:rPr>
              <a:t>Этанол. Получение.</a:t>
            </a:r>
            <a:endParaRPr lang="ru-RU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CustomShape 2"/>
          <p:cNvSpPr/>
          <p:nvPr/>
        </p:nvSpPr>
        <p:spPr>
          <a:xfrm>
            <a:off x="15840" y="1752480"/>
            <a:ext cx="6678000" cy="411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1640">
              <a:lnSpc>
                <a:spcPct val="100000"/>
              </a:lnSpc>
              <a:buClr>
                <a:srgbClr val="0066FF"/>
              </a:buClr>
              <a:buFont typeface="Symbol"/>
              <a:buChar char=""/>
            </a:pPr>
            <a:r>
              <a:rPr lang="ru-RU" sz="1800" b="0" strike="noStrike" spc="-1" dirty="0">
                <a:solidFill>
                  <a:srgbClr val="EEF4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Пищевой этиловый спирт получают из растительного сырья, богатого крахмалом (картофеля, зерна злаков, отходов крахмалопаточного производства) и инулином (топинамбура и корней цикория), или из сырья, содержащего сахара (мелассы — отхода сахарного производства, сахарной свеклы, некондиционного сахара-сырца, стеблей сахарного тростника, некондиционных плодов и ягод, включая виноград, а также из отходов виноделия).</a:t>
            </a:r>
            <a:endParaRPr lang="ru-RU" sz="1800" b="0" strike="noStrike" spc="-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-114480" y="0"/>
            <a:ext cx="9146160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4000" b="0" strike="noStrike" spc="-1">
                <a:solidFill>
                  <a:srgbClr val="CCFFFF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DejaVu Sans"/>
              </a:rPr>
              <a:t>Последствия употребления.</a:t>
            </a:r>
            <a:endParaRPr lang="ru-RU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CustomShape 2"/>
          <p:cNvSpPr/>
          <p:nvPr/>
        </p:nvSpPr>
        <p:spPr>
          <a:xfrm>
            <a:off x="504720" y="1695600"/>
            <a:ext cx="8006040" cy="4782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1640">
              <a:lnSpc>
                <a:spcPct val="100000"/>
              </a:lnSpc>
              <a:buClr>
                <a:srgbClr val="0066FF"/>
              </a:buClr>
              <a:buFont typeface="Symbol"/>
              <a:buChar char=""/>
            </a:pPr>
            <a:r>
              <a:rPr lang="ru-RU" sz="2400" b="0" i="1" strike="noStrike" spc="-1" dirty="0">
                <a:solidFill>
                  <a:srgbClr val="EEF4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Систематическое употребление алкоголя и алкогольная зависимость становятся причиной накопления этилового спирта в тканях головного мозга. Всего ста грамм водки, стакана вина или кружки пива вполне достаточно, чтобы содержащийся в них этиловый спирт всосался в кровь, проник с кровотоком в головной мозг и активировал процесс разрушения его коры.</a:t>
            </a:r>
            <a:endParaRPr lang="ru-RU" sz="1800" b="0" strike="noStrike" spc="-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390600" y="237960"/>
            <a:ext cx="7770960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4000" b="0" i="1" strike="noStrike" spc="-1">
                <a:solidFill>
                  <a:srgbClr val="CCFFFF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DejaVu Sans"/>
              </a:rPr>
              <a:t>Влияние на органы. Печень.</a:t>
            </a:r>
            <a:endParaRPr lang="ru-RU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CustomShape 2"/>
          <p:cNvSpPr/>
          <p:nvPr/>
        </p:nvSpPr>
        <p:spPr>
          <a:xfrm>
            <a:off x="285840" y="1962000"/>
            <a:ext cx="7770960" cy="411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ru-RU" sz="2400" b="0" strike="noStrike" spc="-1">
                <a:solidFill>
                  <a:srgbClr val="EEF4F7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Самый первый и сильный удар принимает на себя печень: на нее приходится 90 % работы по утилизации алкогольных токсинов. Усердно перерабатывая поступившие отравляющие вещества, она преобразует их в безвредные соединения, которые затем выводятся из организма.При сильном употреблении алкоголя возникают болезни:</a:t>
            </a:r>
            <a:endParaRPr lang="ru-RU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400" b="0" strike="noStrike" spc="-1">
                <a:solidFill>
                  <a:srgbClr val="EEF4F7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-Алкогольная жировая дистрофия</a:t>
            </a:r>
            <a:endParaRPr lang="ru-RU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400" b="0" strike="noStrike" spc="-1">
                <a:solidFill>
                  <a:srgbClr val="EEF4F7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-Алкогольный гепатит</a:t>
            </a:r>
            <a:endParaRPr lang="ru-RU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400" b="0" strike="noStrike" spc="-1">
                <a:solidFill>
                  <a:srgbClr val="EEF4F7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-Цирроз печени</a:t>
            </a:r>
            <a:endParaRPr lang="ru-RU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84240" y="184320"/>
            <a:ext cx="8849880" cy="1428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4400" b="0" i="1" strike="noStrike" spc="-1">
                <a:solidFill>
                  <a:srgbClr val="CCFFFF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DejaVu Sans"/>
              </a:rPr>
              <a:t>Желудок и поджелудочная железа</a:t>
            </a:r>
            <a:endParaRPr lang="ru-RU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CustomShape 2"/>
          <p:cNvSpPr/>
          <p:nvPr/>
        </p:nvSpPr>
        <p:spPr>
          <a:xfrm>
            <a:off x="571680" y="1905120"/>
            <a:ext cx="7770960" cy="411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1640">
              <a:lnSpc>
                <a:spcPct val="100000"/>
              </a:lnSpc>
              <a:buClr>
                <a:srgbClr val="0066FF"/>
              </a:buClr>
              <a:buFont typeface="Symbol"/>
              <a:buChar char=""/>
            </a:pPr>
            <a:r>
              <a:rPr lang="ru-RU" sz="2400" b="0" strike="noStrike" spc="-1" dirty="0">
                <a:solidFill>
                  <a:srgbClr val="EAEA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Желудок алкоголика подвержен гастриту, язвам и, как следствие, онкологическим заболеваниям. Поджелудочная железа очень чувствительна к алкогольным токсинам, острое алкогольное отравление может спровоцировать воспаление поджелудочной железы. Симптомы заболевания – сильная тошнота и рвота могут привести к очень печальным последствиям, это прямая угроза жизни.</a:t>
            </a:r>
            <a:endParaRPr lang="ru-RU" sz="1800" b="0" strike="noStrike" spc="-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47520" y="38160"/>
            <a:ext cx="7770960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4400" b="0" i="1" strike="noStrike" spc="-1">
                <a:solidFill>
                  <a:srgbClr val="CCFFFF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DejaVu Sans"/>
              </a:rPr>
              <a:t>Почки и сердце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CustomShape 2"/>
          <p:cNvSpPr/>
          <p:nvPr/>
        </p:nvSpPr>
        <p:spPr>
          <a:xfrm>
            <a:off x="685800" y="1981080"/>
            <a:ext cx="7770960" cy="411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1640">
              <a:lnSpc>
                <a:spcPct val="100000"/>
              </a:lnSpc>
              <a:buClr>
                <a:srgbClr val="0066FF"/>
              </a:buClr>
              <a:buFont typeface="Symbol"/>
              <a:buChar char=""/>
            </a:pPr>
            <a:r>
              <a:rPr lang="ru-RU" sz="2400" b="0" strike="noStrike" spc="-1" dirty="0">
                <a:solidFill>
                  <a:srgbClr val="EEF4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Страдает от алкоголизма и </a:t>
            </a:r>
            <a:r>
              <a:rPr lang="ru-RU" sz="2400" b="0" strike="noStrike" spc="-1" dirty="0" err="1">
                <a:solidFill>
                  <a:srgbClr val="EEF4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сердечно-сосудистая</a:t>
            </a:r>
            <a:r>
              <a:rPr lang="ru-RU" sz="2400" b="0" strike="noStrike" spc="-1" dirty="0">
                <a:solidFill>
                  <a:srgbClr val="EEF4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система алкоголика. Алкоголь может стать причиной: повышенного кровяного давления; инсульта; инфаркта.</a:t>
            </a:r>
            <a:endParaRPr lang="ru-RU" sz="1800" b="0" strike="noStrike" spc="-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640">
              <a:lnSpc>
                <a:spcPct val="100000"/>
              </a:lnSpc>
              <a:buClr>
                <a:srgbClr val="0066FF"/>
              </a:buClr>
              <a:buFont typeface="Symbol"/>
              <a:buChar char=""/>
            </a:pPr>
            <a:r>
              <a:rPr lang="ru-RU" sz="2400" b="0" strike="noStrike" spc="-1" dirty="0">
                <a:solidFill>
                  <a:srgbClr val="EEF4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Страдают от алкоголя и почки – разрушения в тканях органов провоцируют воспалительные заболевания почек, часто принимающие хронические формы.</a:t>
            </a:r>
            <a:r>
              <a:rPr lang="ru-RU" sz="2400" b="0" strike="noStrike" spc="-1" dirty="0">
                <a:solidFill>
                  <a:srgbClr val="EEF4F7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 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228600" y="457200"/>
            <a:ext cx="7770960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4400" b="0" i="1" strike="noStrike" spc="-1">
                <a:solidFill>
                  <a:srgbClr val="CCFFFF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DejaVu Sans"/>
              </a:rPr>
              <a:t>Мозг</a:t>
            </a:r>
            <a:endParaRPr lang="ru-RU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CustomShape 2"/>
          <p:cNvSpPr/>
          <p:nvPr/>
        </p:nvSpPr>
        <p:spPr>
          <a:xfrm>
            <a:off x="685800" y="1981080"/>
            <a:ext cx="7770960" cy="411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1640">
              <a:lnSpc>
                <a:spcPct val="100000"/>
              </a:lnSpc>
              <a:buClr>
                <a:srgbClr val="0066FF"/>
              </a:buClr>
              <a:buFont typeface="Symbol"/>
              <a:buChar char=""/>
            </a:pPr>
            <a:r>
              <a:rPr lang="ru-RU" sz="2000" b="0" strike="noStrike" spc="-1" dirty="0">
                <a:solidFill>
                  <a:srgbClr val="EEF4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Не менее разрушительные последствия приема спиртного приходятся на головной мозг. Алкоголь, беспрепятственно попадая в сложнейший орган, накапливается в нем и выводит из строя множество клеток. То, что мы называем опьянением, на самом деле – отравляющее воздействие этанола на клетки, их отмирание. Отсюда потеря памяти, плохая координация движений, немотивированная агрессия, а при стойком заболевании – психические расстройства, вплоть до белой горячки. </a:t>
            </a:r>
            <a:endParaRPr lang="ru-RU" sz="1800" b="0" strike="noStrike" spc="-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CustomShape 3"/>
          <p:cNvSpPr/>
          <p:nvPr/>
        </p:nvSpPr>
        <p:spPr>
          <a:xfrm>
            <a:off x="-6172200" y="2962440"/>
            <a:ext cx="7770960" cy="411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0" name="CustomShape 4"/>
          <p:cNvSpPr/>
          <p:nvPr/>
        </p:nvSpPr>
        <p:spPr>
          <a:xfrm>
            <a:off x="-9591840" y="2571840"/>
            <a:ext cx="7770960" cy="411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WHRLPOOL_TP001069098</Template>
  <TotalTime>23</TotalTime>
  <Words>499</Words>
  <Application>LibreOffice/5.1.4.2$Windows_x86 LibreOffice_project/f99d75f39f1c57ebdd7ffc5f42867c12031db97a</Application>
  <PresentationFormat>Экран (4:3)</PresentationFormat>
  <Paragraphs>37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Алкоголизм</dc:title>
  <dc:subject/>
  <dc:creator/>
  <dc:description/>
  <cp:lastModifiedBy>Ученик</cp:lastModifiedBy>
  <cp:revision>14</cp:revision>
  <dcterms:created xsi:type="dcterms:W3CDTF">2014-08-18T12:53:56Z</dcterms:created>
  <dcterms:modified xsi:type="dcterms:W3CDTF">2017-01-08T14:54:44Z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ntentTypeId">
    <vt:lpwstr>0x010100B03E2F1D0E8E87468B289CB57281B996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10</vt:i4>
  </property>
  <property fmtid="{D5CDD505-2E9C-101B-9397-08002B2CF9AE}" pid="9" name="PresentationFormat">
    <vt:lpwstr>On-screen Show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10</vt:i4>
  </property>
</Properties>
</file>