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7" r:id="rId9"/>
    <p:sldId id="262" r:id="rId10"/>
    <p:sldId id="263" r:id="rId11"/>
    <p:sldId id="264" r:id="rId12"/>
    <p:sldId id="269" r:id="rId13"/>
    <p:sldId id="268" r:id="rId14"/>
    <p:sldId id="271" r:id="rId15"/>
    <p:sldId id="265" r:id="rId16"/>
    <p:sldId id="266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006666"/>
    <a:srgbClr val="006600"/>
    <a:srgbClr val="FF00FF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7F67-6E58-4F60-B0F5-91109BD12E1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6B4E-7658-489C-86C3-C4DDDE8A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7F67-6E58-4F60-B0F5-91109BD12E1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6B4E-7658-489C-86C3-C4DDDE8A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7F67-6E58-4F60-B0F5-91109BD12E1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6B4E-7658-489C-86C3-C4DDDE8A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7F67-6E58-4F60-B0F5-91109BD12E1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6B4E-7658-489C-86C3-C4DDDE8A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7F67-6E58-4F60-B0F5-91109BD12E1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6B4E-7658-489C-86C3-C4DDDE8A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7F67-6E58-4F60-B0F5-91109BD12E1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6B4E-7658-489C-86C3-C4DDDE8A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7F67-6E58-4F60-B0F5-91109BD12E1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6B4E-7658-489C-86C3-C4DDDE8A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7F67-6E58-4F60-B0F5-91109BD12E1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6B4E-7658-489C-86C3-C4DDDE8A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7F67-6E58-4F60-B0F5-91109BD12E1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6B4E-7658-489C-86C3-C4DDDE8A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7F67-6E58-4F60-B0F5-91109BD12E1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6B4E-7658-489C-86C3-C4DDDE8A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7F67-6E58-4F60-B0F5-91109BD12E1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6B4E-7658-489C-86C3-C4DDDE8A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E7F67-6E58-4F60-B0F5-91109BD12E1F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16B4E-7658-489C-86C3-C4DDDE8A0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дос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908720"/>
            <a:ext cx="8352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Умножение на 10, 100, 1000…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Проверьте решение задачи.</a:t>
            </a:r>
            <a:endParaRPr lang="ru-RU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552" y="1340769"/>
            <a:ext cx="8064896" cy="2952328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1.) 22 ∙ 100 = 2200 (руб.) – на тетради в клетку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2.) 18 ∙ 100 = 1800 (руб.) – на тетради в линейку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3.) 2200 + 1800 = 4000 (руб.) – потратила всего</a:t>
            </a:r>
          </a:p>
          <a:p>
            <a:pPr algn="just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Ответ: на все тетради мама потратила 4000 рублей.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тетрад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3" y="3933057"/>
            <a:ext cx="3782567" cy="271807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Решите задачу:</a:t>
            </a:r>
            <a:endParaRPr lang="ru-RU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87624" y="1268760"/>
            <a:ext cx="6768752" cy="2808312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Автозавод в среднем  выпускает 1000 новых автомобилей в день. Сколько в среднем новых автомобилей он выпустит за 25 дней?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автомобили для презен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4221088"/>
            <a:ext cx="5715000" cy="244827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Проверьте решение задачи.</a:t>
            </a:r>
            <a:endParaRPr lang="ru-RU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11560" y="1268760"/>
            <a:ext cx="7848872" cy="2160240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1000 ∙ 25 = 25 000 (авт.)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Ответ: за 25 дней автозавод выпустит в среднем 25 000 автомобилей.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автомобили с завод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717032"/>
            <a:ext cx="7871352" cy="289928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Зарядка для глаз</a:t>
            </a:r>
            <a:endParaRPr lang="ru-RU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11560" y="2060848"/>
            <a:ext cx="7920880" cy="367240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971600" y="2492896"/>
            <a:ext cx="7128792" cy="2880320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>
            <a:stCxn id="2" idx="2"/>
          </p:cNvCxnSpPr>
          <p:nvPr/>
        </p:nvCxnSpPr>
        <p:spPr>
          <a:xfrm>
            <a:off x="4572000" y="1417639"/>
            <a:ext cx="0" cy="4891682"/>
          </a:xfrm>
          <a:prstGeom prst="straightConnector1">
            <a:avLst/>
          </a:prstGeom>
          <a:ln w="762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79512" y="3861048"/>
            <a:ext cx="8784976" cy="0"/>
          </a:xfrm>
          <a:prstGeom prst="straightConnector1">
            <a:avLst/>
          </a:prstGeom>
          <a:ln w="762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 flipV="1">
            <a:off x="1403648" y="2996952"/>
            <a:ext cx="3168352" cy="1800199"/>
          </a:xfrm>
          <a:prstGeom prst="ellipse">
            <a:avLst/>
          </a:prstGeom>
          <a:noFill/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572000" y="3068960"/>
            <a:ext cx="3168352" cy="1728192"/>
          </a:xfrm>
          <a:prstGeom prst="ellipse">
            <a:avLst/>
          </a:prstGeom>
          <a:noFill/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лыбающееся лицо 18"/>
          <p:cNvSpPr/>
          <p:nvPr/>
        </p:nvSpPr>
        <p:spPr>
          <a:xfrm>
            <a:off x="539552" y="3573017"/>
            <a:ext cx="576064" cy="57606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/>
        </p:nvSpPr>
        <p:spPr>
          <a:xfrm>
            <a:off x="4283968" y="1412777"/>
            <a:ext cx="576064" cy="576064"/>
          </a:xfrm>
          <a:prstGeom prst="star5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ердце 20"/>
          <p:cNvSpPr/>
          <p:nvPr/>
        </p:nvSpPr>
        <p:spPr>
          <a:xfrm>
            <a:off x="1187624" y="3645024"/>
            <a:ext cx="576064" cy="432048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4283968" y="2132856"/>
            <a:ext cx="576064" cy="36004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3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0.00532 L 0.85851 0.0053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repeatCount="3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63991 " pathEditMode="relative" ptsTypes="AA">
                                      <p:cBhvr>
                                        <p:cTn id="10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path" presetSubtype="0" repeatCount="3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21E-6 C -4.72222E-6 0.07493 0.07414 0.13691 0.16441 0.13691 C 0.27101 0.13691 0.30955 0.06822 0.3257 0.02729 L 0.34254 -0.02706 C 0.35886 -0.068 0.39983 -0.13576 0.52032 -0.13576 C 0.59723 -0.13576 0.68525 -0.0747 0.68525 3.321E-6 C 0.68525 0.07493 0.59723 0.13691 0.52032 0.13691 C 0.39983 0.13691 0.35886 0.06822 0.34254 0.02729 L 0.3257 -0.02706 C 0.30955 -0.068 0.27101 -0.13576 0.16441 -0.13576 C 0.07414 -0.13576 -4.72222E-6 -0.0747 -4.72222E-6 3.321E-6 Z " pathEditMode="relative" rAng="0" ptsTypes="ffFffffFfff">
                                      <p:cBhvr>
                                        <p:cTn id="14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path" presetSubtype="0" repeatCount="3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2614 C 0.23872 -0.02614 0.43316 0.09112 0.43316 0.23543 C 0.43316 0.37997 0.23872 0.49838 0 0.49838 C -0.23872 0.49838 -0.43299 0.37997 -0.43299 0.23543 C -0.43299 0.09112 -0.23872 -0.02614 0 -0.02614 Z " pathEditMode="relative" rAng="0" ptsTypes="fffff">
                                      <p:cBhvr>
                                        <p:cTn id="18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Какое общее название у всех фигур?</a:t>
            </a:r>
            <a:br>
              <a:rPr lang="ru-RU" sz="32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Какая из этих фигур «лишняя» и почему?</a:t>
            </a:r>
            <a:endParaRPr lang="ru-RU" sz="3200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71600" y="1988840"/>
            <a:ext cx="0" cy="216024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971600" y="4149080"/>
            <a:ext cx="1440160" cy="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Дуга 9"/>
          <p:cNvSpPr/>
          <p:nvPr/>
        </p:nvSpPr>
        <p:spPr>
          <a:xfrm>
            <a:off x="755576" y="3717032"/>
            <a:ext cx="648072" cy="576064"/>
          </a:xfrm>
          <a:prstGeom prst="arc">
            <a:avLst>
              <a:gd name="adj1" fmla="val 14562239"/>
              <a:gd name="adj2" fmla="val 1855252"/>
            </a:avLst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3131840" y="1988840"/>
            <a:ext cx="0" cy="144016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131840" y="1988840"/>
            <a:ext cx="1872208" cy="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 rot="4768230">
            <a:off x="3004143" y="1882691"/>
            <a:ext cx="575974" cy="648072"/>
          </a:xfrm>
          <a:prstGeom prst="arc">
            <a:avLst>
              <a:gd name="adj1" fmla="val 13497381"/>
              <a:gd name="adj2" fmla="val 2692784"/>
            </a:avLst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H="1">
            <a:off x="1979712" y="4149080"/>
            <a:ext cx="1152128" cy="108012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979712" y="5229200"/>
            <a:ext cx="1152128" cy="1152128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Дуга 19"/>
          <p:cNvSpPr/>
          <p:nvPr/>
        </p:nvSpPr>
        <p:spPr>
          <a:xfrm rot="3631937">
            <a:off x="1991352" y="5013853"/>
            <a:ext cx="408770" cy="430693"/>
          </a:xfrm>
          <a:prstGeom prst="arc">
            <a:avLst>
              <a:gd name="adj1" fmla="val 13501292"/>
              <a:gd name="adj2" fmla="val 997857"/>
            </a:avLst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572000" y="5949280"/>
            <a:ext cx="2880320" cy="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7452320" y="4581128"/>
            <a:ext cx="0" cy="1368152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Дуга 28"/>
          <p:cNvSpPr/>
          <p:nvPr/>
        </p:nvSpPr>
        <p:spPr>
          <a:xfrm rot="18033175">
            <a:off x="7134495" y="5616137"/>
            <a:ext cx="508375" cy="543886"/>
          </a:xfrm>
          <a:prstGeom prst="arc">
            <a:avLst>
              <a:gd name="adj1" fmla="val 13843608"/>
              <a:gd name="adj2" fmla="val 20513311"/>
            </a:avLst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flipH="1">
            <a:off x="7740352" y="1988840"/>
            <a:ext cx="432048" cy="1944216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5580112" y="3933056"/>
            <a:ext cx="2160240" cy="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Дуга 34"/>
          <p:cNvSpPr/>
          <p:nvPr/>
        </p:nvSpPr>
        <p:spPr>
          <a:xfrm rot="16880361">
            <a:off x="7277512" y="3552839"/>
            <a:ext cx="734339" cy="635421"/>
          </a:xfrm>
          <a:prstGeom prst="arc">
            <a:avLst>
              <a:gd name="adj1" fmla="val 14725295"/>
              <a:gd name="adj2" fmla="val 1182144"/>
            </a:avLst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1403648" y="328498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35896" y="270892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44208" y="2996952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699792" y="52292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44208" y="537321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707904" y="4149080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углы</a:t>
            </a:r>
            <a:endParaRPr lang="ru-RU" sz="3200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7" dur="2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Составьте программу действий и вычислите:</a:t>
            </a:r>
            <a:endParaRPr lang="ru-RU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71600" y="1556792"/>
            <a:ext cx="7200800" cy="864096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35 ∙ 1000 + 25 ∙ 1000 + 30 ∙ 100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2636913"/>
            <a:ext cx="4536504" cy="576064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Проверьте: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71600" y="3356992"/>
            <a:ext cx="4536504" cy="648072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1.) 35 ∙ 1000 = 35 000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1600" y="4149080"/>
            <a:ext cx="4536504" cy="648072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2.) 25 ∙ 1000 = 25 000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600" y="4941168"/>
            <a:ext cx="4536504" cy="648072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3.) 30 ∙ 100 = 3000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1600" y="5733256"/>
            <a:ext cx="6480720" cy="648072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4.) 35 000 + 25 000 + 3000 = 63 000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совен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2852937"/>
            <a:ext cx="2592288" cy="255155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Повторим, как умножить число на 10, 100, 1000 и т.д.</a:t>
            </a:r>
            <a:endParaRPr lang="ru-RU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55576" y="1844824"/>
            <a:ext cx="7632848" cy="3888432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 умножении числа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 10, 100, 1000 и т.д.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надо приписать к этому числу справа соответственно 1 нуль, 2 нуля, 3 нуля и т.д.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пасибо за уро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9" y="620689"/>
            <a:ext cx="8454903" cy="5616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5776" y="2132856"/>
            <a:ext cx="38164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Спасибо за работу на уроке!</a:t>
            </a:r>
            <a:endParaRPr lang="ru-RU" sz="3200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Посчитайте  устно:</a:t>
            </a:r>
            <a:endParaRPr lang="ru-RU" sz="3600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340768"/>
            <a:ext cx="2736304" cy="4320480"/>
          </a:xfrm>
          <a:prstGeom prst="rect">
            <a:avLst/>
          </a:prstGeom>
          <a:solidFill>
            <a:srgbClr val="00808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80 : 4 =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60 : 30 =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96 : 3 =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20 ∙ 3 =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 ∙ 50 =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 ∙ 30 =  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1340768"/>
            <a:ext cx="4248472" cy="4320480"/>
          </a:xfrm>
          <a:prstGeom prst="rect">
            <a:avLst/>
          </a:prstGeom>
          <a:solidFill>
            <a:srgbClr val="00808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180 + 120 =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200 + 96 =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250 + 350 =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780 – 280 =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900 – 300 =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720 – 400 =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1628800"/>
            <a:ext cx="936104" cy="72008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27784" y="2276872"/>
            <a:ext cx="576064" cy="576064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2852936"/>
            <a:ext cx="936104" cy="72008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32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67744" y="3573016"/>
            <a:ext cx="936104" cy="504056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67744" y="4077072"/>
            <a:ext cx="1008112" cy="648072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100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67744" y="4725144"/>
            <a:ext cx="936104" cy="648072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732240" y="1628800"/>
            <a:ext cx="1368152" cy="720080"/>
          </a:xfrm>
          <a:prstGeom prst="rect">
            <a:avLst/>
          </a:prstGeom>
          <a:solidFill>
            <a:srgbClr val="008080"/>
          </a:solidFill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300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88224" y="2276872"/>
            <a:ext cx="1368152" cy="576064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296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04248" y="2924944"/>
            <a:ext cx="1224136" cy="576064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600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804248" y="3501008"/>
            <a:ext cx="1224136" cy="576064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500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804248" y="4149080"/>
            <a:ext cx="1080120" cy="576064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600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732240" y="4725144"/>
            <a:ext cx="1152128" cy="576064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320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успешный-учен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5373216"/>
            <a:ext cx="1826795" cy="117436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Как называется свойство умножения?</a:t>
            </a:r>
            <a:endParaRPr lang="ru-RU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>
            <a:normAutofit/>
          </a:bodyPr>
          <a:lstStyle/>
          <a:p>
            <a:endParaRPr lang="ru-RU" sz="6000" b="1" i="1" dirty="0" smtClean="0"/>
          </a:p>
          <a:p>
            <a:endParaRPr lang="ru-RU" sz="6000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592" y="2708920"/>
            <a:ext cx="7128792" cy="2160240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а ∙ в = </a:t>
            </a:r>
            <a:r>
              <a:rPr lang="ru-RU" sz="6000" b="1" i="1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 ∙ 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600" y="5445224"/>
            <a:ext cx="7056784" cy="864096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ереместительное свойство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Используя переместительное свойство умножения, выполним действия:</a:t>
            </a:r>
            <a:endParaRPr lang="ru-RU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5373217"/>
            <a:ext cx="7560840" cy="936104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мы видим? Сделаем вывод.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91680" y="2420889"/>
            <a:ext cx="5760640" cy="720080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 ∙ 10 = 10 ∙ 4 = 40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91680" y="3356992"/>
            <a:ext cx="5760640" cy="720080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 ∙100 = 100 ∙ 4 = 400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91680" y="4293097"/>
            <a:ext cx="5760640" cy="720080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 ∙ 1000 = 1000 ∙ 4 = 4000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/>
          <a:lstStyle/>
          <a:p>
            <a:r>
              <a:rPr lang="ru-RU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При умножении числа на 10, 100, 1000 и т.д. надо приписать к этому числу справа соответственно 1 нуль, 2 нуля, 3 нуля и т.д.</a:t>
            </a:r>
            <a:endParaRPr lang="ru-RU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Вычислите произведения:</a:t>
            </a:r>
            <a:endParaRPr lang="ru-RU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1988841"/>
            <a:ext cx="2160240" cy="3600400"/>
          </a:xfrm>
          <a:prstGeom prst="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 ∙ 10 =</a:t>
            </a:r>
          </a:p>
          <a:p>
            <a:pPr algn="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 ∙ 100 =</a:t>
            </a:r>
          </a:p>
          <a:p>
            <a:pPr algn="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7 ∙1000 =</a:t>
            </a:r>
          </a:p>
          <a:p>
            <a:pPr algn="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1000 ∙ 9 =</a:t>
            </a:r>
          </a:p>
          <a:p>
            <a:pPr algn="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1000 ∙ 6 =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03848" y="1988841"/>
            <a:ext cx="1152128" cy="3600400"/>
          </a:xfrm>
          <a:prstGeom prst="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500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7000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9000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6000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1988841"/>
            <a:ext cx="2160240" cy="3600400"/>
          </a:xfrm>
          <a:prstGeom prst="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14 ∙ 10 =</a:t>
            </a:r>
          </a:p>
          <a:p>
            <a:pPr algn="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17 ∙ 100 =</a:t>
            </a:r>
          </a:p>
          <a:p>
            <a:pPr algn="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28 ∙ 1000 =</a:t>
            </a:r>
          </a:p>
          <a:p>
            <a:pPr algn="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1000 ∙ 30 =</a:t>
            </a:r>
          </a:p>
          <a:p>
            <a:pPr algn="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∙ 123 =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04248" y="1988841"/>
            <a:ext cx="1440160" cy="3600400"/>
          </a:xfrm>
          <a:prstGeom prst="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140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1700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28 000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30 000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12 300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75656" y="5805265"/>
            <a:ext cx="6192688" cy="720080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Проверьте вычисления.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Найдите значения выражений:</a:t>
            </a:r>
            <a:endParaRPr lang="ru-RU" sz="3600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556792"/>
            <a:ext cx="3240360" cy="4104456"/>
          </a:xfrm>
          <a:prstGeom prst="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95 ∙ 100 =</a:t>
            </a:r>
          </a:p>
          <a:p>
            <a:pPr algn="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10 ∙ 400 =</a:t>
            </a:r>
          </a:p>
          <a:p>
            <a:pPr algn="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320 ∙ 1000 =</a:t>
            </a:r>
          </a:p>
          <a:p>
            <a:pPr algn="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74 ∙ 10 000 =</a:t>
            </a:r>
          </a:p>
          <a:p>
            <a:pPr algn="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240 ∙ 10 000 =</a:t>
            </a:r>
          </a:p>
          <a:p>
            <a:pPr algn="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1000 ∙ 600 =</a:t>
            </a:r>
          </a:p>
          <a:p>
            <a:pPr algn="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20 500 ∙ 1000 =</a:t>
            </a: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1556792"/>
            <a:ext cx="2520280" cy="4104456"/>
          </a:xfrm>
          <a:prstGeom prst="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9500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4000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320 000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740 000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2 400 000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600 000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20 500 000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672" y="5877272"/>
            <a:ext cx="5904656" cy="648072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Проверьте вычисления.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лягушки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124745"/>
            <a:ext cx="5021819" cy="54444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31840" y="1844825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лягушки</a:t>
            </a:r>
            <a:endParaRPr lang="ru-RU" sz="36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Решите задачу:</a:t>
            </a:r>
            <a:endParaRPr lang="ru-RU" b="1" dirty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3568" y="1340769"/>
            <a:ext cx="7848872" cy="4248472"/>
          </a:xfrm>
          <a:prstGeom prst="roundRect">
            <a:avLst/>
          </a:prstGeom>
          <a:solidFill>
            <a:srgbClr val="0080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 учебному году мама купила детям 100 тетрадей в клетку по цене 22 рубля и 100 тетрадей в линейку по цене 18 рублей. Сколько денег потратила мама на тетради?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живые тетрад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4742058"/>
            <a:ext cx="2808312" cy="185529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</TotalTime>
  <Words>532</Words>
  <Application>Microsoft Office PowerPoint</Application>
  <PresentationFormat>Экран (4:3)</PresentationFormat>
  <Paragraphs>109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Посчитайте  устно:</vt:lpstr>
      <vt:lpstr>Как называется свойство умножения?</vt:lpstr>
      <vt:lpstr>Используя переместительное свойство умножения, выполним действия:</vt:lpstr>
      <vt:lpstr>При умножении числа на 10, 100, 1000 и т.д. надо приписать к этому числу справа соответственно 1 нуль, 2 нуля, 3 нуля и т.д.</vt:lpstr>
      <vt:lpstr>Вычислите произведения:</vt:lpstr>
      <vt:lpstr>Найдите значения выражений:</vt:lpstr>
      <vt:lpstr>Физкультминутка</vt:lpstr>
      <vt:lpstr>Решите задачу:</vt:lpstr>
      <vt:lpstr>Проверьте решение задачи.</vt:lpstr>
      <vt:lpstr>Решите задачу:</vt:lpstr>
      <vt:lpstr>Проверьте решение задачи.</vt:lpstr>
      <vt:lpstr>Зарядка для глаз</vt:lpstr>
      <vt:lpstr>Какое общее название у всех фигур?  Какая из этих фигур «лишняя» и почему?</vt:lpstr>
      <vt:lpstr>Составьте программу действий и вычислите:</vt:lpstr>
      <vt:lpstr>Повторим, как умножить число на 10, 100, 1000 и т.д.</vt:lpstr>
      <vt:lpstr>Слайд 17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на 10, 100, 1000…</dc:title>
  <dc:creator>КМ</dc:creator>
  <cp:lastModifiedBy>КМ</cp:lastModifiedBy>
  <cp:revision>87</cp:revision>
  <dcterms:created xsi:type="dcterms:W3CDTF">2017-02-11T16:20:32Z</dcterms:created>
  <dcterms:modified xsi:type="dcterms:W3CDTF">2017-02-14T16:44:55Z</dcterms:modified>
</cp:coreProperties>
</file>