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sldIdLst>
    <p:sldId id="256" r:id="rId2"/>
    <p:sldId id="270" r:id="rId3"/>
    <p:sldId id="271" r:id="rId4"/>
    <p:sldId id="272" r:id="rId5"/>
    <p:sldId id="257" r:id="rId6"/>
    <p:sldId id="264" r:id="rId7"/>
    <p:sldId id="262" r:id="rId8"/>
    <p:sldId id="276" r:id="rId9"/>
    <p:sldId id="263" r:id="rId10"/>
    <p:sldId id="258" r:id="rId11"/>
    <p:sldId id="259" r:id="rId12"/>
    <p:sldId id="277" r:id="rId13"/>
    <p:sldId id="267" r:id="rId14"/>
    <p:sldId id="260" r:id="rId15"/>
    <p:sldId id="275" r:id="rId16"/>
    <p:sldId id="261" r:id="rId17"/>
    <p:sldId id="278" r:id="rId18"/>
    <p:sldId id="274" r:id="rId19"/>
    <p:sldId id="265" r:id="rId20"/>
    <p:sldId id="279" r:id="rId21"/>
    <p:sldId id="269" r:id="rId22"/>
  </p:sldIdLst>
  <p:sldSz cx="9144000" cy="6858000" type="screen4x3"/>
  <p:notesSz cx="6858000" cy="9144000"/>
  <p:defaultTex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FF"/>
    <a:srgbClr val="FFFF00"/>
    <a:srgbClr val="000000"/>
    <a:srgbClr val="CCFF66"/>
    <a:srgbClr val="CC6600"/>
    <a:srgbClr val="CCFF99"/>
    <a:srgbClr val="00FF00"/>
    <a:srgbClr val="CC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7" autoAdjust="0"/>
    <p:restoredTop sz="94624" autoAdjust="0"/>
  </p:normalViewPr>
  <p:slideViewPr>
    <p:cSldViewPr>
      <p:cViewPr varScale="1">
        <p:scale>
          <a:sx n="49" d="100"/>
          <a:sy n="49" d="100"/>
        </p:scale>
        <p:origin x="1238"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6"/>
          <p:cNvSpPr>
            <a:spLocks noGrp="1" noChangeArrowheads="1"/>
          </p:cNvSpPr>
          <p:nvPr>
            <p:ph type="sldNum" sz="quarter" idx="12"/>
          </p:nvPr>
        </p:nvSpPr>
        <p:spPr>
          <a:ln/>
        </p:spPr>
        <p:txBody>
          <a:bodyPr/>
          <a:lstStyle>
            <a:lvl1pPr>
              <a:defRPr/>
            </a:lvl1pPr>
          </a:lstStyle>
          <a:p>
            <a:pPr>
              <a:defRPr/>
            </a:pPr>
            <a:fld id="{21368F16-0CD4-4260-8A96-48EEBDCD7D67}" type="slidenum">
              <a:rPr lang="ru-RU" altLang="ru-RU"/>
              <a:pPr>
                <a:defRPr/>
              </a:pPr>
              <a:t>‹#›</a:t>
            </a:fld>
            <a:endParaRPr lang="ru-RU" altLang="ru-RU"/>
          </a:p>
        </p:txBody>
      </p:sp>
    </p:spTree>
    <p:extLst>
      <p:ext uri="{BB962C8B-B14F-4D97-AF65-F5344CB8AC3E}">
        <p14:creationId xmlns:p14="http://schemas.microsoft.com/office/powerpoint/2010/main" val="2670648155"/>
      </p:ext>
    </p:extLst>
  </p:cSld>
  <p:clrMapOvr>
    <a:masterClrMapping/>
  </p:clrMapOvr>
  <p:transition spd="med">
    <p:wheel spokes="8"/>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6"/>
          <p:cNvSpPr>
            <a:spLocks noGrp="1" noChangeArrowheads="1"/>
          </p:cNvSpPr>
          <p:nvPr>
            <p:ph type="sldNum" sz="quarter" idx="12"/>
          </p:nvPr>
        </p:nvSpPr>
        <p:spPr>
          <a:ln/>
        </p:spPr>
        <p:txBody>
          <a:bodyPr/>
          <a:lstStyle>
            <a:lvl1pPr>
              <a:defRPr/>
            </a:lvl1pPr>
          </a:lstStyle>
          <a:p>
            <a:pPr>
              <a:defRPr/>
            </a:pPr>
            <a:fld id="{CF3996CF-6771-4F44-8CB1-5946D38CA546}" type="slidenum">
              <a:rPr lang="ru-RU" altLang="ru-RU"/>
              <a:pPr>
                <a:defRPr/>
              </a:pPr>
              <a:t>‹#›</a:t>
            </a:fld>
            <a:endParaRPr lang="ru-RU" altLang="ru-RU"/>
          </a:p>
        </p:txBody>
      </p:sp>
    </p:spTree>
    <p:extLst>
      <p:ext uri="{BB962C8B-B14F-4D97-AF65-F5344CB8AC3E}">
        <p14:creationId xmlns:p14="http://schemas.microsoft.com/office/powerpoint/2010/main" val="1261223486"/>
      </p:ext>
    </p:extLst>
  </p:cSld>
  <p:clrMapOvr>
    <a:masterClrMapping/>
  </p:clrMapOvr>
  <p:transition spd="med">
    <p:wheel spokes="8"/>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6"/>
          <p:cNvSpPr>
            <a:spLocks noGrp="1" noChangeArrowheads="1"/>
          </p:cNvSpPr>
          <p:nvPr>
            <p:ph type="sldNum" sz="quarter" idx="12"/>
          </p:nvPr>
        </p:nvSpPr>
        <p:spPr>
          <a:ln/>
        </p:spPr>
        <p:txBody>
          <a:bodyPr/>
          <a:lstStyle>
            <a:lvl1pPr>
              <a:defRPr/>
            </a:lvl1pPr>
          </a:lstStyle>
          <a:p>
            <a:pPr>
              <a:defRPr/>
            </a:pPr>
            <a:fld id="{D0423CCF-D00A-44A0-84C2-A6186693A56E}" type="slidenum">
              <a:rPr lang="ru-RU" altLang="ru-RU"/>
              <a:pPr>
                <a:defRPr/>
              </a:pPr>
              <a:t>‹#›</a:t>
            </a:fld>
            <a:endParaRPr lang="ru-RU" altLang="ru-RU"/>
          </a:p>
        </p:txBody>
      </p:sp>
    </p:spTree>
    <p:extLst>
      <p:ext uri="{BB962C8B-B14F-4D97-AF65-F5344CB8AC3E}">
        <p14:creationId xmlns:p14="http://schemas.microsoft.com/office/powerpoint/2010/main" val="4247793817"/>
      </p:ext>
    </p:extLst>
  </p:cSld>
  <p:clrMapOvr>
    <a:masterClrMapping/>
  </p:clrMapOvr>
  <p:transition spd="med">
    <p:wheel spokes="8"/>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Заголовок, клип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Место для изображения из Интернета 2"/>
          <p:cNvSpPr>
            <a:spLocks noGrp="1"/>
          </p:cNvSpPr>
          <p:nvPr>
            <p:ph type="clipArt" sz="half" idx="1"/>
          </p:nvPr>
        </p:nvSpPr>
        <p:spPr>
          <a:xfrm>
            <a:off x="457200" y="1600200"/>
            <a:ext cx="4038600" cy="4525963"/>
          </a:xfrm>
        </p:spPr>
        <p:txBody>
          <a:bodyPr/>
          <a:lstStyle/>
          <a:p>
            <a:pPr lvl="0"/>
            <a:endParaRPr lang="ru-RU" noProof="0" smtClean="0"/>
          </a:p>
        </p:txBody>
      </p:sp>
      <p:sp>
        <p:nvSpPr>
          <p:cNvPr id="4" name="Текст 3"/>
          <p:cNvSpPr>
            <a:spLocks noGrp="1"/>
          </p:cNvSpPr>
          <p:nvPr>
            <p:ph type="body"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7" name="Rectangle 6"/>
          <p:cNvSpPr>
            <a:spLocks noGrp="1" noChangeArrowheads="1"/>
          </p:cNvSpPr>
          <p:nvPr>
            <p:ph type="sldNum" sz="quarter" idx="12"/>
          </p:nvPr>
        </p:nvSpPr>
        <p:spPr>
          <a:ln/>
        </p:spPr>
        <p:txBody>
          <a:bodyPr/>
          <a:lstStyle>
            <a:lvl1pPr>
              <a:defRPr/>
            </a:lvl1pPr>
          </a:lstStyle>
          <a:p>
            <a:pPr>
              <a:defRPr/>
            </a:pPr>
            <a:fld id="{6B4F8E38-CB83-4AFA-9157-294E74278D3A}" type="slidenum">
              <a:rPr lang="ru-RU" altLang="ru-RU"/>
              <a:pPr>
                <a:defRPr/>
              </a:pPr>
              <a:t>‹#›</a:t>
            </a:fld>
            <a:endParaRPr lang="ru-RU" altLang="ru-RU"/>
          </a:p>
        </p:txBody>
      </p:sp>
    </p:spTree>
    <p:extLst>
      <p:ext uri="{BB962C8B-B14F-4D97-AF65-F5344CB8AC3E}">
        <p14:creationId xmlns:p14="http://schemas.microsoft.com/office/powerpoint/2010/main" val="1942514301"/>
      </p:ext>
    </p:extLst>
  </p:cSld>
  <p:clrMapOvr>
    <a:masterClrMapping/>
  </p:clrMapOvr>
  <p:transition spd="med">
    <p:wheel spokes="8"/>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6"/>
          <p:cNvSpPr>
            <a:spLocks noGrp="1" noChangeArrowheads="1"/>
          </p:cNvSpPr>
          <p:nvPr>
            <p:ph type="sldNum" sz="quarter" idx="12"/>
          </p:nvPr>
        </p:nvSpPr>
        <p:spPr>
          <a:ln/>
        </p:spPr>
        <p:txBody>
          <a:bodyPr/>
          <a:lstStyle>
            <a:lvl1pPr>
              <a:defRPr/>
            </a:lvl1pPr>
          </a:lstStyle>
          <a:p>
            <a:pPr>
              <a:defRPr/>
            </a:pPr>
            <a:fld id="{7217CFED-01D5-49E1-980E-0D7EA9FD82D5}" type="slidenum">
              <a:rPr lang="ru-RU" altLang="ru-RU"/>
              <a:pPr>
                <a:defRPr/>
              </a:pPr>
              <a:t>‹#›</a:t>
            </a:fld>
            <a:endParaRPr lang="ru-RU" altLang="ru-RU"/>
          </a:p>
        </p:txBody>
      </p:sp>
    </p:spTree>
    <p:extLst>
      <p:ext uri="{BB962C8B-B14F-4D97-AF65-F5344CB8AC3E}">
        <p14:creationId xmlns:p14="http://schemas.microsoft.com/office/powerpoint/2010/main" val="3608931649"/>
      </p:ext>
    </p:extLst>
  </p:cSld>
  <p:clrMapOvr>
    <a:masterClrMapping/>
  </p:clrMapOvr>
  <p:transition spd="med">
    <p:wheel spokes="8"/>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8"/>
            <a:ext cx="78867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6"/>
          <p:cNvSpPr>
            <a:spLocks noGrp="1" noChangeArrowheads="1"/>
          </p:cNvSpPr>
          <p:nvPr>
            <p:ph type="sldNum" sz="quarter" idx="12"/>
          </p:nvPr>
        </p:nvSpPr>
        <p:spPr>
          <a:ln/>
        </p:spPr>
        <p:txBody>
          <a:bodyPr/>
          <a:lstStyle>
            <a:lvl1pPr>
              <a:defRPr/>
            </a:lvl1pPr>
          </a:lstStyle>
          <a:p>
            <a:pPr>
              <a:defRPr/>
            </a:pPr>
            <a:fld id="{EDE7A063-E18A-4574-9B17-9BF247003761}" type="slidenum">
              <a:rPr lang="ru-RU" altLang="ru-RU"/>
              <a:pPr>
                <a:defRPr/>
              </a:pPr>
              <a:t>‹#›</a:t>
            </a:fld>
            <a:endParaRPr lang="ru-RU" altLang="ru-RU"/>
          </a:p>
        </p:txBody>
      </p:sp>
    </p:spTree>
    <p:extLst>
      <p:ext uri="{BB962C8B-B14F-4D97-AF65-F5344CB8AC3E}">
        <p14:creationId xmlns:p14="http://schemas.microsoft.com/office/powerpoint/2010/main" val="1663306979"/>
      </p:ext>
    </p:extLst>
  </p:cSld>
  <p:clrMapOvr>
    <a:masterClrMapping/>
  </p:clrMapOvr>
  <p:transition spd="med">
    <p:wheel spokes="8"/>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7" name="Rectangle 6"/>
          <p:cNvSpPr>
            <a:spLocks noGrp="1" noChangeArrowheads="1"/>
          </p:cNvSpPr>
          <p:nvPr>
            <p:ph type="sldNum" sz="quarter" idx="12"/>
          </p:nvPr>
        </p:nvSpPr>
        <p:spPr>
          <a:ln/>
        </p:spPr>
        <p:txBody>
          <a:bodyPr/>
          <a:lstStyle>
            <a:lvl1pPr>
              <a:defRPr/>
            </a:lvl1pPr>
          </a:lstStyle>
          <a:p>
            <a:pPr>
              <a:defRPr/>
            </a:pPr>
            <a:fld id="{4F7E1D84-5D78-4FBE-842A-207D1E2B8533}" type="slidenum">
              <a:rPr lang="ru-RU" altLang="ru-RU"/>
              <a:pPr>
                <a:defRPr/>
              </a:pPr>
              <a:t>‹#›</a:t>
            </a:fld>
            <a:endParaRPr lang="ru-RU" altLang="ru-RU"/>
          </a:p>
        </p:txBody>
      </p:sp>
    </p:spTree>
    <p:extLst>
      <p:ext uri="{BB962C8B-B14F-4D97-AF65-F5344CB8AC3E}">
        <p14:creationId xmlns:p14="http://schemas.microsoft.com/office/powerpoint/2010/main" val="3192403331"/>
      </p:ext>
    </p:extLst>
  </p:cSld>
  <p:clrMapOvr>
    <a:masterClrMapping/>
  </p:clrMapOvr>
  <p:transition spd="med">
    <p:wheel spokes="8"/>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365125"/>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30238" y="2505075"/>
            <a:ext cx="386873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29150" y="2505075"/>
            <a:ext cx="38877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9" name="Rectangle 6"/>
          <p:cNvSpPr>
            <a:spLocks noGrp="1" noChangeArrowheads="1"/>
          </p:cNvSpPr>
          <p:nvPr>
            <p:ph type="sldNum" sz="quarter" idx="12"/>
          </p:nvPr>
        </p:nvSpPr>
        <p:spPr>
          <a:ln/>
        </p:spPr>
        <p:txBody>
          <a:bodyPr/>
          <a:lstStyle>
            <a:lvl1pPr>
              <a:defRPr/>
            </a:lvl1pPr>
          </a:lstStyle>
          <a:p>
            <a:pPr>
              <a:defRPr/>
            </a:pPr>
            <a:fld id="{700CF10A-453C-4205-AD5E-FD2ACC8D06EF}" type="slidenum">
              <a:rPr lang="ru-RU" altLang="ru-RU"/>
              <a:pPr>
                <a:defRPr/>
              </a:pPr>
              <a:t>‹#›</a:t>
            </a:fld>
            <a:endParaRPr lang="ru-RU" altLang="ru-RU"/>
          </a:p>
        </p:txBody>
      </p:sp>
    </p:spTree>
    <p:extLst>
      <p:ext uri="{BB962C8B-B14F-4D97-AF65-F5344CB8AC3E}">
        <p14:creationId xmlns:p14="http://schemas.microsoft.com/office/powerpoint/2010/main" val="1126337680"/>
      </p:ext>
    </p:extLst>
  </p:cSld>
  <p:clrMapOvr>
    <a:masterClrMapping/>
  </p:clrMapOvr>
  <p:transition spd="med">
    <p:wheel spokes="8"/>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5" name="Rectangle 6"/>
          <p:cNvSpPr>
            <a:spLocks noGrp="1" noChangeArrowheads="1"/>
          </p:cNvSpPr>
          <p:nvPr>
            <p:ph type="sldNum" sz="quarter" idx="12"/>
          </p:nvPr>
        </p:nvSpPr>
        <p:spPr>
          <a:ln/>
        </p:spPr>
        <p:txBody>
          <a:bodyPr/>
          <a:lstStyle>
            <a:lvl1pPr>
              <a:defRPr/>
            </a:lvl1pPr>
          </a:lstStyle>
          <a:p>
            <a:pPr>
              <a:defRPr/>
            </a:pPr>
            <a:fld id="{8BD17526-EDF6-4C93-9F62-4A0B2D597A39}" type="slidenum">
              <a:rPr lang="ru-RU" altLang="ru-RU"/>
              <a:pPr>
                <a:defRPr/>
              </a:pPr>
              <a:t>‹#›</a:t>
            </a:fld>
            <a:endParaRPr lang="ru-RU" altLang="ru-RU"/>
          </a:p>
        </p:txBody>
      </p:sp>
    </p:spTree>
    <p:extLst>
      <p:ext uri="{BB962C8B-B14F-4D97-AF65-F5344CB8AC3E}">
        <p14:creationId xmlns:p14="http://schemas.microsoft.com/office/powerpoint/2010/main" val="2006168337"/>
      </p:ext>
    </p:extLst>
  </p:cSld>
  <p:clrMapOvr>
    <a:masterClrMapping/>
  </p:clrMapOvr>
  <p:transition spd="med">
    <p:wheel spokes="8"/>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4" name="Rectangle 6"/>
          <p:cNvSpPr>
            <a:spLocks noGrp="1" noChangeArrowheads="1"/>
          </p:cNvSpPr>
          <p:nvPr>
            <p:ph type="sldNum" sz="quarter" idx="12"/>
          </p:nvPr>
        </p:nvSpPr>
        <p:spPr>
          <a:ln/>
        </p:spPr>
        <p:txBody>
          <a:bodyPr/>
          <a:lstStyle>
            <a:lvl1pPr>
              <a:defRPr/>
            </a:lvl1pPr>
          </a:lstStyle>
          <a:p>
            <a:pPr>
              <a:defRPr/>
            </a:pPr>
            <a:fld id="{347DCAF1-AD16-48D9-B81A-C9E942D16C11}" type="slidenum">
              <a:rPr lang="ru-RU" altLang="ru-RU"/>
              <a:pPr>
                <a:defRPr/>
              </a:pPr>
              <a:t>‹#›</a:t>
            </a:fld>
            <a:endParaRPr lang="ru-RU" altLang="ru-RU"/>
          </a:p>
        </p:txBody>
      </p:sp>
    </p:spTree>
    <p:extLst>
      <p:ext uri="{BB962C8B-B14F-4D97-AF65-F5344CB8AC3E}">
        <p14:creationId xmlns:p14="http://schemas.microsoft.com/office/powerpoint/2010/main" val="3332124427"/>
      </p:ext>
    </p:extLst>
  </p:cSld>
  <p:clrMapOvr>
    <a:masterClrMapping/>
  </p:clrMapOvr>
  <p:transition spd="med">
    <p:wheel spokes="8"/>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7" name="Rectangle 6"/>
          <p:cNvSpPr>
            <a:spLocks noGrp="1" noChangeArrowheads="1"/>
          </p:cNvSpPr>
          <p:nvPr>
            <p:ph type="sldNum" sz="quarter" idx="12"/>
          </p:nvPr>
        </p:nvSpPr>
        <p:spPr>
          <a:ln/>
        </p:spPr>
        <p:txBody>
          <a:bodyPr/>
          <a:lstStyle>
            <a:lvl1pPr>
              <a:defRPr/>
            </a:lvl1pPr>
          </a:lstStyle>
          <a:p>
            <a:pPr>
              <a:defRPr/>
            </a:pPr>
            <a:fld id="{D618BA38-B971-48FC-B563-8CAA5E6B03F7}" type="slidenum">
              <a:rPr lang="ru-RU" altLang="ru-RU"/>
              <a:pPr>
                <a:defRPr/>
              </a:pPr>
              <a:t>‹#›</a:t>
            </a:fld>
            <a:endParaRPr lang="ru-RU" altLang="ru-RU"/>
          </a:p>
        </p:txBody>
      </p:sp>
    </p:spTree>
    <p:extLst>
      <p:ext uri="{BB962C8B-B14F-4D97-AF65-F5344CB8AC3E}">
        <p14:creationId xmlns:p14="http://schemas.microsoft.com/office/powerpoint/2010/main" val="1686635854"/>
      </p:ext>
    </p:extLst>
  </p:cSld>
  <p:clrMapOvr>
    <a:masterClrMapping/>
  </p:clrMapOvr>
  <p:transition spd="med">
    <p:wheel spokes="8"/>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7" name="Rectangle 6"/>
          <p:cNvSpPr>
            <a:spLocks noGrp="1" noChangeArrowheads="1"/>
          </p:cNvSpPr>
          <p:nvPr>
            <p:ph type="sldNum" sz="quarter" idx="12"/>
          </p:nvPr>
        </p:nvSpPr>
        <p:spPr>
          <a:ln/>
        </p:spPr>
        <p:txBody>
          <a:bodyPr/>
          <a:lstStyle>
            <a:lvl1pPr>
              <a:defRPr/>
            </a:lvl1pPr>
          </a:lstStyle>
          <a:p>
            <a:pPr>
              <a:defRPr/>
            </a:pPr>
            <a:fld id="{3822C063-1987-4417-8BB4-F195EA45EB37}" type="slidenum">
              <a:rPr lang="ru-RU" altLang="ru-RU"/>
              <a:pPr>
                <a:defRPr/>
              </a:pPr>
              <a:t>‹#›</a:t>
            </a:fld>
            <a:endParaRPr lang="ru-RU" altLang="ru-RU"/>
          </a:p>
        </p:txBody>
      </p:sp>
    </p:spTree>
    <p:extLst>
      <p:ext uri="{BB962C8B-B14F-4D97-AF65-F5344CB8AC3E}">
        <p14:creationId xmlns:p14="http://schemas.microsoft.com/office/powerpoint/2010/main" val="2961488979"/>
      </p:ext>
    </p:extLst>
  </p:cSld>
  <p:clrMapOvr>
    <a:masterClrMapping/>
  </p:clrMapOvr>
  <p:transition spd="med">
    <p:wheel spokes="8"/>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ru-RU" altLang="ru-RU"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15364"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ru-RU" altLang="ru-RU"/>
          </a:p>
        </p:txBody>
      </p:sp>
      <p:sp>
        <p:nvSpPr>
          <p:cNvPr id="15365"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rgbClr val="CCFF33"/>
                </a:solidFill>
              </a:defRPr>
            </a:lvl1pPr>
          </a:lstStyle>
          <a:p>
            <a:pPr>
              <a:defRPr/>
            </a:pPr>
            <a:endParaRPr lang="ru-RU" altLang="ru-RU"/>
          </a:p>
        </p:txBody>
      </p:sp>
      <p:sp>
        <p:nvSpPr>
          <p:cNvPr id="15366"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0DF50865-605A-41D7-9F56-9085AE7CD076}"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Lst>
  <p:transition spd="med">
    <p:wheel spokes="8"/>
  </p:transition>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ctrTitle"/>
          </p:nvPr>
        </p:nvSpPr>
        <p:spPr>
          <a:xfrm>
            <a:off x="468313" y="1907877"/>
            <a:ext cx="8424862" cy="1953171"/>
          </a:xfrm>
        </p:spPr>
        <p:txBody>
          <a:bodyPr>
            <a:scene3d>
              <a:camera prst="orthographicFront"/>
              <a:lightRig rig="harsh" dir="t"/>
            </a:scene3d>
            <a:sp3d extrusionH="57150" prstMaterial="matte">
              <a:bevelT w="63500" h="12700" prst="angle"/>
              <a:contourClr>
                <a:schemeClr val="bg1">
                  <a:lumMod val="65000"/>
                </a:schemeClr>
              </a:contourClr>
            </a:sp3d>
          </a:bodyPr>
          <a:lstStyle/>
          <a:p>
            <a:pPr>
              <a:defRPr/>
            </a:pPr>
            <a:r>
              <a:rPr lang="en-US" b="1" dirty="0">
                <a:ln/>
                <a:solidFill>
                  <a:srgbClr val="00FFFF"/>
                </a:solidFill>
                <a:latin typeface="BankGothic Md BT" panose="020B0807020203060204" pitchFamily="34" charset="0"/>
              </a:rPr>
              <a:t>Programming </a:t>
            </a:r>
            <a:r>
              <a:rPr lang="en-US" b="1" dirty="0" smtClean="0">
                <a:ln/>
                <a:solidFill>
                  <a:srgbClr val="00FFFF"/>
                </a:solidFill>
                <a:latin typeface="BankGothic Md BT" panose="020B0807020203060204" pitchFamily="34" charset="0"/>
              </a:rPr>
              <a:t>Languages </a:t>
            </a:r>
            <a:endParaRPr lang="ru-RU" b="1" dirty="0">
              <a:ln/>
              <a:solidFill>
                <a:srgbClr val="00FFFF"/>
              </a:solidFill>
            </a:endParaRPr>
          </a:p>
        </p:txBody>
      </p:sp>
      <p:sp>
        <p:nvSpPr>
          <p:cNvPr id="2052" name="Подзаголовок 5"/>
          <p:cNvSpPr>
            <a:spLocks noGrp="1"/>
          </p:cNvSpPr>
          <p:nvPr>
            <p:ph type="subTitle" idx="1"/>
          </p:nvPr>
        </p:nvSpPr>
        <p:spPr>
          <a:xfrm>
            <a:off x="6203469" y="4005064"/>
            <a:ext cx="2708920" cy="1872208"/>
          </a:xfrm>
        </p:spPr>
        <p:txBody>
          <a:bodyPr/>
          <a:lstStyle/>
          <a:p>
            <a:pPr algn="just"/>
            <a:r>
              <a:rPr lang="ru-RU" altLang="ru-RU" sz="2000" dirty="0" smtClean="0">
                <a:solidFill>
                  <a:srgbClr val="FFFF00"/>
                </a:solidFill>
              </a:rPr>
              <a:t>Подготовила:</a:t>
            </a:r>
          </a:p>
          <a:p>
            <a:pPr algn="just"/>
            <a:r>
              <a:rPr lang="ru-RU" altLang="ru-RU" sz="2000" dirty="0" smtClean="0">
                <a:solidFill>
                  <a:srgbClr val="FFFF00"/>
                </a:solidFill>
              </a:rPr>
              <a:t>Студентка 345гр.</a:t>
            </a:r>
          </a:p>
          <a:p>
            <a:pPr algn="just"/>
            <a:r>
              <a:rPr lang="ru-RU" altLang="ru-RU" sz="2000" dirty="0" smtClean="0">
                <a:solidFill>
                  <a:srgbClr val="FFFF00"/>
                </a:solidFill>
              </a:rPr>
              <a:t>Николаева М.О.</a:t>
            </a:r>
          </a:p>
          <a:p>
            <a:pPr algn="just"/>
            <a:r>
              <a:rPr lang="ru-RU" altLang="ru-RU" sz="2000" dirty="0" smtClean="0">
                <a:solidFill>
                  <a:srgbClr val="FFFF00"/>
                </a:solidFill>
              </a:rPr>
              <a:t>Преподаватель:</a:t>
            </a:r>
          </a:p>
          <a:p>
            <a:pPr algn="just"/>
            <a:r>
              <a:rPr lang="ru-RU" altLang="ru-RU" sz="2000" dirty="0" smtClean="0">
                <a:solidFill>
                  <a:srgbClr val="FFFF00"/>
                </a:solidFill>
              </a:rPr>
              <a:t>Коновалова Л.Б.</a:t>
            </a:r>
          </a:p>
        </p:txBody>
      </p:sp>
      <p:sp>
        <p:nvSpPr>
          <p:cNvPr id="2" name="Прямоугольник 1"/>
          <p:cNvSpPr/>
          <p:nvPr/>
        </p:nvSpPr>
        <p:spPr>
          <a:xfrm>
            <a:off x="179511" y="140439"/>
            <a:ext cx="8713663" cy="1200329"/>
          </a:xfrm>
          <a:prstGeom prst="rect">
            <a:avLst/>
          </a:prstGeom>
        </p:spPr>
        <p:txBody>
          <a:bodyPr wrap="square">
            <a:spAutoFit/>
          </a:bodyPr>
          <a:lstStyle/>
          <a:p>
            <a:pPr algn="ctr"/>
            <a:r>
              <a:rPr lang="ru-RU" dirty="0" smtClean="0">
                <a:solidFill>
                  <a:srgbClr val="FFFF00"/>
                </a:solidFill>
              </a:rPr>
              <a:t>Министерство образования и науки Амурской области</a:t>
            </a:r>
            <a:br>
              <a:rPr lang="ru-RU" dirty="0" smtClean="0">
                <a:solidFill>
                  <a:srgbClr val="FFFF00"/>
                </a:solidFill>
              </a:rPr>
            </a:br>
            <a:r>
              <a:rPr lang="ru-RU" dirty="0" smtClean="0">
                <a:solidFill>
                  <a:srgbClr val="FFFF00"/>
                </a:solidFill>
              </a:rPr>
              <a:t>Государственное образовательное автономное учреждение  среднего профессионального образования  Амурский колледж</a:t>
            </a:r>
            <a:br>
              <a:rPr lang="ru-RU" dirty="0" smtClean="0">
                <a:solidFill>
                  <a:srgbClr val="FFFF00"/>
                </a:solidFill>
              </a:rPr>
            </a:br>
            <a:r>
              <a:rPr lang="ru-RU" dirty="0" smtClean="0">
                <a:solidFill>
                  <a:srgbClr val="FFFF00"/>
                </a:solidFill>
              </a:rPr>
              <a:t>педагогического образования и физической культуры</a:t>
            </a:r>
            <a:endParaRPr lang="ru-RU" dirty="0">
              <a:solidFill>
                <a:srgbClr val="FFFF00"/>
              </a:solidFill>
            </a:endParaRPr>
          </a:p>
        </p:txBody>
      </p:sp>
    </p:spTree>
  </p:cSld>
  <p:clrMapOvr>
    <a:masterClrMapping/>
  </p:clrMapOvr>
  <p:transition spd="med">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a:off x="107950" y="274638"/>
            <a:ext cx="9036050" cy="1143000"/>
          </a:xfrm>
        </p:spPr>
        <p:txBody>
          <a:bodyPr>
            <a:scene3d>
              <a:camera prst="orthographicFront"/>
              <a:lightRig rig="harsh" dir="t"/>
            </a:scene3d>
            <a:sp3d extrusionH="57150" prstMaterial="matte">
              <a:bevelT w="63500" h="12700" prst="angle"/>
              <a:contourClr>
                <a:schemeClr val="bg1">
                  <a:lumMod val="65000"/>
                </a:schemeClr>
              </a:contourClr>
            </a:sp3d>
          </a:bodyPr>
          <a:lstStyle/>
          <a:p>
            <a:pPr eaLnBrk="1" hangingPunct="1"/>
            <a:r>
              <a:rPr lang="en-US" altLang="ru-RU" sz="6000" b="1" dirty="0" smtClean="0">
                <a:ln/>
                <a:solidFill>
                  <a:srgbClr val="00FFFF"/>
                </a:solidFill>
                <a:latin typeface="BankGothic Md BT" panose="020B0807020203060204" pitchFamily="34" charset="0"/>
              </a:rPr>
              <a:t/>
            </a:r>
            <a:br>
              <a:rPr lang="en-US" altLang="ru-RU" sz="6000" b="1" dirty="0" smtClean="0">
                <a:ln/>
                <a:solidFill>
                  <a:srgbClr val="00FFFF"/>
                </a:solidFill>
                <a:latin typeface="BankGothic Md BT" panose="020B0807020203060204" pitchFamily="34" charset="0"/>
              </a:rPr>
            </a:br>
            <a:r>
              <a:rPr lang="en-US" altLang="ru-RU" sz="5400" b="1" dirty="0" smtClean="0">
                <a:ln/>
                <a:solidFill>
                  <a:srgbClr val="00FFFF"/>
                </a:solidFill>
                <a:latin typeface="BankGothic Md BT" panose="020B0807020203060204" pitchFamily="34" charset="0"/>
              </a:rPr>
              <a:t>Leading </a:t>
            </a:r>
            <a:br>
              <a:rPr lang="en-US" altLang="ru-RU" sz="5400" b="1" dirty="0" smtClean="0">
                <a:ln/>
                <a:solidFill>
                  <a:srgbClr val="00FFFF"/>
                </a:solidFill>
                <a:latin typeface="BankGothic Md BT" panose="020B0807020203060204" pitchFamily="34" charset="0"/>
              </a:rPr>
            </a:br>
            <a:r>
              <a:rPr lang="en-US" altLang="ru-RU" sz="5400" b="1" dirty="0" smtClean="0">
                <a:ln/>
                <a:solidFill>
                  <a:srgbClr val="00FFFF"/>
                </a:solidFill>
                <a:latin typeface="BankGothic Md BT" panose="020B0807020203060204" pitchFamily="34" charset="0"/>
              </a:rPr>
              <a:t>programming languages</a:t>
            </a:r>
            <a:endParaRPr lang="ru-RU" altLang="ru-RU" sz="5400" b="1" dirty="0" smtClean="0">
              <a:ln/>
              <a:solidFill>
                <a:srgbClr val="00FFFF"/>
              </a:solidFill>
            </a:endParaRPr>
          </a:p>
        </p:txBody>
      </p:sp>
      <p:sp>
        <p:nvSpPr>
          <p:cNvPr id="8196" name="Text Box 4">
            <a:hlinkClick r:id="rId2" action="ppaction://hlinksldjump"/>
          </p:cNvPr>
          <p:cNvSpPr txBox="1">
            <a:spLocks noChangeArrowheads="1"/>
          </p:cNvSpPr>
          <p:nvPr/>
        </p:nvSpPr>
        <p:spPr bwMode="auto">
          <a:xfrm>
            <a:off x="107950" y="1773238"/>
            <a:ext cx="8785225" cy="433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571500" indent="-5715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None/>
            </a:pPr>
            <a:endParaRPr lang="en-US" altLang="ru-RU" sz="6000" b="1" dirty="0" smtClean="0">
              <a:solidFill>
                <a:srgbClr val="FFFF00"/>
              </a:solidFill>
            </a:endParaRPr>
          </a:p>
          <a:p>
            <a:pPr algn="ctr" eaLnBrk="1" hangingPunct="1">
              <a:spcBef>
                <a:spcPct val="50000"/>
              </a:spcBef>
              <a:buNone/>
            </a:pPr>
            <a:r>
              <a:rPr lang="en-US" altLang="ru-RU" sz="4800" b="1" dirty="0" smtClean="0">
                <a:solidFill>
                  <a:srgbClr val="FFFF00"/>
                </a:solidFill>
              </a:rPr>
              <a:t>Visual </a:t>
            </a:r>
            <a:r>
              <a:rPr lang="en-US" altLang="ru-RU" sz="4800" b="1" dirty="0">
                <a:solidFill>
                  <a:srgbClr val="FFFF00"/>
                </a:solidFill>
              </a:rPr>
              <a:t>Basic</a:t>
            </a:r>
            <a:endParaRPr lang="ru-RU" altLang="ru-RU" sz="4800" b="1" dirty="0">
              <a:solidFill>
                <a:srgbClr val="FFFF00"/>
              </a:solidFill>
            </a:endParaRPr>
          </a:p>
          <a:p>
            <a:pPr algn="ctr" eaLnBrk="1" hangingPunct="1">
              <a:spcBef>
                <a:spcPct val="50000"/>
              </a:spcBef>
              <a:buNone/>
            </a:pPr>
            <a:r>
              <a:rPr lang="en-US" altLang="ru-RU" sz="4800" b="1" dirty="0">
                <a:solidFill>
                  <a:srgbClr val="FFFF00"/>
                </a:solidFill>
              </a:rPr>
              <a:t>C/C++</a:t>
            </a:r>
            <a:endParaRPr lang="ru-RU" altLang="ru-RU" sz="4800" b="1" dirty="0">
              <a:solidFill>
                <a:srgbClr val="FFFF00"/>
              </a:solidFill>
            </a:endParaRPr>
          </a:p>
          <a:p>
            <a:pPr algn="ctr" eaLnBrk="1" hangingPunct="1">
              <a:spcBef>
                <a:spcPct val="50000"/>
              </a:spcBef>
              <a:buNone/>
            </a:pPr>
            <a:r>
              <a:rPr lang="en-US" altLang="ru-RU" sz="4800" b="1" dirty="0">
                <a:solidFill>
                  <a:srgbClr val="FFFF00"/>
                </a:solidFill>
              </a:rPr>
              <a:t>Delphi</a:t>
            </a:r>
            <a:endParaRPr lang="ru-RU" altLang="ru-RU" sz="4800" b="1" dirty="0">
              <a:solidFill>
                <a:srgbClr val="FFFF00"/>
              </a:solidFill>
            </a:endParaRPr>
          </a:p>
        </p:txBody>
      </p:sp>
      <p:pic>
        <p:nvPicPr>
          <p:cNvPr id="8202" name="Picture 10" descr="ko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4825" y="4292600"/>
            <a:ext cx="188595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8196"/>
                                        </p:tgtEl>
                                        <p:attrNameLst>
                                          <p:attrName>style.visibility</p:attrName>
                                        </p:attrNameLst>
                                      </p:cBhvr>
                                      <p:to>
                                        <p:strVal val="visible"/>
                                      </p:to>
                                    </p:set>
                                    <p:anim calcmode="lin" valueType="num">
                                      <p:cBhvr>
                                        <p:cTn id="7" dur="500" decel="50000" fill="hold">
                                          <p:stCondLst>
                                            <p:cond delay="0"/>
                                          </p:stCondLst>
                                        </p:cTn>
                                        <p:tgtEl>
                                          <p:spTgt spid="819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19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196"/>
                                        </p:tgtEl>
                                        <p:attrNameLst>
                                          <p:attrName>ppt_w</p:attrName>
                                        </p:attrNameLst>
                                      </p:cBhvr>
                                      <p:tavLst>
                                        <p:tav tm="0">
                                          <p:val>
                                            <p:strVal val="#ppt_w*.05"/>
                                          </p:val>
                                        </p:tav>
                                        <p:tav tm="100000">
                                          <p:val>
                                            <p:strVal val="#ppt_w"/>
                                          </p:val>
                                        </p:tav>
                                      </p:tavLst>
                                    </p:anim>
                                    <p:anim calcmode="lin" valueType="num">
                                      <p:cBhvr>
                                        <p:cTn id="10" dur="1000" fill="hold"/>
                                        <p:tgtEl>
                                          <p:spTgt spid="819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19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19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19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bwMode="auto">
          <a:xfrm>
            <a:off x="107602" y="1556792"/>
            <a:ext cx="8928894" cy="5040560"/>
          </a:xfrm>
          <a:prstGeom prst="rect">
            <a:avLst/>
          </a:prstGeom>
          <a:gradFill flip="none" rotWithShape="1">
            <a:gsLst>
              <a:gs pos="0">
                <a:srgbClr val="00FFFF">
                  <a:alpha val="54000"/>
                </a:srgb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1"/>
            <a:tileRect/>
          </a:gradFill>
          <a:ln w="9525" cap="flat" cmpd="sng" algn="ctr">
            <a:solidFill>
              <a:schemeClr val="tx1"/>
            </a:solidFill>
            <a:prstDash val="solid"/>
            <a:round/>
            <a:headEnd type="none" w="med" len="med"/>
            <a:tailEnd type="none" w="med" len="med"/>
          </a:ln>
          <a:effectLst/>
          <a:extLst/>
        </p:spPr>
        <p:txBody>
          <a:bodyPr/>
          <a:lstStyle/>
          <a:p>
            <a:pPr>
              <a:defRPr/>
            </a:pPr>
            <a:endParaRPr lang="ru-RU" dirty="0"/>
          </a:p>
        </p:txBody>
      </p:sp>
      <p:sp>
        <p:nvSpPr>
          <p:cNvPr id="9227" name="WordArt 11"/>
          <p:cNvSpPr>
            <a:spLocks noChangeArrowheads="1" noChangeShapeType="1" noTextEdit="1"/>
          </p:cNvSpPr>
          <p:nvPr/>
        </p:nvSpPr>
        <p:spPr bwMode="auto">
          <a:xfrm>
            <a:off x="2339975" y="333375"/>
            <a:ext cx="4968875" cy="698500"/>
          </a:xfrm>
          <a:prstGeom prst="rect">
            <a:avLst/>
          </a:prstGeom>
        </p:spPr>
        <p:txBody>
          <a:bodyPr wrap="none" fromWordArt="1">
            <a:prstTxWarp prst="textTriangle">
              <a:avLst>
                <a:gd name="adj" fmla="val 50000"/>
              </a:avLst>
            </a:prstTxWarp>
            <a:scene3d>
              <a:camera prst="legacyObliqueTopLeft"/>
              <a:lightRig rig="legacyNormal3" dir="r"/>
            </a:scene3d>
            <a:sp3d extrusionH="201600" prstMaterial="legacyMatte">
              <a:extrusionClr>
                <a:srgbClr val="0066CC"/>
              </a:extrusionClr>
              <a:contourClr>
                <a:srgbClr val="00FFFF"/>
              </a:contourClr>
            </a:sp3d>
          </a:bodyPr>
          <a:lstStyle/>
          <a:p>
            <a:pPr algn="ctr"/>
            <a:endParaRPr lang="ru-RU" sz="3600" kern="10" dirty="0">
              <a:ln w="9525">
                <a:round/>
                <a:headEnd/>
                <a:tailEnd/>
              </a:ln>
              <a:solidFill>
                <a:srgbClr val="00FFFF"/>
              </a:solidFill>
              <a:latin typeface="Times New Roman" panose="02020603050405020304" pitchFamily="18" charset="0"/>
              <a:cs typeface="Times New Roman" panose="02020603050405020304" pitchFamily="18" charset="0"/>
            </a:endParaRPr>
          </a:p>
        </p:txBody>
      </p:sp>
      <p:pic>
        <p:nvPicPr>
          <p:cNvPr id="9228" name="Picture 12" descr="ko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88595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Прямоугольник 1"/>
          <p:cNvSpPr/>
          <p:nvPr/>
        </p:nvSpPr>
        <p:spPr>
          <a:xfrm>
            <a:off x="2195513" y="371475"/>
            <a:ext cx="4494212" cy="923925"/>
          </a:xfrm>
          <a:prstGeom prst="rect">
            <a:avLst/>
          </a:prstGeom>
        </p:spPr>
        <p:txBody>
          <a:bodyPr>
            <a:spAutoFit/>
          </a:bodyPr>
          <a:lstStyle/>
          <a:p>
            <a:pPr algn="ctr">
              <a:defRPr/>
            </a:pPr>
            <a:r>
              <a:rPr lang="en-US" sz="5400" kern="10" dirty="0">
                <a:ln w="9525">
                  <a:round/>
                  <a:headEnd/>
                  <a:tailEnd/>
                </a:ln>
                <a:solidFill>
                  <a:srgbClr val="00FFFF"/>
                </a:solidFill>
                <a:latin typeface="+mn-lt"/>
                <a:cs typeface="Times New Roman" panose="02020603050405020304" pitchFamily="18" charset="0"/>
              </a:rPr>
              <a:t>Visual Basic</a:t>
            </a:r>
            <a:endParaRPr lang="ru-RU" sz="5400" kern="10" dirty="0">
              <a:ln w="9525">
                <a:round/>
                <a:headEnd/>
                <a:tailEnd/>
              </a:ln>
              <a:solidFill>
                <a:srgbClr val="00FFFF"/>
              </a:solidFill>
              <a:latin typeface="+mn-lt"/>
              <a:cs typeface="Times New Roman" panose="02020603050405020304" pitchFamily="18" charset="0"/>
            </a:endParaRPr>
          </a:p>
        </p:txBody>
      </p:sp>
      <p:sp>
        <p:nvSpPr>
          <p:cNvPr id="10248" name="Прямоугольник 2"/>
          <p:cNvSpPr>
            <a:spLocks noChangeArrowheads="1"/>
          </p:cNvSpPr>
          <p:nvPr/>
        </p:nvSpPr>
        <p:spPr bwMode="auto">
          <a:xfrm>
            <a:off x="107950" y="1834946"/>
            <a:ext cx="889158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eaLnBrk="1" hangingPunct="1"/>
            <a:r>
              <a:rPr lang="en-US" altLang="ru-RU" sz="3600" dirty="0" smtClean="0">
                <a:solidFill>
                  <a:srgbClr val="002060"/>
                </a:solidFill>
              </a:rPr>
              <a:t>In the early 60-ies in the Dartmouth College was established basic.</a:t>
            </a:r>
            <a:r>
              <a:rPr lang="ru-RU" altLang="ru-RU" sz="3600" dirty="0" smtClean="0">
                <a:solidFill>
                  <a:srgbClr val="002060"/>
                </a:solidFill>
              </a:rPr>
              <a:t> </a:t>
            </a:r>
            <a:r>
              <a:rPr lang="en-US" altLang="ru-RU" sz="3600" dirty="0" smtClean="0">
                <a:solidFill>
                  <a:srgbClr val="002060"/>
                </a:solidFill>
              </a:rPr>
              <a:t>All-purpose Symbolic Instruction Code (BASIC) universal character code for beginners. In basic grew more than one generation of programmers who wrote with it, countless of programs. </a:t>
            </a:r>
          </a:p>
        </p:txBody>
      </p:sp>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8" presetClass="entr" presetSubtype="0" accel="50000" fill="hold" grpId="0" nodeType="afterEffect" nodePh="1">
                                  <p:stCondLst>
                                    <p:cond delay="0"/>
                                  </p:stCondLst>
                                  <p:endCondLst>
                                    <p:cond evt="begin" delay="0">
                                      <p:tn val="5"/>
                                    </p:cond>
                                  </p:endCondLst>
                                  <p:childTnLst>
                                    <p:set>
                                      <p:cBhvr>
                                        <p:cTn id="6" dur="1" fill="hold">
                                          <p:stCondLst>
                                            <p:cond delay="0"/>
                                          </p:stCondLst>
                                        </p:cTn>
                                        <p:tgtEl>
                                          <p:spTgt spid="9227"/>
                                        </p:tgtEl>
                                        <p:attrNameLst>
                                          <p:attrName>style.visibility</p:attrName>
                                        </p:attrNameLst>
                                      </p:cBhvr>
                                      <p:to>
                                        <p:strVal val="visible"/>
                                      </p:to>
                                    </p:set>
                                    <p:anim calcmode="lin" valueType="num">
                                      <p:cBhvr>
                                        <p:cTn id="7" dur="1000" fill="hold"/>
                                        <p:tgtEl>
                                          <p:spTgt spid="922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9227"/>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9227"/>
                                        </p:tgtEl>
                                        <p:attrNameLst>
                                          <p:attrName>ppt_y</p:attrName>
                                        </p:attrNameLst>
                                      </p:cBhvr>
                                      <p:tavLst>
                                        <p:tav tm="0">
                                          <p:val>
                                            <p:strVal val="#ppt_y"/>
                                          </p:val>
                                        </p:tav>
                                        <p:tav tm="100000">
                                          <p:val>
                                            <p:strVal val="#ppt_y"/>
                                          </p:val>
                                        </p:tav>
                                      </p:tavLst>
                                    </p:anim>
                                    <p:animEffect transition="in" filter="fade">
                                      <p:cBhvr>
                                        <p:cTn id="10" dur="1000"/>
                                        <p:tgtEl>
                                          <p:spTgt spid="9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bwMode="auto">
          <a:xfrm>
            <a:off x="107602" y="1556792"/>
            <a:ext cx="8928894" cy="5040560"/>
          </a:xfrm>
          <a:prstGeom prst="rect">
            <a:avLst/>
          </a:prstGeom>
          <a:gradFill flip="none" rotWithShape="1">
            <a:gsLst>
              <a:gs pos="0">
                <a:srgbClr val="00FFFF">
                  <a:alpha val="54000"/>
                </a:srgb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1"/>
            <a:tileRect/>
          </a:gradFill>
          <a:ln w="9525" cap="flat" cmpd="sng" algn="ctr">
            <a:solidFill>
              <a:schemeClr val="tx1"/>
            </a:solidFill>
            <a:prstDash val="solid"/>
            <a:round/>
            <a:headEnd type="none" w="med" len="med"/>
            <a:tailEnd type="none" w="med" len="med"/>
          </a:ln>
          <a:effectLst/>
          <a:extLst/>
        </p:spPr>
        <p:txBody>
          <a:bodyPr/>
          <a:lstStyle/>
          <a:p>
            <a:pPr>
              <a:defRPr/>
            </a:pPr>
            <a:endParaRPr lang="ru-RU" dirty="0"/>
          </a:p>
        </p:txBody>
      </p:sp>
      <p:sp>
        <p:nvSpPr>
          <p:cNvPr id="9227" name="WordArt 11"/>
          <p:cNvSpPr>
            <a:spLocks noChangeArrowheads="1" noChangeShapeType="1" noTextEdit="1"/>
          </p:cNvSpPr>
          <p:nvPr/>
        </p:nvSpPr>
        <p:spPr bwMode="auto">
          <a:xfrm>
            <a:off x="2339975" y="333375"/>
            <a:ext cx="4968875" cy="698500"/>
          </a:xfrm>
          <a:prstGeom prst="rect">
            <a:avLst/>
          </a:prstGeom>
        </p:spPr>
        <p:txBody>
          <a:bodyPr wrap="none" fromWordArt="1">
            <a:prstTxWarp prst="textTriangle">
              <a:avLst>
                <a:gd name="adj" fmla="val 50000"/>
              </a:avLst>
            </a:prstTxWarp>
            <a:scene3d>
              <a:camera prst="legacyObliqueTopLeft"/>
              <a:lightRig rig="legacyNormal3" dir="r"/>
            </a:scene3d>
            <a:sp3d extrusionH="201600" prstMaterial="legacyMatte">
              <a:extrusionClr>
                <a:srgbClr val="0066CC"/>
              </a:extrusionClr>
              <a:contourClr>
                <a:srgbClr val="00FFFF"/>
              </a:contourClr>
            </a:sp3d>
          </a:bodyPr>
          <a:lstStyle/>
          <a:p>
            <a:pPr algn="ctr"/>
            <a:endParaRPr lang="ru-RU" sz="3600" kern="10" dirty="0">
              <a:ln w="9525">
                <a:round/>
                <a:headEnd/>
                <a:tailEnd/>
              </a:ln>
              <a:solidFill>
                <a:srgbClr val="00FFFF"/>
              </a:solidFill>
              <a:latin typeface="Times New Roman" panose="02020603050405020304" pitchFamily="18" charset="0"/>
              <a:cs typeface="Times New Roman" panose="02020603050405020304" pitchFamily="18" charset="0"/>
            </a:endParaRPr>
          </a:p>
        </p:txBody>
      </p:sp>
      <p:pic>
        <p:nvPicPr>
          <p:cNvPr id="9228" name="Picture 12" descr="ko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88595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Прямоугольник 1"/>
          <p:cNvSpPr/>
          <p:nvPr/>
        </p:nvSpPr>
        <p:spPr>
          <a:xfrm>
            <a:off x="1403648" y="371475"/>
            <a:ext cx="6336927" cy="923330"/>
          </a:xfrm>
          <a:prstGeom prst="rect">
            <a:avLst/>
          </a:prstGeom>
        </p:spPr>
        <p:txBody>
          <a:bodyPr wrap="square">
            <a:spAutoFit/>
            <a:scene3d>
              <a:camera prst="orthographicFront"/>
              <a:lightRig rig="harsh" dir="t"/>
            </a:scene3d>
            <a:sp3d extrusionH="57150" prstMaterial="matte">
              <a:bevelT w="63500" h="12700" prst="angle"/>
              <a:contourClr>
                <a:schemeClr val="bg1">
                  <a:lumMod val="65000"/>
                </a:schemeClr>
              </a:contourClr>
            </a:sp3d>
          </a:bodyPr>
          <a:lstStyle/>
          <a:p>
            <a:pPr algn="ctr">
              <a:defRPr/>
            </a:pPr>
            <a:r>
              <a:rPr lang="en-US" sz="5400" b="1" kern="10" dirty="0">
                <a:ln/>
                <a:solidFill>
                  <a:srgbClr val="00FFFF"/>
                </a:solidFill>
                <a:latin typeface="BankGothic Md BT" panose="020B0807020203060204" pitchFamily="34" charset="0"/>
                <a:cs typeface="Times New Roman" panose="02020603050405020304" pitchFamily="18" charset="0"/>
              </a:rPr>
              <a:t>Visual Basic</a:t>
            </a:r>
            <a:endParaRPr lang="ru-RU" sz="5400" b="1" kern="10" dirty="0">
              <a:ln/>
              <a:solidFill>
                <a:srgbClr val="00FFFF"/>
              </a:solidFill>
              <a:latin typeface="+mn-lt"/>
              <a:cs typeface="Times New Roman" panose="02020603050405020304" pitchFamily="18" charset="0"/>
            </a:endParaRPr>
          </a:p>
        </p:txBody>
      </p:sp>
      <p:sp>
        <p:nvSpPr>
          <p:cNvPr id="10248" name="Прямоугольник 2"/>
          <p:cNvSpPr>
            <a:spLocks noChangeArrowheads="1"/>
          </p:cNvSpPr>
          <p:nvPr/>
        </p:nvSpPr>
        <p:spPr bwMode="auto">
          <a:xfrm>
            <a:off x="107950" y="1785005"/>
            <a:ext cx="8891588"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eaLnBrk="1" hangingPunct="1"/>
            <a:r>
              <a:rPr lang="en-US" altLang="ru-RU" sz="3600" dirty="0" smtClean="0">
                <a:solidFill>
                  <a:srgbClr val="002060"/>
                </a:solidFill>
              </a:rPr>
              <a:t>In 1975 came the first </a:t>
            </a:r>
            <a:r>
              <a:rPr lang="en-US" altLang="ru-RU" sz="3600" dirty="0" err="1" smtClean="0">
                <a:solidFill>
                  <a:srgbClr val="002060"/>
                </a:solidFill>
              </a:rPr>
              <a:t>Altairy</a:t>
            </a:r>
            <a:r>
              <a:rPr lang="en-US" altLang="ru-RU" sz="3600" dirty="0" smtClean="0">
                <a:solidFill>
                  <a:srgbClr val="002060"/>
                </a:solidFill>
              </a:rPr>
              <a:t> (MITS </a:t>
            </a:r>
            <a:r>
              <a:rPr lang="en-US" altLang="ru-RU" sz="3600" dirty="0" err="1" smtClean="0">
                <a:solidFill>
                  <a:srgbClr val="002060"/>
                </a:solidFill>
              </a:rPr>
              <a:t>Altairs</a:t>
            </a:r>
            <a:r>
              <a:rPr lang="en-US" altLang="ru-RU" sz="3600" dirty="0" smtClean="0">
                <a:solidFill>
                  <a:srgbClr val="002060"/>
                </a:solidFill>
              </a:rPr>
              <a:t>), signaling the onset of a new era. The call took bill gates and Paul Allen, founders of Microsoft Corporation. They have created a new version of basic for the Altair, able to work in 4 KB of RAM for this computer. Since then, the basic all improved.</a:t>
            </a:r>
            <a:endParaRPr lang="ru-RU" altLang="ru-RU" sz="3600" dirty="0">
              <a:solidFill>
                <a:srgbClr val="002060"/>
              </a:solidFill>
            </a:endParaRPr>
          </a:p>
        </p:txBody>
      </p:sp>
    </p:spTree>
    <p:extLst>
      <p:ext uri="{BB962C8B-B14F-4D97-AF65-F5344CB8AC3E}">
        <p14:creationId xmlns:p14="http://schemas.microsoft.com/office/powerpoint/2010/main" val="1783346470"/>
      </p:ext>
    </p:extLst>
  </p:cSld>
  <p:clrMapOvr>
    <a:masterClrMapping/>
  </p:clrMapOvr>
  <p:transition spd="med">
    <p:wheel spokes="8"/>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8" presetClass="entr" presetSubtype="0" accel="50000" fill="hold" grpId="0" nodeType="afterEffect" nodePh="1">
                                  <p:stCondLst>
                                    <p:cond delay="0"/>
                                  </p:stCondLst>
                                  <p:endCondLst>
                                    <p:cond evt="begin" delay="0">
                                      <p:tn val="5"/>
                                    </p:cond>
                                  </p:endCondLst>
                                  <p:childTnLst>
                                    <p:set>
                                      <p:cBhvr>
                                        <p:cTn id="6" dur="1" fill="hold">
                                          <p:stCondLst>
                                            <p:cond delay="0"/>
                                          </p:stCondLst>
                                        </p:cTn>
                                        <p:tgtEl>
                                          <p:spTgt spid="9227"/>
                                        </p:tgtEl>
                                        <p:attrNameLst>
                                          <p:attrName>style.visibility</p:attrName>
                                        </p:attrNameLst>
                                      </p:cBhvr>
                                      <p:to>
                                        <p:strVal val="visible"/>
                                      </p:to>
                                    </p:set>
                                    <p:anim calcmode="lin" valueType="num">
                                      <p:cBhvr>
                                        <p:cTn id="7" dur="1000" fill="hold"/>
                                        <p:tgtEl>
                                          <p:spTgt spid="922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9227"/>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9227"/>
                                        </p:tgtEl>
                                        <p:attrNameLst>
                                          <p:attrName>ppt_y</p:attrName>
                                        </p:attrNameLst>
                                      </p:cBhvr>
                                      <p:tavLst>
                                        <p:tav tm="0">
                                          <p:val>
                                            <p:strVal val="#ppt_y"/>
                                          </p:val>
                                        </p:tav>
                                        <p:tav tm="100000">
                                          <p:val>
                                            <p:strVal val="#ppt_y"/>
                                          </p:val>
                                        </p:tav>
                                      </p:tavLst>
                                    </p:anim>
                                    <p:animEffect transition="in" filter="fade">
                                      <p:cBhvr>
                                        <p:cTn id="10" dur="1000"/>
                                        <p:tgtEl>
                                          <p:spTgt spid="9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descr="1_2s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1519762"/>
            <a:ext cx="5905500" cy="442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descr="ko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8488" y="4283075"/>
            <a:ext cx="188595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Прямоугольник 3"/>
          <p:cNvSpPr/>
          <p:nvPr/>
        </p:nvSpPr>
        <p:spPr>
          <a:xfrm>
            <a:off x="0" y="-12500"/>
            <a:ext cx="9036496" cy="1569660"/>
          </a:xfrm>
          <a:prstGeom prst="rect">
            <a:avLst/>
          </a:prstGeom>
        </p:spPr>
        <p:txBody>
          <a:bodyPr wrap="square">
            <a:spAutoFit/>
            <a:scene3d>
              <a:camera prst="orthographicFront"/>
              <a:lightRig rig="harsh" dir="t"/>
            </a:scene3d>
            <a:sp3d extrusionH="57150" prstMaterial="matte">
              <a:bevelT w="63500" h="12700" prst="angle"/>
              <a:contourClr>
                <a:schemeClr val="bg1">
                  <a:lumMod val="65000"/>
                </a:schemeClr>
              </a:contourClr>
            </a:sp3d>
          </a:bodyPr>
          <a:lstStyle/>
          <a:p>
            <a:pPr algn="ctr">
              <a:defRPr/>
            </a:pPr>
            <a:r>
              <a:rPr lang="en-US" sz="4800" b="1" kern="10" dirty="0">
                <a:ln/>
                <a:solidFill>
                  <a:srgbClr val="00FFFF"/>
                </a:solidFill>
                <a:latin typeface="BankGothic Md BT" panose="020B0807020203060204" pitchFamily="34" charset="0"/>
                <a:cs typeface="Times New Roman" panose="02020603050405020304" pitchFamily="18" charset="0"/>
              </a:rPr>
              <a:t>	</a:t>
            </a:r>
            <a:r>
              <a:rPr lang="en-US" sz="4800" b="1" kern="10" dirty="0" smtClean="0">
                <a:ln/>
                <a:solidFill>
                  <a:srgbClr val="00FFFF"/>
                </a:solidFill>
                <a:latin typeface="BankGothic Md BT" panose="020B0807020203060204" pitchFamily="34" charset="0"/>
                <a:cs typeface="Times New Roman" panose="02020603050405020304" pitchFamily="18" charset="0"/>
              </a:rPr>
              <a:t>Visual </a:t>
            </a:r>
            <a:r>
              <a:rPr lang="en-US" sz="4800" b="1" kern="10" dirty="0" smtClean="0">
                <a:ln/>
                <a:solidFill>
                  <a:srgbClr val="00FFFF"/>
                </a:solidFill>
                <a:latin typeface="BankGothic Md BT" panose="020B0807020203060204" pitchFamily="34" charset="0"/>
                <a:cs typeface="Times New Roman" panose="02020603050405020304" pitchFamily="18" charset="0"/>
              </a:rPr>
              <a:t>Basic  Working Field</a:t>
            </a:r>
            <a:endParaRPr lang="ru-RU" sz="4800" b="1" dirty="0">
              <a:ln/>
              <a:solidFill>
                <a:srgbClr val="00FFFF"/>
              </a:solidFill>
            </a:endParaRPr>
          </a:p>
        </p:txBody>
      </p:sp>
    </p:spTree>
  </p:cSld>
  <p:clrMapOvr>
    <a:masterClrMapping/>
  </p:clrMapOvr>
  <p:transition spd="med">
    <p:wheel spokes="8"/>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bwMode="auto">
          <a:xfrm>
            <a:off x="107602" y="1428750"/>
            <a:ext cx="8928894" cy="5168602"/>
          </a:xfrm>
          <a:prstGeom prst="rect">
            <a:avLst/>
          </a:prstGeom>
          <a:gradFill flip="none" rotWithShape="1">
            <a:gsLst>
              <a:gs pos="0">
                <a:srgbClr val="00FFFF">
                  <a:alpha val="54000"/>
                </a:srgb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1"/>
            <a:tileRect/>
          </a:gradFill>
          <a:ln w="9525" cap="flat" cmpd="sng" algn="ctr">
            <a:solidFill>
              <a:schemeClr val="tx1"/>
            </a:solidFill>
            <a:prstDash val="solid"/>
            <a:round/>
            <a:headEnd type="none" w="med" len="med"/>
            <a:tailEnd type="none" w="med" len="med"/>
          </a:ln>
          <a:effectLst/>
          <a:extLst/>
        </p:spPr>
        <p:txBody>
          <a:bodyPr/>
          <a:lstStyle/>
          <a:p>
            <a:pPr>
              <a:defRPr/>
            </a:pPr>
            <a:endParaRPr lang="ru-RU"/>
          </a:p>
        </p:txBody>
      </p:sp>
      <p:pic>
        <p:nvPicPr>
          <p:cNvPr id="9" name="Picture 12" descr="ko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888" y="-38100"/>
            <a:ext cx="1885951"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6" name="Прямоугольник 2"/>
          <p:cNvSpPr>
            <a:spLocks noChangeArrowheads="1"/>
          </p:cNvSpPr>
          <p:nvPr/>
        </p:nvSpPr>
        <p:spPr bwMode="auto">
          <a:xfrm>
            <a:off x="134938" y="1546225"/>
            <a:ext cx="8901112"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a:r>
              <a:rPr lang="en-US" altLang="ru-RU" sz="3400" dirty="0" smtClean="0">
                <a:solidFill>
                  <a:srgbClr val="002060"/>
                </a:solidFill>
              </a:rPr>
              <a:t>The C++ language from the very beginning created to ensure that it was possible to write a system task. The creators have implemented it With the opportunities to those most in need programmers. These were the methods of direct work with memory, structural design control and module management programs. Nothing in the language was not included. </a:t>
            </a:r>
          </a:p>
        </p:txBody>
      </p:sp>
      <p:sp>
        <p:nvSpPr>
          <p:cNvPr id="3" name="TextBox 2"/>
          <p:cNvSpPr txBox="1"/>
          <p:nvPr/>
        </p:nvSpPr>
        <p:spPr>
          <a:xfrm>
            <a:off x="1907704" y="404664"/>
            <a:ext cx="6696744" cy="1107996"/>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6600" dirty="0">
                <a:ln/>
                <a:solidFill>
                  <a:srgbClr val="00FFFF"/>
                </a:solidFill>
                <a:latin typeface="BankGothic Md BT" panose="020B0807020203060204" pitchFamily="34" charset="0"/>
              </a:rPr>
              <a:t>C</a:t>
            </a:r>
            <a:r>
              <a:rPr lang="ru-RU" sz="6600" dirty="0" smtClean="0">
                <a:ln/>
                <a:solidFill>
                  <a:srgbClr val="00FFFF"/>
                </a:solidFill>
              </a:rPr>
              <a:t>++</a:t>
            </a:r>
            <a:endParaRPr lang="ru-RU" sz="6600" dirty="0">
              <a:ln/>
              <a:solidFill>
                <a:srgbClr val="00FFFF"/>
              </a:solidFill>
            </a:endParaRPr>
          </a:p>
        </p:txBody>
      </p:sp>
    </p:spTree>
  </p:cSld>
  <p:clrMapOvr>
    <a:masterClrMapping/>
  </p:clrMapOvr>
  <p:transition spd="med">
    <p:wheel spokes="8"/>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1115616" y="1340768"/>
            <a:ext cx="7128792" cy="5132730"/>
          </a:xfrm>
          <a:prstGeom prst="rect">
            <a:avLst/>
          </a:prstGeom>
        </p:spPr>
      </p:pic>
      <p:sp>
        <p:nvSpPr>
          <p:cNvPr id="7" name="Прямоугольник 6"/>
          <p:cNvSpPr/>
          <p:nvPr/>
        </p:nvSpPr>
        <p:spPr>
          <a:xfrm>
            <a:off x="395536" y="186606"/>
            <a:ext cx="7848872" cy="769441"/>
          </a:xfrm>
          <a:prstGeom prst="rect">
            <a:avLst/>
          </a:prstGeom>
        </p:spPr>
        <p:txBody>
          <a:bodyPr wrap="square">
            <a:spAutoFit/>
            <a:scene3d>
              <a:camera prst="orthographicFront"/>
              <a:lightRig rig="harsh" dir="t"/>
            </a:scene3d>
            <a:sp3d extrusionH="57150" prstMaterial="matte">
              <a:bevelT w="63500" h="12700" prst="angle"/>
              <a:contourClr>
                <a:schemeClr val="bg1">
                  <a:lumMod val="65000"/>
                </a:schemeClr>
              </a:contourClr>
            </a:sp3d>
          </a:bodyPr>
          <a:lstStyle/>
          <a:p>
            <a:pPr lvl="0" algn="ctr">
              <a:defRPr/>
            </a:pPr>
            <a:r>
              <a:rPr lang="en-US" sz="4400" b="1" kern="10" dirty="0" smtClean="0">
                <a:ln/>
                <a:solidFill>
                  <a:srgbClr val="00FFFF"/>
                </a:solidFill>
                <a:latin typeface="BankGothic Md BT" panose="020B0807020203060204" pitchFamily="34" charset="0"/>
                <a:cs typeface="Times New Roman" panose="02020603050405020304" pitchFamily="18" charset="0"/>
              </a:rPr>
              <a:t>C++ Working </a:t>
            </a:r>
            <a:r>
              <a:rPr lang="en-US" sz="4400" b="1" kern="10" dirty="0">
                <a:ln/>
                <a:solidFill>
                  <a:srgbClr val="00FFFF"/>
                </a:solidFill>
                <a:latin typeface="BankGothic Md BT" panose="020B0807020203060204" pitchFamily="34" charset="0"/>
                <a:cs typeface="Times New Roman" panose="02020603050405020304" pitchFamily="18" charset="0"/>
              </a:rPr>
              <a:t>field</a:t>
            </a:r>
            <a:r>
              <a:rPr lang="ru-RU" sz="4400" b="1" kern="10" dirty="0">
                <a:ln/>
                <a:solidFill>
                  <a:srgbClr val="00FFFF"/>
                </a:solidFill>
                <a:cs typeface="Times New Roman" panose="02020603050405020304" pitchFamily="18" charset="0"/>
              </a:rPr>
              <a:t> </a:t>
            </a:r>
            <a:endParaRPr lang="ru-RU" sz="4400" b="1" dirty="0">
              <a:ln/>
              <a:solidFill>
                <a:srgbClr val="00FFFF"/>
              </a:solidFill>
            </a:endParaRPr>
          </a:p>
        </p:txBody>
      </p:sp>
    </p:spTree>
    <p:extLst>
      <p:ext uri="{BB962C8B-B14F-4D97-AF65-F5344CB8AC3E}">
        <p14:creationId xmlns:p14="http://schemas.microsoft.com/office/powerpoint/2010/main" val="1885556850"/>
      </p:ext>
    </p:extLst>
  </p:cSld>
  <p:clrMapOvr>
    <a:masterClrMapping/>
  </p:clrMapOvr>
  <p:transition spd="med">
    <p:wheel spokes="8"/>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Прямоугольник 9"/>
          <p:cNvSpPr/>
          <p:nvPr/>
        </p:nvSpPr>
        <p:spPr bwMode="auto">
          <a:xfrm>
            <a:off x="107602" y="1262365"/>
            <a:ext cx="8928894" cy="5334987"/>
          </a:xfrm>
          <a:prstGeom prst="rect">
            <a:avLst/>
          </a:prstGeom>
          <a:gradFill flip="none" rotWithShape="1">
            <a:gsLst>
              <a:gs pos="0">
                <a:srgbClr val="00FFFF">
                  <a:alpha val="54000"/>
                </a:srgb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1"/>
            <a:tileRect/>
          </a:gradFill>
          <a:ln w="9525" cap="flat" cmpd="sng" algn="ctr">
            <a:solidFill>
              <a:schemeClr val="tx1"/>
            </a:solidFill>
            <a:prstDash val="solid"/>
            <a:round/>
            <a:headEnd type="none" w="med" len="med"/>
            <a:tailEnd type="none" w="med" len="med"/>
          </a:ln>
          <a:effectLst/>
          <a:extLst/>
        </p:spPr>
        <p:txBody>
          <a:bodyPr/>
          <a:lstStyle/>
          <a:p>
            <a:pPr>
              <a:defRPr/>
            </a:pPr>
            <a:endParaRPr lang="ru-RU" dirty="0"/>
          </a:p>
        </p:txBody>
      </p:sp>
      <p:sp>
        <p:nvSpPr>
          <p:cNvPr id="13317" name="Прямоугольник 1"/>
          <p:cNvSpPr>
            <a:spLocks noChangeArrowheads="1"/>
          </p:cNvSpPr>
          <p:nvPr/>
        </p:nvSpPr>
        <p:spPr bwMode="auto">
          <a:xfrm>
            <a:off x="179388" y="1262063"/>
            <a:ext cx="8713787" cy="477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a:r>
              <a:rPr lang="en-US" altLang="ru-RU" sz="3800" dirty="0" smtClean="0">
                <a:solidFill>
                  <a:srgbClr val="002060"/>
                </a:solidFill>
              </a:rPr>
              <a:t>In Russia Borland Delphi appears at the end of 1993 and immediately gaining wide popularity. </a:t>
            </a:r>
          </a:p>
          <a:p>
            <a:pPr algn="just"/>
            <a:r>
              <a:rPr lang="en-US" altLang="ru-RU" sz="3800" dirty="0" smtClean="0">
                <a:solidFill>
                  <a:srgbClr val="002060"/>
                </a:solidFill>
              </a:rPr>
              <a:t>The process of developing in Delphi is extremely simplified. This primarily refers to the creation of the interface on which leaves 80% of the time development of the program. </a:t>
            </a:r>
            <a:endParaRPr lang="ru-RU" altLang="ru-RU" sz="3800" dirty="0">
              <a:solidFill>
                <a:srgbClr val="002060"/>
              </a:solidFill>
            </a:endParaRPr>
          </a:p>
        </p:txBody>
      </p:sp>
      <p:sp>
        <p:nvSpPr>
          <p:cNvPr id="11" name="Прямоугольник 10"/>
          <p:cNvSpPr/>
          <p:nvPr/>
        </p:nvSpPr>
        <p:spPr>
          <a:xfrm>
            <a:off x="1814513" y="222250"/>
            <a:ext cx="5781675" cy="830263"/>
          </a:xfrm>
          <a:prstGeom prst="rect">
            <a:avLst/>
          </a:prstGeom>
        </p:spPr>
        <p:txBody>
          <a:bodyPr>
            <a:spAutoFit/>
            <a:scene3d>
              <a:camera prst="orthographicFront"/>
              <a:lightRig rig="harsh" dir="t"/>
            </a:scene3d>
            <a:sp3d extrusionH="57150" prstMaterial="matte">
              <a:bevelT w="63500" h="12700" prst="angle"/>
              <a:contourClr>
                <a:schemeClr val="bg1">
                  <a:lumMod val="65000"/>
                </a:schemeClr>
              </a:contourClr>
            </a:sp3d>
          </a:bodyPr>
          <a:lstStyle/>
          <a:p>
            <a:pPr algn="ctr">
              <a:defRPr/>
            </a:pPr>
            <a:r>
              <a:rPr lang="en-US" sz="4800" b="1" kern="10" dirty="0">
                <a:ln/>
                <a:solidFill>
                  <a:srgbClr val="00FFFF"/>
                </a:solidFill>
                <a:latin typeface="BankGothic Md BT" panose="020B0807020203060204" pitchFamily="34" charset="0"/>
                <a:cs typeface="Times New Roman" panose="02020603050405020304" pitchFamily="18" charset="0"/>
              </a:rPr>
              <a:t>Borland Delphi</a:t>
            </a:r>
            <a:endParaRPr lang="ru-RU" sz="4800" b="1" kern="10" dirty="0">
              <a:ln/>
              <a:solidFill>
                <a:srgbClr val="00FFFF"/>
              </a:solidFill>
              <a:latin typeface="+mj-lt"/>
              <a:cs typeface="Times New Roman" panose="02020603050405020304" pitchFamily="18" charset="0"/>
            </a:endParaRPr>
          </a:p>
        </p:txBody>
      </p:sp>
    </p:spTree>
  </p:cSld>
  <p:clrMapOvr>
    <a:masterClrMapping/>
  </p:clrMapOvr>
  <p:transition spd="med">
    <p:wheel spokes="8"/>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Прямоугольник 9"/>
          <p:cNvSpPr/>
          <p:nvPr/>
        </p:nvSpPr>
        <p:spPr bwMode="auto">
          <a:xfrm>
            <a:off x="107602" y="1262365"/>
            <a:ext cx="8928894" cy="5334987"/>
          </a:xfrm>
          <a:prstGeom prst="rect">
            <a:avLst/>
          </a:prstGeom>
          <a:gradFill flip="none" rotWithShape="1">
            <a:gsLst>
              <a:gs pos="0">
                <a:srgbClr val="00FFFF">
                  <a:alpha val="54000"/>
                </a:srgb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1"/>
            <a:tileRect/>
          </a:gradFill>
          <a:ln w="9525" cap="flat" cmpd="sng" algn="ctr">
            <a:solidFill>
              <a:schemeClr val="tx1"/>
            </a:solidFill>
            <a:prstDash val="solid"/>
            <a:round/>
            <a:headEnd type="none" w="med" len="med"/>
            <a:tailEnd type="none" w="med" len="med"/>
          </a:ln>
          <a:effectLst/>
          <a:extLst/>
        </p:spPr>
        <p:txBody>
          <a:bodyPr/>
          <a:lstStyle/>
          <a:p>
            <a:pPr>
              <a:defRPr/>
            </a:pPr>
            <a:endParaRPr lang="ru-RU" dirty="0"/>
          </a:p>
        </p:txBody>
      </p:sp>
      <p:sp>
        <p:nvSpPr>
          <p:cNvPr id="13317" name="Прямоугольник 1"/>
          <p:cNvSpPr>
            <a:spLocks noChangeArrowheads="1"/>
          </p:cNvSpPr>
          <p:nvPr/>
        </p:nvSpPr>
        <p:spPr bwMode="auto">
          <a:xfrm>
            <a:off x="179388" y="1404059"/>
            <a:ext cx="8713787" cy="4662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a:r>
              <a:rPr lang="en-US" altLang="ru-RU" sz="3300" dirty="0" smtClean="0">
                <a:solidFill>
                  <a:srgbClr val="002060"/>
                </a:solidFill>
              </a:rPr>
              <a:t>You just put the right components on the surface of Windows-Windows and set their properties using the special tool (Object Inspector). </a:t>
            </a:r>
            <a:endParaRPr lang="ru-RU" altLang="ru-RU" sz="3300" dirty="0" smtClean="0">
              <a:solidFill>
                <a:srgbClr val="002060"/>
              </a:solidFill>
            </a:endParaRPr>
          </a:p>
          <a:p>
            <a:pPr algn="just"/>
            <a:r>
              <a:rPr lang="en-US" altLang="ru-RU" sz="3300" dirty="0" smtClean="0">
                <a:solidFill>
                  <a:srgbClr val="002060"/>
                </a:solidFill>
              </a:rPr>
              <a:t>You can create distributed applications with COM and CORBA, Internet and intranet application using data access Borland Data</a:t>
            </a:r>
            <a:r>
              <a:rPr lang="ru-RU" altLang="ru-RU" sz="3300" dirty="0" smtClean="0">
                <a:solidFill>
                  <a:srgbClr val="002060"/>
                </a:solidFill>
              </a:rPr>
              <a:t> </a:t>
            </a:r>
            <a:r>
              <a:rPr lang="en-US" altLang="ru-RU" sz="3300" dirty="0" smtClean="0">
                <a:solidFill>
                  <a:srgbClr val="002060"/>
                </a:solidFill>
              </a:rPr>
              <a:t>Base Engine, ODBC drivers or Microsoft ADO. </a:t>
            </a:r>
          </a:p>
        </p:txBody>
      </p:sp>
      <p:sp>
        <p:nvSpPr>
          <p:cNvPr id="11" name="Прямоугольник 10"/>
          <p:cNvSpPr/>
          <p:nvPr/>
        </p:nvSpPr>
        <p:spPr>
          <a:xfrm>
            <a:off x="1814513" y="222250"/>
            <a:ext cx="5781675" cy="830263"/>
          </a:xfrm>
          <a:prstGeom prst="rect">
            <a:avLst/>
          </a:prstGeom>
        </p:spPr>
        <p:txBody>
          <a:bodyPr>
            <a:spAutoFit/>
            <a:scene3d>
              <a:camera prst="orthographicFront"/>
              <a:lightRig rig="harsh" dir="t"/>
            </a:scene3d>
            <a:sp3d extrusionH="57150" prstMaterial="matte">
              <a:bevelT w="63500" h="12700" prst="angle"/>
              <a:contourClr>
                <a:schemeClr val="bg1">
                  <a:lumMod val="65000"/>
                </a:schemeClr>
              </a:contourClr>
            </a:sp3d>
          </a:bodyPr>
          <a:lstStyle/>
          <a:p>
            <a:pPr algn="ctr">
              <a:defRPr/>
            </a:pPr>
            <a:r>
              <a:rPr lang="en-US" sz="4800" b="1" kern="10" dirty="0">
                <a:ln/>
                <a:solidFill>
                  <a:srgbClr val="00FFFF"/>
                </a:solidFill>
                <a:latin typeface="BankGothic Md BT" panose="020B0807020203060204" pitchFamily="34" charset="0"/>
                <a:cs typeface="Times New Roman" panose="02020603050405020304" pitchFamily="18" charset="0"/>
              </a:rPr>
              <a:t>Borland Delphi</a:t>
            </a:r>
            <a:endParaRPr lang="ru-RU" sz="4800" b="1" kern="10" dirty="0">
              <a:ln/>
              <a:solidFill>
                <a:srgbClr val="00FFFF"/>
              </a:solidFill>
              <a:latin typeface="+mj-lt"/>
              <a:cs typeface="Times New Roman" panose="02020603050405020304" pitchFamily="18" charset="0"/>
            </a:endParaRPr>
          </a:p>
        </p:txBody>
      </p:sp>
    </p:spTree>
    <p:extLst>
      <p:ext uri="{BB962C8B-B14F-4D97-AF65-F5344CB8AC3E}">
        <p14:creationId xmlns:p14="http://schemas.microsoft.com/office/powerpoint/2010/main" val="3845486865"/>
      </p:ext>
    </p:extLst>
  </p:cSld>
  <p:clrMapOvr>
    <a:masterClrMapping/>
  </p:clrMapOvr>
  <p:transition spd="med">
    <p:wheel spokes="8"/>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043608" y="1412776"/>
            <a:ext cx="7344816" cy="5233423"/>
          </a:xfrm>
          <a:prstGeom prst="rect">
            <a:avLst/>
          </a:prstGeom>
        </p:spPr>
      </p:pic>
      <p:sp>
        <p:nvSpPr>
          <p:cNvPr id="4" name="Прямоугольник 3"/>
          <p:cNvSpPr/>
          <p:nvPr/>
        </p:nvSpPr>
        <p:spPr>
          <a:xfrm>
            <a:off x="755576" y="332656"/>
            <a:ext cx="7416824" cy="830997"/>
          </a:xfrm>
          <a:prstGeom prst="rect">
            <a:avLst/>
          </a:prstGeom>
        </p:spPr>
        <p:txBody>
          <a:bodyPr wrap="square">
            <a:spAutoFit/>
            <a:scene3d>
              <a:camera prst="orthographicFront"/>
              <a:lightRig rig="harsh" dir="t"/>
            </a:scene3d>
            <a:sp3d extrusionH="57150" prstMaterial="matte">
              <a:bevelT w="63500" h="12700" prst="angle"/>
              <a:contourClr>
                <a:schemeClr val="bg1">
                  <a:lumMod val="65000"/>
                </a:schemeClr>
              </a:contourClr>
            </a:sp3d>
          </a:bodyPr>
          <a:lstStyle/>
          <a:p>
            <a:pPr algn="ctr"/>
            <a:r>
              <a:rPr kumimoji="0" lang="en-US" sz="4800" b="1" i="0" u="none" strike="noStrike" kern="10" normalizeH="0" baseline="0" noProof="0" dirty="0" smtClean="0">
                <a:ln/>
                <a:solidFill>
                  <a:srgbClr val="00FFFF"/>
                </a:solidFill>
                <a:uLnTx/>
                <a:uFillTx/>
                <a:latin typeface="BankGothic Md BT" panose="020B0807020203060204" pitchFamily="34" charset="0"/>
                <a:cs typeface="Times New Roman" panose="02020603050405020304" pitchFamily="18" charset="0"/>
              </a:rPr>
              <a:t>Working field Delphi</a:t>
            </a:r>
            <a:r>
              <a:rPr lang="ru-RU" sz="4800" b="1" kern="10" dirty="0" smtClean="0">
                <a:ln/>
                <a:solidFill>
                  <a:srgbClr val="00FFFF"/>
                </a:solidFill>
                <a:cs typeface="Times New Roman" panose="02020603050405020304" pitchFamily="18" charset="0"/>
              </a:rPr>
              <a:t> </a:t>
            </a:r>
            <a:endParaRPr lang="ru-RU" b="1" dirty="0">
              <a:ln/>
              <a:solidFill>
                <a:srgbClr val="00FFFF"/>
              </a:solidFill>
            </a:endParaRPr>
          </a:p>
        </p:txBody>
      </p:sp>
    </p:spTree>
    <p:extLst>
      <p:ext uri="{BB962C8B-B14F-4D97-AF65-F5344CB8AC3E}">
        <p14:creationId xmlns:p14="http://schemas.microsoft.com/office/powerpoint/2010/main" val="2548825439"/>
      </p:ext>
    </p:extLst>
  </p:cSld>
  <p:clrMapOvr>
    <a:masterClrMapping/>
  </p:clrMapOvr>
  <p:transition spd="med">
    <p:wheel spokes="8"/>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Прямоугольник 11"/>
          <p:cNvSpPr/>
          <p:nvPr/>
        </p:nvSpPr>
        <p:spPr bwMode="auto">
          <a:xfrm>
            <a:off x="107602" y="1262365"/>
            <a:ext cx="8928894" cy="5334987"/>
          </a:xfrm>
          <a:prstGeom prst="rect">
            <a:avLst/>
          </a:prstGeom>
          <a:gradFill flip="none" rotWithShape="1">
            <a:gsLst>
              <a:gs pos="0">
                <a:srgbClr val="00FFFF">
                  <a:alpha val="54000"/>
                </a:srgb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1"/>
            <a:tileRect/>
          </a:gradFill>
          <a:ln w="9525" cap="flat" cmpd="sng" algn="ctr">
            <a:solidFill>
              <a:schemeClr val="tx1"/>
            </a:solidFill>
            <a:prstDash val="solid"/>
            <a:round/>
            <a:headEnd type="none" w="med" len="med"/>
            <a:tailEnd type="none" w="med" len="med"/>
          </a:ln>
          <a:effectLst/>
          <a:extLst/>
        </p:spPr>
        <p:txBody>
          <a:bodyPr/>
          <a:lstStyle/>
          <a:p>
            <a:pPr>
              <a:defRPr/>
            </a:pPr>
            <a:endParaRPr lang="ru-RU"/>
          </a:p>
        </p:txBody>
      </p:sp>
      <p:sp>
        <p:nvSpPr>
          <p:cNvPr id="14341" name="Заголовок 1"/>
          <p:cNvSpPr>
            <a:spLocks noGrp="1"/>
          </p:cNvSpPr>
          <p:nvPr>
            <p:ph type="title"/>
          </p:nvPr>
        </p:nvSpPr>
        <p:spPr>
          <a:xfrm>
            <a:off x="457200" y="274638"/>
            <a:ext cx="8229600" cy="777875"/>
          </a:xfrm>
        </p:spPr>
        <p:txBody>
          <a:bodyPr>
            <a:scene3d>
              <a:camera prst="orthographicFront"/>
              <a:lightRig rig="harsh" dir="t"/>
            </a:scene3d>
            <a:sp3d extrusionH="57150" prstMaterial="matte">
              <a:bevelT w="63500" h="12700" prst="angle"/>
              <a:contourClr>
                <a:schemeClr val="bg1">
                  <a:lumMod val="65000"/>
                </a:schemeClr>
              </a:contourClr>
            </a:sp3d>
          </a:bodyPr>
          <a:lstStyle/>
          <a:p>
            <a:r>
              <a:rPr lang="en-US" altLang="ru-RU" sz="6000" b="1" dirty="0" smtClean="0">
                <a:ln/>
                <a:solidFill>
                  <a:srgbClr val="00FFFF"/>
                </a:solidFill>
                <a:latin typeface="BankGothic Md BT" panose="020B0807020203060204" pitchFamily="34" charset="0"/>
              </a:rPr>
              <a:t>PLD</a:t>
            </a:r>
            <a:endParaRPr lang="ru-RU" altLang="ru-RU" sz="6000" b="1" dirty="0" smtClean="0">
              <a:ln/>
              <a:solidFill>
                <a:srgbClr val="00FFFF"/>
              </a:solidFill>
            </a:endParaRPr>
          </a:p>
        </p:txBody>
      </p:sp>
      <p:pic>
        <p:nvPicPr>
          <p:cNvPr id="10" name="Picture 12" descr="ko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7313"/>
            <a:ext cx="1616075" cy="1428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3" name="Прямоугольник 3"/>
          <p:cNvSpPr>
            <a:spLocks noChangeArrowheads="1"/>
          </p:cNvSpPr>
          <p:nvPr/>
        </p:nvSpPr>
        <p:spPr bwMode="auto">
          <a:xfrm>
            <a:off x="250825" y="1340768"/>
            <a:ext cx="8713788" cy="418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a:r>
              <a:rPr lang="en-US" altLang="ru-RU" sz="3800" dirty="0" smtClean="0">
                <a:solidFill>
                  <a:srgbClr val="002060"/>
                </a:solidFill>
              </a:rPr>
              <a:t>Programmable logic integrated circuits </a:t>
            </a:r>
            <a:r>
              <a:rPr lang="en-US" altLang="ru-RU" sz="3800" dirty="0" smtClean="0">
                <a:solidFill>
                  <a:srgbClr val="002060"/>
                </a:solidFill>
              </a:rPr>
              <a:t>is </a:t>
            </a:r>
            <a:r>
              <a:rPr lang="en-US" altLang="ru-RU" sz="3800" dirty="0" smtClean="0">
                <a:solidFill>
                  <a:srgbClr val="002060"/>
                </a:solidFill>
              </a:rPr>
              <a:t>an electronic component used to create digital integrated circuits. Unlike conventional digital circuits, logic FPGA is not defined in the manufacture, and is set by programming (design).</a:t>
            </a:r>
            <a:endParaRPr lang="ru-RU" altLang="ru-RU" sz="3800" dirty="0" smtClean="0">
              <a:solidFill>
                <a:srgbClr val="002060"/>
              </a:solidFill>
            </a:endParaRPr>
          </a:p>
        </p:txBody>
      </p:sp>
    </p:spTree>
  </p:cSld>
  <p:clrMapOvr>
    <a:masterClrMapping/>
  </p:clrMapOvr>
  <p:transition spd="med">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Заголовок 3"/>
          <p:cNvSpPr>
            <a:spLocks noGrp="1"/>
          </p:cNvSpPr>
          <p:nvPr>
            <p:ph type="title"/>
          </p:nvPr>
        </p:nvSpPr>
        <p:spPr>
          <a:xfrm>
            <a:off x="457200" y="44624"/>
            <a:ext cx="8229600" cy="864096"/>
          </a:xfrm>
        </p:spPr>
        <p:txBody>
          <a:bodyPr>
            <a:scene3d>
              <a:camera prst="orthographicFront"/>
              <a:lightRig rig="harsh" dir="t"/>
            </a:scene3d>
            <a:sp3d extrusionH="57150" prstMaterial="matte">
              <a:bevelT w="63500" h="12700" prst="angle"/>
              <a:contourClr>
                <a:schemeClr val="bg1">
                  <a:lumMod val="65000"/>
                </a:schemeClr>
              </a:contourClr>
            </a:sp3d>
          </a:bodyPr>
          <a:lstStyle/>
          <a:p>
            <a:r>
              <a:rPr lang="en-US" sz="6000" b="1" dirty="0" smtClean="0">
                <a:ln/>
                <a:solidFill>
                  <a:srgbClr val="00FFFF"/>
                </a:solidFill>
                <a:latin typeface="BankGothic Md BT" panose="020B0807020203060204" pitchFamily="34" charset="0"/>
              </a:rPr>
              <a:t>Contents </a:t>
            </a:r>
            <a:endParaRPr lang="ru-RU" altLang="ru-RU" sz="6000" b="1" dirty="0" smtClean="0">
              <a:ln/>
              <a:solidFill>
                <a:srgbClr val="00FFFF"/>
              </a:solidFill>
            </a:endParaRPr>
          </a:p>
        </p:txBody>
      </p:sp>
      <p:sp>
        <p:nvSpPr>
          <p:cNvPr id="2" name="Объект 1"/>
          <p:cNvSpPr>
            <a:spLocks noGrp="1"/>
          </p:cNvSpPr>
          <p:nvPr>
            <p:ph idx="1"/>
          </p:nvPr>
        </p:nvSpPr>
        <p:spPr>
          <a:xfrm>
            <a:off x="179512" y="980728"/>
            <a:ext cx="8964488" cy="5877272"/>
          </a:xfrm>
        </p:spPr>
        <p:txBody>
          <a:bodyPr/>
          <a:lstStyle/>
          <a:p>
            <a:pPr marL="514350" indent="-514350">
              <a:buFont typeface="+mj-lt"/>
              <a:buAutoNum type="arabicPeriod"/>
            </a:pPr>
            <a:r>
              <a:rPr lang="en-US" altLang="ru-RU" sz="2800" dirty="0" smtClean="0">
                <a:solidFill>
                  <a:srgbClr val="FFFF00"/>
                </a:solidFill>
              </a:rPr>
              <a:t>Glossary</a:t>
            </a:r>
          </a:p>
          <a:p>
            <a:pPr marL="514350" indent="-514350">
              <a:buFont typeface="+mj-lt"/>
              <a:buAutoNum type="arabicPeriod"/>
            </a:pPr>
            <a:r>
              <a:rPr lang="en-US" altLang="ru-RU" sz="2800" dirty="0" smtClean="0">
                <a:solidFill>
                  <a:srgbClr val="FFFF00"/>
                </a:solidFill>
              </a:rPr>
              <a:t>Programming</a:t>
            </a:r>
          </a:p>
          <a:p>
            <a:pPr marL="514350" indent="-514350">
              <a:buFont typeface="+mj-lt"/>
              <a:buAutoNum type="arabicPeriod"/>
            </a:pPr>
            <a:r>
              <a:rPr lang="en-US" sz="2800" dirty="0" smtClean="0">
                <a:ln/>
                <a:solidFill>
                  <a:srgbClr val="FFFF00"/>
                </a:solidFill>
                <a:ea typeface="Adobe Song Std L" panose="02020300000000000000" pitchFamily="18" charset="-128"/>
              </a:rPr>
              <a:t>The algorithm</a:t>
            </a:r>
          </a:p>
          <a:p>
            <a:pPr marL="514350" indent="-514350">
              <a:buFont typeface="+mj-lt"/>
              <a:buAutoNum type="arabicPeriod"/>
            </a:pPr>
            <a:r>
              <a:rPr lang="en-US" altLang="ru-RU" sz="2800" dirty="0" smtClean="0">
                <a:ln/>
                <a:solidFill>
                  <a:srgbClr val="FFFF00"/>
                </a:solidFill>
              </a:rPr>
              <a:t>Computer program</a:t>
            </a:r>
          </a:p>
          <a:p>
            <a:pPr marL="514350" indent="-514350">
              <a:buFont typeface="+mj-lt"/>
              <a:buAutoNum type="arabicPeriod"/>
            </a:pPr>
            <a:r>
              <a:rPr lang="en-US" altLang="ru-RU" sz="2800" dirty="0" smtClean="0">
                <a:ln/>
                <a:solidFill>
                  <a:srgbClr val="FFFF00"/>
                </a:solidFill>
              </a:rPr>
              <a:t>Programming languages</a:t>
            </a:r>
          </a:p>
          <a:p>
            <a:pPr marL="514350" indent="-514350">
              <a:buFont typeface="+mj-lt"/>
              <a:buAutoNum type="arabicPeriod"/>
            </a:pPr>
            <a:r>
              <a:rPr lang="en-US" altLang="ru-RU" sz="2800" dirty="0" smtClean="0">
                <a:ln/>
                <a:solidFill>
                  <a:srgbClr val="FFFF00"/>
                </a:solidFill>
              </a:rPr>
              <a:t>Leading programming languages</a:t>
            </a:r>
          </a:p>
          <a:p>
            <a:pPr marL="514350" indent="-514350">
              <a:buFont typeface="+mj-lt"/>
              <a:buAutoNum type="arabicPeriod"/>
            </a:pPr>
            <a:r>
              <a:rPr lang="en-US" sz="2800" kern="10" dirty="0" smtClean="0">
                <a:ln w="9525">
                  <a:round/>
                  <a:headEnd/>
                  <a:tailEnd/>
                </a:ln>
                <a:solidFill>
                  <a:srgbClr val="FFFF00"/>
                </a:solidFill>
                <a:cs typeface="Times New Roman" panose="02020603050405020304" pitchFamily="18" charset="0"/>
              </a:rPr>
              <a:t>Visual Basic</a:t>
            </a:r>
          </a:p>
          <a:p>
            <a:pPr marL="514350" indent="-514350">
              <a:buFont typeface="+mj-lt"/>
              <a:buAutoNum type="arabicPeriod"/>
            </a:pPr>
            <a:r>
              <a:rPr lang="ru-RU" sz="2800" kern="10" dirty="0">
                <a:ln w="9525">
                  <a:round/>
                  <a:headEnd/>
                  <a:tailEnd/>
                </a:ln>
                <a:solidFill>
                  <a:srgbClr val="FFFF00"/>
                </a:solidFill>
                <a:cs typeface="Times New Roman" panose="02020603050405020304" pitchFamily="18" charset="0"/>
              </a:rPr>
              <a:t>С</a:t>
            </a:r>
            <a:r>
              <a:rPr lang="ru-RU" sz="2800" kern="10" dirty="0" smtClean="0">
                <a:ln w="9525">
                  <a:round/>
                  <a:headEnd/>
                  <a:tailEnd/>
                </a:ln>
                <a:solidFill>
                  <a:srgbClr val="FFFF00"/>
                </a:solidFill>
                <a:cs typeface="Times New Roman" panose="02020603050405020304" pitchFamily="18" charset="0"/>
              </a:rPr>
              <a:t>++</a:t>
            </a:r>
            <a:endParaRPr lang="en-US" sz="2800" kern="10" dirty="0" smtClean="0">
              <a:ln w="9525">
                <a:round/>
                <a:headEnd/>
                <a:tailEnd/>
              </a:ln>
              <a:solidFill>
                <a:srgbClr val="FFFF00"/>
              </a:solidFill>
              <a:cs typeface="Times New Roman" panose="02020603050405020304" pitchFamily="18" charset="0"/>
            </a:endParaRPr>
          </a:p>
          <a:p>
            <a:pPr marL="514350" indent="-514350">
              <a:buFont typeface="+mj-lt"/>
              <a:buAutoNum type="arabicPeriod"/>
            </a:pPr>
            <a:r>
              <a:rPr lang="en-US" sz="2800" kern="10" dirty="0">
                <a:ln w="9525">
                  <a:round/>
                  <a:headEnd/>
                  <a:tailEnd/>
                </a:ln>
                <a:solidFill>
                  <a:srgbClr val="FFFF00"/>
                </a:solidFill>
                <a:cs typeface="Times New Roman" panose="02020603050405020304" pitchFamily="18" charset="0"/>
              </a:rPr>
              <a:t>Borland </a:t>
            </a:r>
            <a:r>
              <a:rPr lang="en-US" sz="2800" kern="10" dirty="0" smtClean="0">
                <a:ln w="9525">
                  <a:round/>
                  <a:headEnd/>
                  <a:tailEnd/>
                </a:ln>
                <a:solidFill>
                  <a:srgbClr val="FFFF00"/>
                </a:solidFill>
                <a:cs typeface="Times New Roman" panose="02020603050405020304" pitchFamily="18" charset="0"/>
              </a:rPr>
              <a:t>Delphi</a:t>
            </a:r>
          </a:p>
          <a:p>
            <a:pPr marL="514350" indent="-514350">
              <a:buFont typeface="+mj-lt"/>
              <a:buAutoNum type="arabicPeriod"/>
            </a:pPr>
            <a:r>
              <a:rPr lang="en-US" altLang="ru-RU" sz="2800" dirty="0" smtClean="0">
                <a:ln/>
                <a:solidFill>
                  <a:srgbClr val="FFFF00"/>
                </a:solidFill>
              </a:rPr>
              <a:t>PLD</a:t>
            </a:r>
          </a:p>
          <a:p>
            <a:pPr marL="514350" indent="-514350">
              <a:buFont typeface="+mj-lt"/>
              <a:buAutoNum type="arabicPeriod"/>
            </a:pPr>
            <a:r>
              <a:rPr lang="en-US" sz="2800" kern="10" dirty="0" smtClean="0">
                <a:ln w="9525">
                  <a:round/>
                  <a:headEnd/>
                  <a:tailEnd/>
                </a:ln>
                <a:solidFill>
                  <a:srgbClr val="FFFF00"/>
                </a:solidFill>
                <a:cs typeface="Times New Roman" panose="02020603050405020304" pitchFamily="18" charset="0"/>
              </a:rPr>
              <a:t>The sources used</a:t>
            </a:r>
            <a:endParaRPr lang="ru-RU" sz="2800" kern="10" dirty="0">
              <a:ln w="9525">
                <a:round/>
                <a:headEnd/>
                <a:tailEnd/>
              </a:ln>
              <a:solidFill>
                <a:srgbClr val="FFFF00"/>
              </a:solidFill>
              <a:cs typeface="Times New Roman" panose="02020603050405020304" pitchFamily="18" charset="0"/>
            </a:endParaRPr>
          </a:p>
          <a:p>
            <a:endParaRPr lang="ru-RU" kern="10" dirty="0">
              <a:ln w="9525">
                <a:round/>
                <a:headEnd/>
                <a:tailEnd/>
              </a:ln>
              <a:solidFill>
                <a:srgbClr val="00FFFF"/>
              </a:solidFill>
              <a:cs typeface="Times New Roman" panose="02020603050405020304" pitchFamily="18" charset="0"/>
            </a:endParaRPr>
          </a:p>
          <a:p>
            <a:endParaRPr lang="ru-RU" kern="10" dirty="0" smtClean="0">
              <a:ln w="9525">
                <a:round/>
                <a:headEnd/>
                <a:tailEnd/>
              </a:ln>
              <a:solidFill>
                <a:srgbClr val="00FFFF"/>
              </a:solidFill>
              <a:latin typeface="+mn-lt"/>
              <a:cs typeface="Times New Roman" panose="02020603050405020304" pitchFamily="18" charset="0"/>
            </a:endParaRPr>
          </a:p>
          <a:p>
            <a:endParaRPr lang="ru-RU" altLang="ru-RU" b="1" dirty="0" smtClean="0">
              <a:ln/>
              <a:solidFill>
                <a:srgbClr val="00FFFF"/>
              </a:solidFill>
            </a:endParaRPr>
          </a:p>
          <a:p>
            <a:endParaRPr lang="ru-RU" altLang="ru-RU" b="1" dirty="0" smtClean="0">
              <a:ln/>
              <a:solidFill>
                <a:srgbClr val="00FFFF"/>
              </a:solidFill>
            </a:endParaRPr>
          </a:p>
          <a:p>
            <a:endParaRPr lang="ru-RU" b="1" dirty="0" smtClean="0">
              <a:ln/>
              <a:solidFill>
                <a:srgbClr val="00FFFF"/>
              </a:solidFill>
              <a:latin typeface="Adobe Song Std L" panose="02020300000000000000" pitchFamily="18" charset="-128"/>
              <a:ea typeface="Adobe Song Std L" panose="02020300000000000000" pitchFamily="18" charset="-128"/>
            </a:endParaRPr>
          </a:p>
          <a:p>
            <a:endParaRPr lang="en-US" altLang="ru-RU" dirty="0" smtClean="0">
              <a:solidFill>
                <a:srgbClr val="FFFF00"/>
              </a:solidFill>
            </a:endParaRPr>
          </a:p>
          <a:p>
            <a:endParaRPr lang="en-US" altLang="ru-RU" dirty="0" smtClean="0">
              <a:solidFill>
                <a:srgbClr val="FFFF00"/>
              </a:solidFill>
            </a:endParaRPr>
          </a:p>
          <a:p>
            <a:endParaRPr lang="ru-RU" dirty="0">
              <a:solidFill>
                <a:srgbClr val="FFFF00"/>
              </a:solidFill>
            </a:endParaRPr>
          </a:p>
        </p:txBody>
      </p:sp>
    </p:spTree>
  </p:cSld>
  <p:clrMapOvr>
    <a:masterClrMapping/>
  </p:clrMapOvr>
  <p:transition spd="med">
    <p:wheel spokes="8"/>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Прямоугольник 11"/>
          <p:cNvSpPr/>
          <p:nvPr/>
        </p:nvSpPr>
        <p:spPr bwMode="auto">
          <a:xfrm>
            <a:off x="107602" y="1262365"/>
            <a:ext cx="8928894" cy="5334987"/>
          </a:xfrm>
          <a:prstGeom prst="rect">
            <a:avLst/>
          </a:prstGeom>
          <a:gradFill flip="none" rotWithShape="1">
            <a:gsLst>
              <a:gs pos="0">
                <a:srgbClr val="00FFFF">
                  <a:alpha val="54000"/>
                </a:srgb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1"/>
            <a:tileRect/>
          </a:gradFill>
          <a:ln w="9525" cap="flat" cmpd="sng" algn="ctr">
            <a:solidFill>
              <a:schemeClr val="tx1"/>
            </a:solidFill>
            <a:prstDash val="solid"/>
            <a:round/>
            <a:headEnd type="none" w="med" len="med"/>
            <a:tailEnd type="none" w="med" len="med"/>
          </a:ln>
          <a:effectLst/>
          <a:extLst/>
        </p:spPr>
        <p:txBody>
          <a:bodyPr/>
          <a:lstStyle/>
          <a:p>
            <a:pPr>
              <a:defRPr/>
            </a:pPr>
            <a:endParaRPr lang="ru-RU"/>
          </a:p>
        </p:txBody>
      </p:sp>
      <p:sp>
        <p:nvSpPr>
          <p:cNvPr id="14341" name="Заголовок 1"/>
          <p:cNvSpPr>
            <a:spLocks noGrp="1"/>
          </p:cNvSpPr>
          <p:nvPr>
            <p:ph type="title"/>
          </p:nvPr>
        </p:nvSpPr>
        <p:spPr>
          <a:xfrm>
            <a:off x="457200" y="274638"/>
            <a:ext cx="8229600" cy="777875"/>
          </a:xfrm>
        </p:spPr>
        <p:txBody>
          <a:bodyPr>
            <a:scene3d>
              <a:camera prst="orthographicFront"/>
              <a:lightRig rig="harsh" dir="t"/>
            </a:scene3d>
            <a:sp3d extrusionH="57150" prstMaterial="matte">
              <a:bevelT w="63500" h="12700" prst="angle"/>
              <a:contourClr>
                <a:schemeClr val="bg1">
                  <a:lumMod val="65000"/>
                </a:schemeClr>
              </a:contourClr>
            </a:sp3d>
          </a:bodyPr>
          <a:lstStyle/>
          <a:p>
            <a:r>
              <a:rPr lang="en-US" altLang="ru-RU" sz="6000" b="1" dirty="0" smtClean="0">
                <a:ln/>
                <a:solidFill>
                  <a:srgbClr val="00FFFF"/>
                </a:solidFill>
                <a:latin typeface="BankGothic Md BT" panose="020B0807020203060204" pitchFamily="34" charset="0"/>
              </a:rPr>
              <a:t>PLD</a:t>
            </a:r>
            <a:endParaRPr lang="ru-RU" altLang="ru-RU" sz="6000" b="1" dirty="0" smtClean="0">
              <a:ln/>
              <a:solidFill>
                <a:srgbClr val="00FFFF"/>
              </a:solidFill>
            </a:endParaRPr>
          </a:p>
        </p:txBody>
      </p:sp>
      <p:pic>
        <p:nvPicPr>
          <p:cNvPr id="10" name="Picture 12" descr="ko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7313"/>
            <a:ext cx="1616075" cy="1428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3" name="Прямоугольник 3"/>
          <p:cNvSpPr>
            <a:spLocks noChangeArrowheads="1"/>
          </p:cNvSpPr>
          <p:nvPr/>
        </p:nvSpPr>
        <p:spPr bwMode="auto">
          <a:xfrm>
            <a:off x="250825" y="1731580"/>
            <a:ext cx="8713788"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a:r>
              <a:rPr lang="en-US" altLang="ru-RU" sz="4000" dirty="0" smtClean="0">
                <a:solidFill>
                  <a:srgbClr val="002060"/>
                </a:solidFill>
              </a:rPr>
              <a:t>For programming uses a debug environment that allows you to set the desired structure of a digital device in the form of an electrical circuit or program in special languages Verilog, VHDL. </a:t>
            </a:r>
          </a:p>
        </p:txBody>
      </p:sp>
    </p:spTree>
    <p:extLst>
      <p:ext uri="{BB962C8B-B14F-4D97-AF65-F5344CB8AC3E}">
        <p14:creationId xmlns:p14="http://schemas.microsoft.com/office/powerpoint/2010/main" val="3971320094"/>
      </p:ext>
    </p:extLst>
  </p:cSld>
  <p:clrMapOvr>
    <a:masterClrMapping/>
  </p:clrMapOvr>
  <p:transition spd="med">
    <p:wheel spokes="8"/>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idx="1"/>
          </p:nvPr>
        </p:nvSpPr>
        <p:spPr>
          <a:xfrm>
            <a:off x="323528" y="1268760"/>
            <a:ext cx="8568952" cy="5328592"/>
          </a:xfrm>
        </p:spPr>
        <p:txBody>
          <a:bodyPr/>
          <a:lstStyle/>
          <a:p>
            <a:pPr marL="0" indent="0" eaLnBrk="1" hangingPunct="1">
              <a:buFontTx/>
              <a:buNone/>
            </a:pPr>
            <a:r>
              <a:rPr lang="en-US" sz="3600" dirty="0">
                <a:solidFill>
                  <a:srgbClr val="FFFF00"/>
                </a:solidFill>
              </a:rPr>
              <a:t>Literature</a:t>
            </a:r>
            <a:r>
              <a:rPr lang="en-US" sz="3600" dirty="0" smtClean="0">
                <a:solidFill>
                  <a:srgbClr val="FFFF00"/>
                </a:solidFill>
              </a:rPr>
              <a:t>:</a:t>
            </a:r>
            <a:endParaRPr lang="ru-RU" sz="3600" dirty="0" smtClean="0">
              <a:solidFill>
                <a:srgbClr val="FFFF00"/>
              </a:solidFill>
            </a:endParaRPr>
          </a:p>
          <a:p>
            <a:pPr marL="514350" indent="-514350" eaLnBrk="1" hangingPunct="1">
              <a:buFont typeface="+mj-lt"/>
              <a:buAutoNum type="arabicPeriod"/>
            </a:pPr>
            <a:r>
              <a:rPr lang="ru-RU" altLang="ru-RU" dirty="0">
                <a:solidFill>
                  <a:srgbClr val="00FFFF"/>
                </a:solidFill>
              </a:rPr>
              <a:t>Англо-русский словарь/</a:t>
            </a:r>
            <a:r>
              <a:rPr lang="ru-RU" altLang="ru-RU" dirty="0" err="1">
                <a:solidFill>
                  <a:srgbClr val="00FFFF"/>
                </a:solidFill>
              </a:rPr>
              <a:t>Сост.В.К</a:t>
            </a:r>
            <a:r>
              <a:rPr lang="ru-RU" altLang="ru-RU" dirty="0">
                <a:solidFill>
                  <a:srgbClr val="00FFFF"/>
                </a:solidFill>
              </a:rPr>
              <a:t> Мюллер, С.К.</a:t>
            </a:r>
            <a:r>
              <a:rPr lang="ru-RU" altLang="ru-RU" dirty="0" err="1">
                <a:solidFill>
                  <a:srgbClr val="00FFFF"/>
                </a:solidFill>
              </a:rPr>
              <a:t>Боянус</a:t>
            </a:r>
            <a:r>
              <a:rPr lang="ru-RU" altLang="ru-RU" dirty="0">
                <a:solidFill>
                  <a:srgbClr val="00FFFF"/>
                </a:solidFill>
              </a:rPr>
              <a:t>.-М.:</a:t>
            </a:r>
            <a:r>
              <a:rPr lang="ru-RU" altLang="ru-RU" dirty="0" err="1">
                <a:solidFill>
                  <a:srgbClr val="00FFFF"/>
                </a:solidFill>
              </a:rPr>
              <a:t>Локид</a:t>
            </a:r>
            <a:r>
              <a:rPr lang="ru-RU" altLang="ru-RU" dirty="0">
                <a:solidFill>
                  <a:srgbClr val="00FFFF"/>
                </a:solidFill>
              </a:rPr>
              <a:t>-пресс, 2005.-678 с.</a:t>
            </a:r>
          </a:p>
          <a:p>
            <a:pPr marL="514350" indent="-514350" eaLnBrk="1" hangingPunct="1">
              <a:buFont typeface="+mj-lt"/>
              <a:buAutoNum type="arabicPeriod"/>
            </a:pPr>
            <a:r>
              <a:rPr lang="en-US" altLang="ru-RU" dirty="0" smtClean="0">
                <a:solidFill>
                  <a:srgbClr val="00FFFF"/>
                </a:solidFill>
              </a:rPr>
              <a:t>English textbook</a:t>
            </a:r>
          </a:p>
          <a:p>
            <a:pPr marL="514350" indent="-514350" eaLnBrk="1" hangingPunct="1">
              <a:buFont typeface="+mj-lt"/>
              <a:buAutoNum type="arabicPeriod"/>
            </a:pPr>
            <a:r>
              <a:rPr lang="ru-RU" altLang="ru-RU" dirty="0" err="1">
                <a:solidFill>
                  <a:srgbClr val="00FFFF"/>
                </a:solidFill>
              </a:rPr>
              <a:t>Русско</a:t>
            </a:r>
            <a:r>
              <a:rPr lang="ru-RU" altLang="ru-RU" dirty="0">
                <a:solidFill>
                  <a:srgbClr val="00FFFF"/>
                </a:solidFill>
              </a:rPr>
              <a:t>–язычный словарь /Ахманова А./ </a:t>
            </a:r>
          </a:p>
          <a:p>
            <a:pPr marL="0" indent="0" eaLnBrk="1" hangingPunct="1">
              <a:buFontTx/>
              <a:buNone/>
            </a:pPr>
            <a:r>
              <a:rPr lang="en-US" altLang="ru-RU" sz="3600" dirty="0" smtClean="0">
                <a:solidFill>
                  <a:srgbClr val="FFFF00"/>
                </a:solidFill>
              </a:rPr>
              <a:t>Internet </a:t>
            </a:r>
            <a:r>
              <a:rPr lang="en-US" altLang="ru-RU" sz="3600" dirty="0" smtClean="0">
                <a:solidFill>
                  <a:srgbClr val="FFFF00"/>
                </a:solidFill>
              </a:rPr>
              <a:t>resources:</a:t>
            </a:r>
            <a:endParaRPr lang="ru-RU" altLang="ru-RU" sz="3600" dirty="0" smtClean="0">
              <a:solidFill>
                <a:srgbClr val="FFFF00"/>
              </a:solidFill>
            </a:endParaRPr>
          </a:p>
          <a:p>
            <a:pPr marL="0" indent="0" eaLnBrk="1" hangingPunct="1">
              <a:buFont typeface="Wingdings" panose="05000000000000000000" pitchFamily="2" charset="2"/>
              <a:buChar char="§"/>
            </a:pPr>
            <a:r>
              <a:rPr lang="en-US" altLang="ru-RU" dirty="0" smtClean="0">
                <a:solidFill>
                  <a:srgbClr val="00FFFF"/>
                </a:solidFill>
              </a:rPr>
              <a:t>www.wikipedia.ru </a:t>
            </a:r>
            <a:r>
              <a:rPr lang="ru-RU" altLang="ru-RU" dirty="0" smtClean="0">
                <a:solidFill>
                  <a:srgbClr val="00FFFF"/>
                </a:solidFill>
              </a:rPr>
              <a:t>(</a:t>
            </a:r>
            <a:r>
              <a:rPr lang="en-US" altLang="ru-RU" dirty="0" smtClean="0">
                <a:solidFill>
                  <a:srgbClr val="00FFFF"/>
                </a:solidFill>
              </a:rPr>
              <a:t>http:// Visual</a:t>
            </a:r>
            <a:r>
              <a:rPr lang="en-US" altLang="ru-RU" dirty="0">
                <a:solidFill>
                  <a:srgbClr val="00FFFF"/>
                </a:solidFill>
              </a:rPr>
              <a:t> </a:t>
            </a:r>
            <a:r>
              <a:rPr lang="en-US" altLang="ru-RU" dirty="0" smtClean="0">
                <a:solidFill>
                  <a:srgbClr val="00FFFF"/>
                </a:solidFill>
              </a:rPr>
              <a:t>Basic/ C++/ Delphi</a:t>
            </a:r>
            <a:r>
              <a:rPr lang="ru-RU" altLang="ru-RU" dirty="0" smtClean="0">
                <a:solidFill>
                  <a:srgbClr val="00FFFF"/>
                </a:solidFill>
              </a:rPr>
              <a:t>)</a:t>
            </a:r>
            <a:endParaRPr lang="ru-RU" altLang="ru-RU" dirty="0" smtClean="0">
              <a:solidFill>
                <a:srgbClr val="00FFFF"/>
              </a:solidFill>
            </a:endParaRPr>
          </a:p>
          <a:p>
            <a:pPr marL="0" indent="0" eaLnBrk="1" hangingPunct="1">
              <a:buFont typeface="Wingdings" panose="05000000000000000000" pitchFamily="2" charset="2"/>
              <a:buChar char="§"/>
            </a:pPr>
            <a:r>
              <a:rPr lang="en-US" altLang="ru-RU" dirty="0" smtClean="0">
                <a:solidFill>
                  <a:srgbClr val="00FFFF"/>
                </a:solidFill>
              </a:rPr>
              <a:t>www.yandex.ru(http:// PLD/images )</a:t>
            </a:r>
            <a:endParaRPr lang="en-US" altLang="ru-RU" dirty="0" smtClean="0">
              <a:solidFill>
                <a:srgbClr val="00FFFF"/>
              </a:solidFill>
            </a:endParaRPr>
          </a:p>
          <a:p>
            <a:pPr marL="0" indent="0" eaLnBrk="1" hangingPunct="1">
              <a:buNone/>
            </a:pPr>
            <a:endParaRPr lang="ru-RU" altLang="ru-RU" dirty="0" smtClean="0">
              <a:solidFill>
                <a:schemeClr val="bg1"/>
              </a:solidFill>
            </a:endParaRPr>
          </a:p>
          <a:p>
            <a:pPr marL="0" indent="0" eaLnBrk="1" hangingPunct="1">
              <a:buFont typeface="Wingdings" panose="05000000000000000000" pitchFamily="2" charset="2"/>
              <a:buChar char="§"/>
            </a:pPr>
            <a:endParaRPr lang="en-US" altLang="ru-RU" dirty="0" smtClean="0">
              <a:solidFill>
                <a:schemeClr val="bg1"/>
              </a:solidFill>
            </a:endParaRPr>
          </a:p>
          <a:p>
            <a:pPr marL="0" indent="0" eaLnBrk="1" hangingPunct="1">
              <a:buFontTx/>
              <a:buNone/>
            </a:pPr>
            <a:endParaRPr lang="ru-RU" altLang="ru-RU" dirty="0" smtClean="0">
              <a:solidFill>
                <a:schemeClr val="bg1"/>
              </a:solidFill>
            </a:endParaRPr>
          </a:p>
        </p:txBody>
      </p:sp>
      <p:sp>
        <p:nvSpPr>
          <p:cNvPr id="2" name="Заголовок 1"/>
          <p:cNvSpPr>
            <a:spLocks noGrp="1"/>
          </p:cNvSpPr>
          <p:nvPr>
            <p:ph type="title"/>
          </p:nvPr>
        </p:nvSpPr>
        <p:spPr>
          <a:xfrm>
            <a:off x="179388" y="274638"/>
            <a:ext cx="8964612" cy="1143000"/>
          </a:xfrm>
        </p:spPr>
        <p:txBody>
          <a:bodyPr>
            <a:scene3d>
              <a:camera prst="orthographicFront"/>
              <a:lightRig rig="harsh" dir="t"/>
            </a:scene3d>
            <a:sp3d extrusionH="57150" prstMaterial="matte">
              <a:bevelT w="63500" h="12700" prst="angle"/>
              <a:contourClr>
                <a:schemeClr val="bg1">
                  <a:lumMod val="65000"/>
                </a:schemeClr>
              </a:contourClr>
            </a:sp3d>
          </a:bodyPr>
          <a:lstStyle/>
          <a:p>
            <a:r>
              <a:rPr lang="en-US" altLang="ru-RU" sz="6000" b="1" dirty="0" smtClean="0">
                <a:ln/>
                <a:solidFill>
                  <a:srgbClr val="00FFFF"/>
                </a:solidFill>
                <a:latin typeface="BankGothic Md BT" panose="020B0807020203060204" pitchFamily="34" charset="0"/>
              </a:rPr>
              <a:t>The sources used</a:t>
            </a:r>
            <a:endParaRPr lang="ru-RU" altLang="ru-RU" sz="6000" b="1" dirty="0" smtClean="0">
              <a:ln/>
              <a:solidFill>
                <a:srgbClr val="00FFFF"/>
              </a:solidFill>
            </a:endParaRPr>
          </a:p>
        </p:txBody>
      </p:sp>
    </p:spTree>
  </p:cSld>
  <p:clrMapOvr>
    <a:masterClrMapping/>
  </p:clrMapOvr>
  <p:transition spd="med">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Заголовок 1"/>
          <p:cNvSpPr>
            <a:spLocks noGrp="1"/>
          </p:cNvSpPr>
          <p:nvPr>
            <p:ph type="title"/>
          </p:nvPr>
        </p:nvSpPr>
        <p:spPr>
          <a:xfrm>
            <a:off x="457200" y="44624"/>
            <a:ext cx="8229600" cy="922114"/>
          </a:xfrm>
        </p:spPr>
        <p:txBody>
          <a:bodyPr>
            <a:scene3d>
              <a:camera prst="orthographicFront"/>
              <a:lightRig rig="harsh" dir="t"/>
            </a:scene3d>
            <a:sp3d extrusionH="57150" prstMaterial="matte">
              <a:bevelT w="63500" h="12700" prst="angle"/>
              <a:contourClr>
                <a:schemeClr val="bg1">
                  <a:lumMod val="65000"/>
                </a:schemeClr>
              </a:contourClr>
            </a:sp3d>
          </a:bodyPr>
          <a:lstStyle/>
          <a:p>
            <a:r>
              <a:rPr lang="en-US" sz="6000" b="1" dirty="0">
                <a:ln/>
                <a:solidFill>
                  <a:srgbClr val="00FFFF"/>
                </a:solidFill>
                <a:latin typeface="BankGothic Md BT" panose="020B0807020203060204" pitchFamily="34" charset="0"/>
              </a:rPr>
              <a:t>Glossary</a:t>
            </a:r>
            <a:endParaRPr lang="ru-RU" altLang="ru-RU" sz="6000" b="1" dirty="0" smtClean="0">
              <a:ln/>
              <a:solidFill>
                <a:srgbClr val="00FFFF"/>
              </a:solidFill>
            </a:endParaRPr>
          </a:p>
        </p:txBody>
      </p:sp>
      <p:graphicFrame>
        <p:nvGraphicFramePr>
          <p:cNvPr id="5" name="Таблица 4"/>
          <p:cNvGraphicFramePr>
            <a:graphicFrameLocks noGrp="1"/>
          </p:cNvGraphicFramePr>
          <p:nvPr>
            <p:extLst>
              <p:ext uri="{D42A27DB-BD31-4B8C-83A1-F6EECF244321}">
                <p14:modId xmlns:p14="http://schemas.microsoft.com/office/powerpoint/2010/main" val="3741484271"/>
              </p:ext>
            </p:extLst>
          </p:nvPr>
        </p:nvGraphicFramePr>
        <p:xfrm>
          <a:off x="0" y="976379"/>
          <a:ext cx="9144000" cy="5029200"/>
        </p:xfrm>
        <a:graphic>
          <a:graphicData uri="http://schemas.openxmlformats.org/drawingml/2006/table">
            <a:tbl>
              <a:tblPr firstRow="1" bandRow="1">
                <a:tableStyleId>{5940675A-B579-460E-94D1-54222C63F5DA}</a:tableStyleId>
              </a:tblPr>
              <a:tblGrid>
                <a:gridCol w="4067944"/>
                <a:gridCol w="5076056"/>
              </a:tblGrid>
              <a:tr h="4889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ru-RU" sz="2400" dirty="0" smtClean="0">
                          <a:solidFill>
                            <a:srgbClr val="FFFF00"/>
                          </a:solidFill>
                        </a:rPr>
                        <a:t>1</a:t>
                      </a:r>
                      <a:r>
                        <a:rPr lang="ru-RU" altLang="ru-RU" sz="2400" dirty="0" smtClean="0">
                          <a:solidFill>
                            <a:srgbClr val="FFFF00"/>
                          </a:solidFill>
                        </a:rPr>
                        <a:t>.</a:t>
                      </a:r>
                      <a:r>
                        <a:rPr lang="ru-RU" altLang="ru-RU" sz="2400" baseline="0" dirty="0" smtClean="0">
                          <a:solidFill>
                            <a:srgbClr val="FFFF00"/>
                          </a:solidFill>
                        </a:rPr>
                        <a:t> </a:t>
                      </a:r>
                      <a:r>
                        <a:rPr lang="ru-RU" altLang="ru-RU" sz="2400" dirty="0" smtClean="0">
                          <a:solidFill>
                            <a:srgbClr val="FFFF00"/>
                          </a:solidFill>
                        </a:rPr>
                        <a:t>Кодирование</a:t>
                      </a:r>
                      <a:endParaRPr lang="ru-RU" sz="2400" dirty="0">
                        <a:solidFill>
                          <a:srgbClr val="FFFF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3200" dirty="0" smtClean="0">
                          <a:solidFill>
                            <a:srgbClr val="00FFFF"/>
                          </a:solidFill>
                          <a:latin typeface="BankGothic Md BT" panose="020B0807020203060204" pitchFamily="34" charset="0"/>
                        </a:rPr>
                        <a:t>Coding</a:t>
                      </a:r>
                      <a:endParaRPr lang="ru-RU" sz="3200" dirty="0">
                        <a:solidFill>
                          <a:srgbClr val="00FFFF"/>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3993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altLang="ru-RU" sz="2400" dirty="0" smtClean="0">
                          <a:solidFill>
                            <a:srgbClr val="FFFF00"/>
                          </a:solidFill>
                        </a:rPr>
                        <a:t>2. Разработка </a:t>
                      </a:r>
                      <a:r>
                        <a:rPr lang="ru-RU" altLang="ru-RU" sz="2400" dirty="0" smtClean="0">
                          <a:solidFill>
                            <a:srgbClr val="FFFF00"/>
                          </a:solidFill>
                        </a:rPr>
                        <a:t>логической схемы</a:t>
                      </a:r>
                      <a:endParaRPr lang="ru-RU" sz="2400" dirty="0">
                        <a:solidFill>
                          <a:srgbClr val="FFFF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800" dirty="0" smtClean="0">
                          <a:solidFill>
                            <a:srgbClr val="00FFFF"/>
                          </a:solidFill>
                          <a:latin typeface="BankGothic Md BT" panose="020B0807020203060204" pitchFamily="34" charset="0"/>
                        </a:rPr>
                        <a:t>Development of the logical framework</a:t>
                      </a:r>
                      <a:endParaRPr lang="ru-RU" sz="2800" dirty="0">
                        <a:solidFill>
                          <a:srgbClr val="00FFFF"/>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7013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altLang="ru-RU" sz="2400" dirty="0" smtClean="0">
                          <a:solidFill>
                            <a:srgbClr val="FFFF00"/>
                          </a:solidFill>
                        </a:rPr>
                        <a:t>3. Разработка </a:t>
                      </a:r>
                      <a:r>
                        <a:rPr lang="ru-RU" altLang="ru-RU" sz="2400" dirty="0" smtClean="0">
                          <a:solidFill>
                            <a:srgbClr val="FFFF00"/>
                          </a:solidFill>
                        </a:rPr>
                        <a:t>программного обеспечения</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3200" dirty="0" smtClean="0">
                          <a:solidFill>
                            <a:srgbClr val="00FFFF"/>
                          </a:solidFill>
                          <a:latin typeface="BankGothic Md BT" panose="020B0807020203060204" pitchFamily="34" charset="0"/>
                        </a:rPr>
                        <a:t>Software development</a:t>
                      </a:r>
                      <a:endParaRPr lang="ru-RU" sz="3200" dirty="0">
                        <a:solidFill>
                          <a:srgbClr val="00FFFF"/>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512902">
                <a:tc>
                  <a:txBody>
                    <a:bodyPr/>
                    <a:lstStyle/>
                    <a:p>
                      <a:r>
                        <a:rPr lang="ru-RU" sz="2400" dirty="0" smtClean="0">
                          <a:solidFill>
                            <a:srgbClr val="FFFF00"/>
                          </a:solidFill>
                        </a:rPr>
                        <a:t>4. Алгоритм</a:t>
                      </a:r>
                      <a:endParaRPr lang="ru-RU" sz="2400" dirty="0">
                        <a:solidFill>
                          <a:srgbClr val="FFFF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3200" dirty="0" smtClean="0">
                          <a:solidFill>
                            <a:srgbClr val="00FFFF"/>
                          </a:solidFill>
                          <a:latin typeface="BankGothic Md BT" panose="020B0807020203060204" pitchFamily="34" charset="0"/>
                        </a:rPr>
                        <a:t>The algorithm</a:t>
                      </a:r>
                      <a:endParaRPr lang="ru-RU" sz="3200" dirty="0">
                        <a:solidFill>
                          <a:srgbClr val="00FFFF"/>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512902">
                <a:tc>
                  <a:txBody>
                    <a:bodyPr/>
                    <a:lstStyle/>
                    <a:p>
                      <a:r>
                        <a:rPr lang="ru-RU" sz="2400" dirty="0" smtClean="0">
                          <a:solidFill>
                            <a:srgbClr val="FFFF00"/>
                          </a:solidFill>
                        </a:rPr>
                        <a:t>5. Достижение</a:t>
                      </a:r>
                      <a:r>
                        <a:rPr lang="ru-RU" sz="2400" baseline="0" dirty="0" smtClean="0">
                          <a:solidFill>
                            <a:srgbClr val="FFFF00"/>
                          </a:solidFill>
                        </a:rPr>
                        <a:t> </a:t>
                      </a:r>
                      <a:r>
                        <a:rPr lang="ru-RU" sz="2400" dirty="0" smtClean="0">
                          <a:solidFill>
                            <a:srgbClr val="FFFF00"/>
                          </a:solidFill>
                        </a:rPr>
                        <a:t>результата</a:t>
                      </a:r>
                      <a:endParaRPr lang="ru-RU" sz="2400" dirty="0">
                        <a:solidFill>
                          <a:srgbClr val="FFFF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3200" dirty="0" smtClean="0">
                          <a:solidFill>
                            <a:srgbClr val="00FFFF"/>
                          </a:solidFill>
                          <a:latin typeface="BankGothic Md BT" panose="020B0807020203060204" pitchFamily="34" charset="0"/>
                        </a:rPr>
                        <a:t>Achieving results</a:t>
                      </a:r>
                      <a:endParaRPr lang="ru-RU" sz="3200" dirty="0">
                        <a:solidFill>
                          <a:srgbClr val="00FFFF"/>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512902">
                <a:tc>
                  <a:txBody>
                    <a:bodyPr/>
                    <a:lstStyle/>
                    <a:p>
                      <a:r>
                        <a:rPr lang="ru-RU" sz="2400" dirty="0" smtClean="0">
                          <a:solidFill>
                            <a:srgbClr val="FFFF00"/>
                          </a:solidFill>
                        </a:rPr>
                        <a:t>6. Последовательность </a:t>
                      </a:r>
                      <a:endParaRPr lang="ru-RU" sz="2400" dirty="0">
                        <a:solidFill>
                          <a:srgbClr val="FFFF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3200" dirty="0" smtClean="0">
                          <a:solidFill>
                            <a:srgbClr val="00FFFF"/>
                          </a:solidFill>
                          <a:latin typeface="BankGothic Md BT" panose="020B0807020203060204" pitchFamily="34" charset="0"/>
                        </a:rPr>
                        <a:t>The sequence</a:t>
                      </a:r>
                      <a:endParaRPr lang="ru-RU" sz="3200" dirty="0">
                        <a:solidFill>
                          <a:srgbClr val="00FFFF"/>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512902">
                <a:tc>
                  <a:txBody>
                    <a:bodyPr/>
                    <a:lstStyle/>
                    <a:p>
                      <a:r>
                        <a:rPr lang="ru-RU" sz="2400" dirty="0" smtClean="0">
                          <a:solidFill>
                            <a:srgbClr val="FFFF00"/>
                          </a:solidFill>
                        </a:rPr>
                        <a:t>7. Исполнитель</a:t>
                      </a:r>
                      <a:r>
                        <a:rPr lang="ru-RU" sz="2400" baseline="0" dirty="0" smtClean="0">
                          <a:solidFill>
                            <a:srgbClr val="FFFF00"/>
                          </a:solidFill>
                        </a:rPr>
                        <a:t> </a:t>
                      </a:r>
                      <a:endParaRPr lang="ru-RU" sz="2400" dirty="0">
                        <a:solidFill>
                          <a:srgbClr val="FFFF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3200" dirty="0" smtClean="0">
                          <a:solidFill>
                            <a:srgbClr val="00FFFF"/>
                          </a:solidFill>
                          <a:latin typeface="BankGothic Md BT" panose="020B0807020203060204" pitchFamily="34" charset="0"/>
                        </a:rPr>
                        <a:t>The contractor</a:t>
                      </a:r>
                      <a:endParaRPr lang="ru-RU" sz="3200" dirty="0">
                        <a:solidFill>
                          <a:srgbClr val="00FFFF"/>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Tree>
  </p:cSld>
  <p:clrMapOvr>
    <a:masterClrMapping/>
  </p:clrMapOvr>
  <p:transition spd="med">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ext uri="{D42A27DB-BD31-4B8C-83A1-F6EECF244321}">
                <p14:modId xmlns:p14="http://schemas.microsoft.com/office/powerpoint/2010/main" val="4099231743"/>
              </p:ext>
            </p:extLst>
          </p:nvPr>
        </p:nvGraphicFramePr>
        <p:xfrm>
          <a:off x="107504" y="980728"/>
          <a:ext cx="9036496" cy="5754786"/>
        </p:xfrm>
        <a:graphic>
          <a:graphicData uri="http://schemas.openxmlformats.org/drawingml/2006/table">
            <a:tbl>
              <a:tblPr firstRow="1" bandRow="1">
                <a:tableStyleId>{5940675A-B579-460E-94D1-54222C63F5DA}</a:tableStyleId>
              </a:tblPr>
              <a:tblGrid>
                <a:gridCol w="3960440"/>
                <a:gridCol w="5076056"/>
              </a:tblGrid>
              <a:tr h="432046">
                <a:tc>
                  <a:txBody>
                    <a:bodyPr/>
                    <a:lstStyle/>
                    <a:p>
                      <a:r>
                        <a:rPr lang="ru-RU" sz="2400" dirty="0" smtClean="0">
                          <a:solidFill>
                            <a:srgbClr val="FFFF00"/>
                          </a:solidFill>
                        </a:rPr>
                        <a:t>8. Формализованные</a:t>
                      </a:r>
                      <a:r>
                        <a:rPr lang="ru-RU" sz="2400" baseline="0" dirty="0" smtClean="0">
                          <a:solidFill>
                            <a:srgbClr val="FFFF00"/>
                          </a:solidFill>
                        </a:rPr>
                        <a:t> </a:t>
                      </a:r>
                      <a:r>
                        <a:rPr lang="ru-RU" sz="2400" dirty="0" smtClean="0">
                          <a:solidFill>
                            <a:srgbClr val="FFFF00"/>
                          </a:solidFill>
                        </a:rPr>
                        <a:t> </a:t>
                      </a:r>
                      <a:r>
                        <a:rPr lang="ru-RU" sz="2400" dirty="0" smtClean="0">
                          <a:solidFill>
                            <a:srgbClr val="FFFF00"/>
                          </a:solidFill>
                        </a:rPr>
                        <a:t>инструкции</a:t>
                      </a:r>
                      <a:endParaRPr lang="ru-RU" sz="2400" dirty="0">
                        <a:solidFill>
                          <a:srgbClr val="FFFF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800" dirty="0" smtClean="0">
                          <a:solidFill>
                            <a:srgbClr val="00FFFF"/>
                          </a:solidFill>
                          <a:latin typeface="BankGothic Md BT" panose="020B0807020203060204" pitchFamily="34" charset="0"/>
                        </a:rPr>
                        <a:t>Formalized instruction</a:t>
                      </a:r>
                      <a:endParaRPr lang="ru-RU" sz="2800" dirty="0">
                        <a:solidFill>
                          <a:srgbClr val="00FFFF"/>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432046">
                <a:tc>
                  <a:txBody>
                    <a:bodyPr/>
                    <a:lstStyle/>
                    <a:p>
                      <a:r>
                        <a:rPr lang="ru-RU" sz="2400" dirty="0" smtClean="0">
                          <a:solidFill>
                            <a:srgbClr val="FFFF00"/>
                          </a:solidFill>
                        </a:rPr>
                        <a:t>9. Исполняемый  </a:t>
                      </a:r>
                      <a:r>
                        <a:rPr lang="ru-RU" sz="2400" dirty="0" smtClean="0">
                          <a:solidFill>
                            <a:srgbClr val="FFFF00"/>
                          </a:solidFill>
                        </a:rPr>
                        <a:t>модуль</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800" dirty="0" smtClean="0">
                          <a:solidFill>
                            <a:srgbClr val="00FFFF"/>
                          </a:solidFill>
                          <a:latin typeface="BankGothic Md BT" panose="020B0807020203060204" pitchFamily="34" charset="0"/>
                        </a:rPr>
                        <a:t>The executable module.</a:t>
                      </a:r>
                      <a:endParaRPr lang="ru-RU" sz="2800" dirty="0">
                        <a:solidFill>
                          <a:srgbClr val="00FFFF"/>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432048">
                <a:tc>
                  <a:txBody>
                    <a:bodyPr/>
                    <a:lstStyle/>
                    <a:p>
                      <a:r>
                        <a:rPr lang="ru-RU" sz="2400" dirty="0" smtClean="0">
                          <a:solidFill>
                            <a:srgbClr val="FFFF00"/>
                          </a:solidFill>
                        </a:rPr>
                        <a:t>10. Машинный  </a:t>
                      </a:r>
                      <a:r>
                        <a:rPr lang="ru-RU" sz="2400" dirty="0" smtClean="0">
                          <a:solidFill>
                            <a:srgbClr val="FFFF00"/>
                          </a:solidFill>
                        </a:rPr>
                        <a:t>код</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800" dirty="0" smtClean="0">
                          <a:solidFill>
                            <a:srgbClr val="00FFFF"/>
                          </a:solidFill>
                          <a:latin typeface="BankGothic Md BT" panose="020B0807020203060204" pitchFamily="34" charset="0"/>
                        </a:rPr>
                        <a:t>Machine code</a:t>
                      </a:r>
                      <a:endParaRPr lang="ru-RU" sz="2800" dirty="0">
                        <a:solidFill>
                          <a:srgbClr val="00FFFF"/>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429890">
                <a:tc>
                  <a:txBody>
                    <a:bodyPr/>
                    <a:lstStyle/>
                    <a:p>
                      <a:r>
                        <a:rPr lang="ru-RU" sz="2400" dirty="0" smtClean="0">
                          <a:solidFill>
                            <a:srgbClr val="FFFF00"/>
                          </a:solidFill>
                        </a:rPr>
                        <a:t>11. Исходный </a:t>
                      </a:r>
                      <a:r>
                        <a:rPr lang="ru-RU" sz="2400" dirty="0" smtClean="0">
                          <a:solidFill>
                            <a:srgbClr val="FFFF00"/>
                          </a:solidFill>
                        </a:rPr>
                        <a:t>код</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800" dirty="0" smtClean="0">
                          <a:solidFill>
                            <a:srgbClr val="00FFFF"/>
                          </a:solidFill>
                          <a:latin typeface="BankGothic Md BT" panose="020B0807020203060204" pitchFamily="34" charset="0"/>
                        </a:rPr>
                        <a:t>Source code</a:t>
                      </a:r>
                      <a:endParaRPr lang="ru-RU" sz="2800" dirty="0">
                        <a:solidFill>
                          <a:srgbClr val="00FFFF"/>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577142">
                <a:tc>
                  <a:txBody>
                    <a:bodyPr/>
                    <a:lstStyle/>
                    <a:p>
                      <a:r>
                        <a:rPr lang="ru-RU" sz="2400" dirty="0" smtClean="0">
                          <a:solidFill>
                            <a:srgbClr val="FFFF00"/>
                          </a:solidFill>
                        </a:rPr>
                        <a:t>12. Двоичный </a:t>
                      </a:r>
                      <a:r>
                        <a:rPr lang="ru-RU" sz="2400" dirty="0" smtClean="0">
                          <a:solidFill>
                            <a:srgbClr val="FFFF00"/>
                          </a:solidFill>
                        </a:rPr>
                        <a:t>код </a:t>
                      </a:r>
                      <a:endParaRPr lang="ru-RU" sz="2400" dirty="0">
                        <a:solidFill>
                          <a:srgbClr val="FFFF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800" dirty="0" smtClean="0">
                          <a:solidFill>
                            <a:srgbClr val="00FFFF"/>
                          </a:solidFill>
                          <a:latin typeface="BankGothic Md BT" panose="020B0807020203060204" pitchFamily="34" charset="0"/>
                        </a:rPr>
                        <a:t>Binary code</a:t>
                      </a:r>
                      <a:endParaRPr lang="ru-RU" sz="2800" dirty="0">
                        <a:solidFill>
                          <a:srgbClr val="00FFFF"/>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577142">
                <a:tc>
                  <a:txBody>
                    <a:bodyPr/>
                    <a:lstStyle/>
                    <a:p>
                      <a:r>
                        <a:rPr lang="ru-RU" sz="2400" dirty="0" smtClean="0">
                          <a:solidFill>
                            <a:srgbClr val="FFFF00"/>
                          </a:solidFill>
                        </a:rPr>
                        <a:t>13. Байт-код</a:t>
                      </a:r>
                      <a:endParaRPr lang="ru-RU" sz="2400" dirty="0">
                        <a:solidFill>
                          <a:srgbClr val="FFFF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800" dirty="0" smtClean="0">
                          <a:solidFill>
                            <a:srgbClr val="00FFFF"/>
                          </a:solidFill>
                          <a:latin typeface="BankGothic Md BT" panose="020B0807020203060204" pitchFamily="34" charset="0"/>
                        </a:rPr>
                        <a:t>byte-code</a:t>
                      </a:r>
                      <a:endParaRPr lang="ru-RU" dirty="0">
                        <a:solidFill>
                          <a:srgbClr val="00FFFF"/>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577142">
                <a:tc>
                  <a:txBody>
                    <a:bodyPr/>
                    <a:lstStyle/>
                    <a:p>
                      <a:r>
                        <a:rPr lang="ru-RU" sz="2400" dirty="0" smtClean="0">
                          <a:solidFill>
                            <a:srgbClr val="FFFF00"/>
                          </a:solidFill>
                        </a:rPr>
                        <a:t>14. Системные </a:t>
                      </a:r>
                      <a:r>
                        <a:rPr lang="ru-RU" sz="2400" dirty="0" smtClean="0">
                          <a:solidFill>
                            <a:srgbClr val="FFFF00"/>
                          </a:solidFill>
                        </a:rPr>
                        <a:t>задачи</a:t>
                      </a:r>
                      <a:endParaRPr lang="ru-RU" sz="2400" dirty="0">
                        <a:solidFill>
                          <a:srgbClr val="FFFF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800" dirty="0" smtClean="0">
                          <a:solidFill>
                            <a:srgbClr val="00FFFF"/>
                          </a:solidFill>
                          <a:latin typeface="BankGothic Md BT" panose="020B0807020203060204" pitchFamily="34" charset="0"/>
                        </a:rPr>
                        <a:t>System tasks</a:t>
                      </a:r>
                      <a:endParaRPr lang="ru-RU" sz="2800" dirty="0">
                        <a:solidFill>
                          <a:srgbClr val="00FFFF"/>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577142">
                <a:tc>
                  <a:txBody>
                    <a:bodyPr/>
                    <a:lstStyle/>
                    <a:p>
                      <a:r>
                        <a:rPr lang="ru-RU" sz="2400" dirty="0" smtClean="0">
                          <a:solidFill>
                            <a:srgbClr val="FFFF00"/>
                          </a:solidFill>
                        </a:rPr>
                        <a:t>15. Многозвенные </a:t>
                      </a:r>
                      <a:r>
                        <a:rPr lang="ru-RU" sz="2400" dirty="0" smtClean="0">
                          <a:solidFill>
                            <a:srgbClr val="FFFF00"/>
                          </a:solidFill>
                        </a:rPr>
                        <a:t>технологии </a:t>
                      </a:r>
                      <a:endParaRPr lang="ru-RU" sz="2400" dirty="0">
                        <a:solidFill>
                          <a:srgbClr val="FFFF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800" dirty="0" smtClean="0">
                          <a:solidFill>
                            <a:srgbClr val="00FFFF"/>
                          </a:solidFill>
                          <a:latin typeface="BankGothic Md BT" panose="020B0807020203060204" pitchFamily="34" charset="0"/>
                        </a:rPr>
                        <a:t>Multilink technology</a:t>
                      </a:r>
                      <a:endParaRPr lang="ru-RU" sz="2800" dirty="0">
                        <a:solidFill>
                          <a:srgbClr val="00FFFF"/>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577142">
                <a:tc>
                  <a:txBody>
                    <a:bodyPr/>
                    <a:lstStyle/>
                    <a:p>
                      <a:r>
                        <a:rPr lang="ru-RU" sz="2400" dirty="0" smtClean="0">
                          <a:solidFill>
                            <a:srgbClr val="FFFF00"/>
                          </a:solidFill>
                        </a:rPr>
                        <a:t>16.</a:t>
                      </a:r>
                      <a:r>
                        <a:rPr lang="ru-RU" sz="2400" baseline="0" dirty="0" smtClean="0">
                          <a:solidFill>
                            <a:srgbClr val="FFFF00"/>
                          </a:solidFill>
                        </a:rPr>
                        <a:t> </a:t>
                      </a:r>
                      <a:r>
                        <a:rPr lang="ru-RU" sz="2400" dirty="0" smtClean="0">
                          <a:solidFill>
                            <a:srgbClr val="FFFF00"/>
                          </a:solidFill>
                        </a:rPr>
                        <a:t>Цифровые</a:t>
                      </a:r>
                      <a:r>
                        <a:rPr lang="ru-RU" sz="2400" baseline="0" dirty="0" smtClean="0">
                          <a:solidFill>
                            <a:srgbClr val="FFFF00"/>
                          </a:solidFill>
                        </a:rPr>
                        <a:t> </a:t>
                      </a:r>
                      <a:r>
                        <a:rPr lang="ru-RU" sz="2400" dirty="0" smtClean="0">
                          <a:solidFill>
                            <a:srgbClr val="FFFF00"/>
                          </a:solidFill>
                        </a:rPr>
                        <a:t>микросхемы</a:t>
                      </a:r>
                      <a:endParaRPr lang="ru-RU" sz="2400" dirty="0">
                        <a:solidFill>
                          <a:srgbClr val="FFFF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800" dirty="0" smtClean="0">
                          <a:solidFill>
                            <a:srgbClr val="00FFFF"/>
                          </a:solidFill>
                          <a:latin typeface="BankGothic Md BT" panose="020B0807020203060204" pitchFamily="34" charset="0"/>
                        </a:rPr>
                        <a:t>Digital circuits</a:t>
                      </a:r>
                      <a:endParaRPr lang="ru-RU" sz="2800" dirty="0">
                        <a:solidFill>
                          <a:srgbClr val="00FFFF"/>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
        <p:nvSpPr>
          <p:cNvPr id="5" name="Заголовок 1"/>
          <p:cNvSpPr>
            <a:spLocks noGrp="1"/>
          </p:cNvSpPr>
          <p:nvPr>
            <p:ph type="title"/>
          </p:nvPr>
        </p:nvSpPr>
        <p:spPr>
          <a:xfrm>
            <a:off x="457200" y="-27384"/>
            <a:ext cx="8229600" cy="864096"/>
          </a:xfrm>
        </p:spPr>
        <p:txBody>
          <a:bodyPr>
            <a:scene3d>
              <a:camera prst="orthographicFront"/>
              <a:lightRig rig="harsh" dir="t"/>
            </a:scene3d>
            <a:sp3d extrusionH="57150" prstMaterial="matte">
              <a:bevelT w="63500" h="12700" prst="angle"/>
              <a:contourClr>
                <a:schemeClr val="bg1">
                  <a:lumMod val="65000"/>
                </a:schemeClr>
              </a:contourClr>
            </a:sp3d>
          </a:bodyPr>
          <a:lstStyle/>
          <a:p>
            <a:r>
              <a:rPr lang="en-US" sz="6000" b="1" dirty="0">
                <a:ln/>
                <a:solidFill>
                  <a:srgbClr val="00FFFF"/>
                </a:solidFill>
                <a:latin typeface="BankGothic Md BT" panose="020B0807020203060204" pitchFamily="34" charset="0"/>
              </a:rPr>
              <a:t>Glossary</a:t>
            </a:r>
            <a:endParaRPr lang="ru-RU" altLang="ru-RU" sz="6000" b="1" dirty="0" smtClean="0">
              <a:ln/>
              <a:solidFill>
                <a:srgbClr val="00FFFF"/>
              </a:solidFill>
            </a:endParaRPr>
          </a:p>
        </p:txBody>
      </p:sp>
    </p:spTree>
    <p:extLst>
      <p:ext uri="{BB962C8B-B14F-4D97-AF65-F5344CB8AC3E}">
        <p14:creationId xmlns:p14="http://schemas.microsoft.com/office/powerpoint/2010/main" val="4074448508"/>
      </p:ext>
    </p:extLst>
  </p:cSld>
  <p:clrMapOvr>
    <a:masterClrMapping/>
  </p:clrMapOvr>
  <p:transition spd="med">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Прямоугольник 1"/>
          <p:cNvSpPr/>
          <p:nvPr/>
        </p:nvSpPr>
        <p:spPr bwMode="auto">
          <a:xfrm>
            <a:off x="107602" y="1268760"/>
            <a:ext cx="8928894" cy="4248472"/>
          </a:xfrm>
          <a:prstGeom prst="rect">
            <a:avLst/>
          </a:prstGeom>
          <a:gradFill flip="none" rotWithShape="1">
            <a:gsLst>
              <a:gs pos="0">
                <a:srgbClr val="00FFFF">
                  <a:alpha val="54000"/>
                </a:srgb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1"/>
            <a:tileRect/>
          </a:gradFill>
          <a:ln w="9525" cap="flat" cmpd="sng" algn="ctr">
            <a:solidFill>
              <a:schemeClr val="tx1"/>
            </a:solidFill>
            <a:prstDash val="solid"/>
            <a:round/>
            <a:headEnd type="none" w="med" len="med"/>
            <a:tailEnd type="none" w="med" len="med"/>
          </a:ln>
          <a:effectLst/>
          <a:extLst/>
        </p:spPr>
        <p:txBody>
          <a:bodyPr/>
          <a:lstStyle/>
          <a:p>
            <a:pPr>
              <a:defRPr/>
            </a:pPr>
            <a:endParaRPr lang="ru-RU" dirty="0"/>
          </a:p>
        </p:txBody>
      </p:sp>
      <p:sp>
        <p:nvSpPr>
          <p:cNvPr id="5125" name="Rectangle 2"/>
          <p:cNvSpPr>
            <a:spLocks noGrp="1" noChangeArrowheads="1"/>
          </p:cNvSpPr>
          <p:nvPr>
            <p:ph type="title"/>
          </p:nvPr>
        </p:nvSpPr>
        <p:spPr>
          <a:xfrm>
            <a:off x="214313" y="45119"/>
            <a:ext cx="8606159" cy="863601"/>
          </a:xfrm>
        </p:spPr>
        <p:txBody>
          <a:bodyPr>
            <a:scene3d>
              <a:camera prst="orthographicFront"/>
              <a:lightRig rig="harsh" dir="t"/>
            </a:scene3d>
            <a:sp3d extrusionH="57150" prstMaterial="matte">
              <a:bevelT w="63500" h="12700" prst="angle"/>
              <a:contourClr>
                <a:schemeClr val="bg1">
                  <a:lumMod val="65000"/>
                </a:schemeClr>
              </a:contourClr>
            </a:sp3d>
          </a:bodyPr>
          <a:lstStyle/>
          <a:p>
            <a:pPr eaLnBrk="1" hangingPunct="1"/>
            <a:r>
              <a:rPr lang="en-US" altLang="ru-RU" sz="4800" b="1" dirty="0" smtClean="0">
                <a:ln/>
                <a:solidFill>
                  <a:srgbClr val="00FFFF"/>
                </a:solidFill>
                <a:latin typeface="BankGothic Md BT" panose="020B0807020203060204" pitchFamily="34" charset="0"/>
              </a:rPr>
              <a:t>What is Programming?</a:t>
            </a:r>
            <a:endParaRPr lang="ru-RU" altLang="ru-RU" sz="4800" b="1" dirty="0" smtClean="0">
              <a:ln/>
              <a:solidFill>
                <a:srgbClr val="00FFFF"/>
              </a:solidFill>
            </a:endParaRPr>
          </a:p>
        </p:txBody>
      </p:sp>
      <p:sp>
        <p:nvSpPr>
          <p:cNvPr id="6148" name="Text Box 4"/>
          <p:cNvSpPr txBox="1">
            <a:spLocks noChangeArrowheads="1"/>
          </p:cNvSpPr>
          <p:nvPr/>
        </p:nvSpPr>
        <p:spPr bwMode="auto">
          <a:xfrm>
            <a:off x="214313" y="1412776"/>
            <a:ext cx="8821737" cy="3662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indent="4572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r>
              <a:rPr lang="en-US" altLang="ru-RU" sz="2900" dirty="0" smtClean="0">
                <a:solidFill>
                  <a:srgbClr val="002060"/>
                </a:solidFill>
              </a:rPr>
              <a:t>Programming is considered as a coding - implementation of one or several interrelated algorithms in a programming language. Under the programming can also be understood to develop a logic to the FPGA, as well as the process of recording information in the ROM. In a broader sense, programming is the process of creating software, that is software development.</a:t>
            </a:r>
            <a:endParaRPr lang="ru-RU" altLang="ru-RU" sz="2900" dirty="0">
              <a:solidFill>
                <a:srgbClr val="002060"/>
              </a:solidFill>
            </a:endParaRPr>
          </a:p>
        </p:txBody>
      </p:sp>
      <p:pic>
        <p:nvPicPr>
          <p:cNvPr id="9" name="Picture 12" descr="ko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64400" y="5051425"/>
            <a:ext cx="188595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9" presetClass="entr" presetSubtype="0" accel="100000" fill="hold" grpId="0" nodeType="afterEffect">
                                  <p:stCondLst>
                                    <p:cond delay="0"/>
                                  </p:stCondLst>
                                  <p:iterate type="wd">
                                    <p:tmPct val="10000"/>
                                  </p:iterate>
                                  <p:childTnLst>
                                    <p:set>
                                      <p:cBhvr>
                                        <p:cTn id="6" dur="1" fill="hold">
                                          <p:stCondLst>
                                            <p:cond delay="0"/>
                                          </p:stCondLst>
                                        </p:cTn>
                                        <p:tgtEl>
                                          <p:spTgt spid="6148"/>
                                        </p:tgtEl>
                                        <p:attrNameLst>
                                          <p:attrName>style.visibility</p:attrName>
                                        </p:attrNameLst>
                                      </p:cBhvr>
                                      <p:to>
                                        <p:strVal val="visible"/>
                                      </p:to>
                                    </p:set>
                                    <p:anim calcmode="lin" valueType="num">
                                      <p:cBhvr>
                                        <p:cTn id="7" dur="500" fill="hold"/>
                                        <p:tgtEl>
                                          <p:spTgt spid="6148"/>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6148"/>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6148"/>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61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bwMode="auto">
          <a:xfrm>
            <a:off x="215106" y="1071546"/>
            <a:ext cx="8928894" cy="5328593"/>
          </a:xfrm>
          <a:prstGeom prst="rect">
            <a:avLst/>
          </a:prstGeom>
          <a:gradFill flip="none" rotWithShape="1">
            <a:gsLst>
              <a:gs pos="0">
                <a:srgbClr val="00FFFF">
                  <a:alpha val="54000"/>
                </a:srgb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1"/>
            <a:tileRect/>
          </a:gradFill>
          <a:ln w="9525" cap="flat" cmpd="sng" algn="ctr">
            <a:solidFill>
              <a:schemeClr val="tx1"/>
            </a:solidFill>
            <a:prstDash val="solid"/>
            <a:round/>
            <a:headEnd type="none" w="med" len="med"/>
            <a:tailEnd type="none" w="med" len="med"/>
          </a:ln>
          <a:effectLst/>
          <a:extLst/>
        </p:spPr>
        <p:txBody>
          <a:bodyPr/>
          <a:lstStyle/>
          <a:p>
            <a:pPr>
              <a:defRPr/>
            </a:pPr>
            <a:endParaRPr lang="ru-RU" dirty="0"/>
          </a:p>
        </p:txBody>
      </p:sp>
      <p:pic>
        <p:nvPicPr>
          <p:cNvPr id="12" name="Picture 5" descr="ko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8575"/>
            <a:ext cx="188595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6" name="Text Box 4"/>
          <p:cNvSpPr txBox="1">
            <a:spLocks noChangeArrowheads="1"/>
          </p:cNvSpPr>
          <p:nvPr/>
        </p:nvSpPr>
        <p:spPr bwMode="auto">
          <a:xfrm>
            <a:off x="928662" y="1785926"/>
            <a:ext cx="7715304" cy="3539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indent="4572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ru-RU" sz="2800" dirty="0" smtClean="0">
                <a:solidFill>
                  <a:srgbClr val="002060"/>
                </a:solidFill>
              </a:rPr>
              <a:t>The set of instructions that describe a sequence of actions by some to achieve the result. </a:t>
            </a:r>
          </a:p>
          <a:p>
            <a:pPr>
              <a:spcBef>
                <a:spcPct val="0"/>
              </a:spcBef>
              <a:buFontTx/>
              <a:buNone/>
            </a:pPr>
            <a:r>
              <a:rPr lang="en-US" altLang="ru-RU" sz="2800" dirty="0" smtClean="0">
                <a:solidFill>
                  <a:srgbClr val="002060"/>
                </a:solidFill>
              </a:rPr>
              <a:t>The notion of an algorithm does not  apply to computer programs, for example, the recipe of cooking is also an algorithm, in this case the perpetrator is a man. However, most often as a performer is computer.</a:t>
            </a:r>
            <a:endParaRPr lang="ru-RU" altLang="ru-RU" sz="2800" dirty="0">
              <a:solidFill>
                <a:srgbClr val="002060"/>
              </a:solidFill>
            </a:endParaRPr>
          </a:p>
        </p:txBody>
      </p:sp>
      <p:sp>
        <p:nvSpPr>
          <p:cNvPr id="3" name="Прямоугольник 2"/>
          <p:cNvSpPr/>
          <p:nvPr/>
        </p:nvSpPr>
        <p:spPr>
          <a:xfrm>
            <a:off x="1331640" y="129405"/>
            <a:ext cx="7150448" cy="830997"/>
          </a:xfrm>
          <a:prstGeom prst="rect">
            <a:avLst/>
          </a:prstGeom>
        </p:spPr>
        <p:txBody>
          <a:bodyPr wrap="square">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4800" b="1" dirty="0" smtClean="0">
                <a:ln/>
                <a:solidFill>
                  <a:srgbClr val="00FFFF"/>
                </a:solidFill>
                <a:latin typeface="BankGothic Md BT" panose="020B0807020203060204" pitchFamily="34" charset="0"/>
                <a:ea typeface="Adobe Song Std L" panose="02020300000000000000" pitchFamily="18" charset="-128"/>
              </a:rPr>
              <a:t>What is algorithm</a:t>
            </a:r>
            <a:endParaRPr lang="ru-RU" sz="4800" b="1" dirty="0">
              <a:ln/>
              <a:solidFill>
                <a:srgbClr val="00FFFF"/>
              </a:solidFill>
              <a:latin typeface="Adobe Song Std L" panose="02020300000000000000" pitchFamily="18" charset="-128"/>
              <a:ea typeface="Adobe Song Std L" panose="02020300000000000000" pitchFamily="18" charset="-128"/>
            </a:endParaRPr>
          </a:p>
        </p:txBody>
      </p:sp>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23556">
                                            <p:txEl>
                                              <p:pRg st="0" end="0"/>
                                            </p:txEl>
                                          </p:spTgt>
                                        </p:tgtEl>
                                        <p:attrNameLst>
                                          <p:attrName>style.visibility</p:attrName>
                                        </p:attrNameLst>
                                      </p:cBhvr>
                                      <p:to>
                                        <p:strVal val="visible"/>
                                      </p:to>
                                    </p:set>
                                    <p:anim calcmode="lin" valueType="num">
                                      <p:cBhvr>
                                        <p:cTn id="7" dur="500" fill="hold"/>
                                        <p:tgtEl>
                                          <p:spTgt spid="23556">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3556">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3556">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3556">
                                            <p:txEl>
                                              <p:pRg st="0" end="0"/>
                                            </p:txEl>
                                          </p:spTgt>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39" presetClass="entr" presetSubtype="0" accel="100000" fill="hold" grpId="0" nodeType="afterEffect">
                                  <p:stCondLst>
                                    <p:cond delay="0"/>
                                  </p:stCondLst>
                                  <p:childTnLst>
                                    <p:set>
                                      <p:cBhvr>
                                        <p:cTn id="13" dur="1" fill="hold">
                                          <p:stCondLst>
                                            <p:cond delay="0"/>
                                          </p:stCondLst>
                                        </p:cTn>
                                        <p:tgtEl>
                                          <p:spTgt spid="23556">
                                            <p:txEl>
                                              <p:pRg st="1" end="1"/>
                                            </p:txEl>
                                          </p:spTgt>
                                        </p:tgtEl>
                                        <p:attrNameLst>
                                          <p:attrName>style.visibility</p:attrName>
                                        </p:attrNameLst>
                                      </p:cBhvr>
                                      <p:to>
                                        <p:strVal val="visible"/>
                                      </p:to>
                                    </p:set>
                                    <p:anim calcmode="lin" valueType="num">
                                      <p:cBhvr>
                                        <p:cTn id="14" dur="500" fill="hold"/>
                                        <p:tgtEl>
                                          <p:spTgt spid="23556">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5" dur="500" fill="hold"/>
                                        <p:tgtEl>
                                          <p:spTgt spid="23556">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6" dur="500" fill="hold"/>
                                        <p:tgtEl>
                                          <p:spTgt spid="23556">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7" dur="500" fill="hold"/>
                                        <p:tgtEl>
                                          <p:spTgt spid="23556">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bwMode="auto">
          <a:xfrm>
            <a:off x="107602" y="1268759"/>
            <a:ext cx="8928894" cy="4032449"/>
          </a:xfrm>
          <a:prstGeom prst="rect">
            <a:avLst/>
          </a:prstGeom>
          <a:gradFill flip="none" rotWithShape="1">
            <a:gsLst>
              <a:gs pos="0">
                <a:srgbClr val="00FFFF">
                  <a:alpha val="54000"/>
                </a:srgb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1"/>
            <a:tileRect/>
          </a:gradFill>
          <a:ln w="9525" cap="flat" cmpd="sng" algn="ctr">
            <a:solidFill>
              <a:schemeClr val="tx1"/>
            </a:solidFill>
            <a:prstDash val="solid"/>
            <a:round/>
            <a:headEnd type="none" w="med" len="med"/>
            <a:tailEnd type="none" w="med" len="med"/>
          </a:ln>
          <a:effectLst/>
          <a:extLst/>
        </p:spPr>
        <p:txBody>
          <a:bodyPr/>
          <a:lstStyle/>
          <a:p>
            <a:pPr indent="457200" algn="just">
              <a:defRPr/>
            </a:pPr>
            <a:r>
              <a:rPr lang="en-US" sz="4000" dirty="0">
                <a:solidFill>
                  <a:srgbClr val="002060"/>
                </a:solidFill>
                <a:latin typeface="+mn-lt"/>
              </a:rPr>
              <a:t>The formalized sequence of instructions designed for execution by the control device computing machine. Most often, the way the program is executed in a separate file (executable module) or group of files. </a:t>
            </a:r>
          </a:p>
        </p:txBody>
      </p:sp>
      <p:pic>
        <p:nvPicPr>
          <p:cNvPr id="12" name="Picture 12" descr="ko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64400" y="5051425"/>
            <a:ext cx="188595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5" name="Rectangle 2"/>
          <p:cNvSpPr txBox="1">
            <a:spLocks noChangeArrowheads="1"/>
          </p:cNvSpPr>
          <p:nvPr/>
        </p:nvSpPr>
        <p:spPr bwMode="auto">
          <a:xfrm>
            <a:off x="142874" y="261938"/>
            <a:ext cx="8749605"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harsh" dir="t"/>
            </a:scene3d>
            <a:sp3d extrusionH="57150" prstMaterial="matte">
              <a:bevelT w="63500" h="12700" prst="angle"/>
              <a:contourClr>
                <a:schemeClr val="bg1">
                  <a:lumMod val="65000"/>
                </a:schemeClr>
              </a:contourClr>
            </a:sp3d>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ru-RU" sz="4400" b="1" dirty="0" smtClean="0">
                <a:ln/>
                <a:solidFill>
                  <a:srgbClr val="00FFFF"/>
                </a:solidFill>
                <a:latin typeface="BankGothic Md BT" panose="020B0807020203060204" pitchFamily="34" charset="0"/>
              </a:rPr>
              <a:t>What is Computer Program</a:t>
            </a:r>
            <a:endParaRPr lang="ru-RU" altLang="ru-RU" sz="4400" b="1" dirty="0">
              <a:ln/>
              <a:solidFill>
                <a:srgbClr val="00FFFF"/>
              </a:solidFill>
            </a:endParaRPr>
          </a:p>
        </p:txBody>
      </p:sp>
    </p:spTree>
  </p:cSld>
  <p:clrMapOvr>
    <a:masterClrMapping/>
  </p:clrMapOvr>
  <p:transition spd="med">
    <p:wheel spokes="8"/>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bwMode="auto">
          <a:xfrm>
            <a:off x="107602" y="1556791"/>
            <a:ext cx="8928894" cy="4608513"/>
          </a:xfrm>
          <a:prstGeom prst="rect">
            <a:avLst/>
          </a:prstGeom>
          <a:gradFill flip="none" rotWithShape="1">
            <a:gsLst>
              <a:gs pos="0">
                <a:srgbClr val="00FFFF">
                  <a:alpha val="54000"/>
                </a:srgb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1"/>
            <a:tileRect/>
          </a:gradFill>
          <a:ln w="9525" cap="flat" cmpd="sng" algn="ctr">
            <a:solidFill>
              <a:schemeClr val="tx1"/>
            </a:solidFill>
            <a:prstDash val="solid"/>
            <a:round/>
            <a:headEnd type="none" w="med" len="med"/>
            <a:tailEnd type="none" w="med" len="med"/>
          </a:ln>
          <a:effectLst/>
          <a:extLst/>
        </p:spPr>
        <p:txBody>
          <a:bodyPr/>
          <a:lstStyle/>
          <a:p>
            <a:pPr indent="457200" algn="just">
              <a:defRPr/>
            </a:pPr>
            <a:r>
              <a:rPr lang="en-US" sz="4000" dirty="0" smtClean="0">
                <a:solidFill>
                  <a:srgbClr val="002060"/>
                </a:solidFill>
                <a:latin typeface="+mn-lt"/>
              </a:rPr>
              <a:t>The </a:t>
            </a:r>
            <a:r>
              <a:rPr lang="en-US" sz="4000" dirty="0">
                <a:solidFill>
                  <a:srgbClr val="002060"/>
                </a:solidFill>
                <a:latin typeface="+mn-lt"/>
              </a:rPr>
              <a:t>program instructions are recorded using native code or special programming languages. Depending on the context the term can refer to the original texts in which is recorded a program or executable machine code program.</a:t>
            </a:r>
            <a:endParaRPr lang="ru-RU" sz="4000" dirty="0">
              <a:solidFill>
                <a:srgbClr val="002060"/>
              </a:solidFill>
              <a:latin typeface="+mn-lt"/>
            </a:endParaRPr>
          </a:p>
        </p:txBody>
      </p:sp>
      <p:sp>
        <p:nvSpPr>
          <p:cNvPr id="6" name="Прямоугольник 5"/>
          <p:cNvSpPr/>
          <p:nvPr/>
        </p:nvSpPr>
        <p:spPr>
          <a:xfrm>
            <a:off x="1115616" y="332656"/>
            <a:ext cx="6768752" cy="923330"/>
          </a:xfrm>
          <a:prstGeom prst="rect">
            <a:avLst/>
          </a:prstGeom>
        </p:spPr>
        <p:txBody>
          <a:bodyPr wrap="square">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5400" b="1" dirty="0">
                <a:ln/>
                <a:solidFill>
                  <a:srgbClr val="00FFFF"/>
                </a:solidFill>
                <a:latin typeface="BankGothic Md BT" panose="020B0807020203060204" pitchFamily="34" charset="0"/>
              </a:rPr>
              <a:t>continued</a:t>
            </a:r>
            <a:endParaRPr lang="ru-RU" b="1" dirty="0">
              <a:ln/>
              <a:solidFill>
                <a:srgbClr val="00FFFF"/>
              </a:solidFill>
            </a:endParaRPr>
          </a:p>
        </p:txBody>
      </p:sp>
    </p:spTree>
    <p:extLst>
      <p:ext uri="{BB962C8B-B14F-4D97-AF65-F5344CB8AC3E}">
        <p14:creationId xmlns:p14="http://schemas.microsoft.com/office/powerpoint/2010/main" val="3834152563"/>
      </p:ext>
    </p:extLst>
  </p:cSld>
  <p:clrMapOvr>
    <a:masterClrMapping/>
  </p:clrMapOvr>
  <p:transition spd="med">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Прямоугольник 9"/>
          <p:cNvSpPr/>
          <p:nvPr/>
        </p:nvSpPr>
        <p:spPr bwMode="auto">
          <a:xfrm>
            <a:off x="107602" y="1052735"/>
            <a:ext cx="8928894" cy="5328593"/>
          </a:xfrm>
          <a:prstGeom prst="rect">
            <a:avLst/>
          </a:prstGeom>
          <a:gradFill flip="none" rotWithShape="1">
            <a:gsLst>
              <a:gs pos="0">
                <a:srgbClr val="00FFFF">
                  <a:alpha val="54000"/>
                </a:srgb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1"/>
            <a:tileRect/>
          </a:gradFill>
          <a:ln w="9525" cap="flat" cmpd="sng" algn="ctr">
            <a:solidFill>
              <a:schemeClr val="tx1"/>
            </a:solidFill>
            <a:prstDash val="solid"/>
            <a:round/>
            <a:headEnd type="none" w="med" len="med"/>
            <a:tailEnd type="none" w="med" len="med"/>
          </a:ln>
          <a:effectLst/>
          <a:extLst/>
        </p:spPr>
        <p:txBody>
          <a:bodyPr/>
          <a:lstStyle/>
          <a:p>
            <a:pPr>
              <a:defRPr/>
            </a:pPr>
            <a:endParaRPr lang="ru-RU" dirty="0"/>
          </a:p>
        </p:txBody>
      </p:sp>
      <p:pic>
        <p:nvPicPr>
          <p:cNvPr id="11" name="Picture 12" descr="ko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64400" y="5146501"/>
            <a:ext cx="188595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Rectangle 2"/>
          <p:cNvSpPr txBox="1">
            <a:spLocks noChangeArrowheads="1"/>
          </p:cNvSpPr>
          <p:nvPr/>
        </p:nvSpPr>
        <p:spPr bwMode="auto">
          <a:xfrm>
            <a:off x="148779" y="261938"/>
            <a:ext cx="8815833"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cene3d>
              <a:camera prst="orthographicFront"/>
              <a:lightRig rig="harsh" dir="t"/>
            </a:scene3d>
            <a:sp3d extrusionH="57150" prstMaterial="matte">
              <a:bevelT w="63500" h="12700" prst="angle"/>
              <a:contourClr>
                <a:schemeClr val="bg1">
                  <a:lumMod val="65000"/>
                </a:schemeClr>
              </a:contourClr>
            </a:sp3d>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ru-RU" sz="4800" b="1" dirty="0" smtClean="0">
                <a:ln/>
                <a:solidFill>
                  <a:srgbClr val="00FFFF"/>
                </a:solidFill>
                <a:latin typeface="BankGothic Md BT" panose="020B0807020203060204" pitchFamily="34" charset="0"/>
              </a:rPr>
              <a:t>Programming Languages</a:t>
            </a:r>
            <a:endParaRPr lang="ru-RU" altLang="ru-RU" sz="4800" b="1" dirty="0">
              <a:ln/>
              <a:solidFill>
                <a:srgbClr val="00FFFF"/>
              </a:solidFill>
            </a:endParaRPr>
          </a:p>
        </p:txBody>
      </p:sp>
      <p:sp>
        <p:nvSpPr>
          <p:cNvPr id="8199" name="Прямоугольник 1"/>
          <p:cNvSpPr>
            <a:spLocks noChangeArrowheads="1"/>
          </p:cNvSpPr>
          <p:nvPr/>
        </p:nvSpPr>
        <p:spPr bwMode="auto">
          <a:xfrm>
            <a:off x="148779" y="1052512"/>
            <a:ext cx="8887717" cy="4647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a:r>
              <a:rPr lang="en-US" sz="3700" dirty="0" smtClean="0">
                <a:solidFill>
                  <a:srgbClr val="002060"/>
                </a:solidFill>
              </a:rPr>
              <a:t> In </a:t>
            </a:r>
            <a:r>
              <a:rPr lang="en-US" sz="3700" dirty="0">
                <a:solidFill>
                  <a:srgbClr val="002060"/>
                </a:solidFill>
              </a:rPr>
              <a:t>some languages instead of machine code is generated binary code is interpreted virtual machines, also called byte-code (byte-code). </a:t>
            </a:r>
            <a:endParaRPr lang="ru-RU" sz="3700" dirty="0" smtClean="0">
              <a:solidFill>
                <a:srgbClr val="002060"/>
              </a:solidFill>
            </a:endParaRPr>
          </a:p>
          <a:p>
            <a:pPr algn="just"/>
            <a:r>
              <a:rPr lang="en-US" sz="3700" dirty="0" smtClean="0">
                <a:solidFill>
                  <a:srgbClr val="002060"/>
                </a:solidFill>
              </a:rPr>
              <a:t>This </a:t>
            </a:r>
            <a:r>
              <a:rPr lang="en-US" sz="3700" dirty="0">
                <a:solidFill>
                  <a:srgbClr val="002060"/>
                </a:solidFill>
              </a:rPr>
              <a:t>approach is applied in Forth, some implementations of Lisp, Java, Perl, Python, as well as in the languages of the Microsoft platform .NET.</a:t>
            </a:r>
            <a:endParaRPr lang="ru-RU" altLang="ru-RU" sz="3700" dirty="0">
              <a:solidFill>
                <a:srgbClr val="002060"/>
              </a:solidFill>
            </a:endParaRPr>
          </a:p>
        </p:txBody>
      </p:sp>
    </p:spTree>
  </p:cSld>
  <p:clrMapOvr>
    <a:masterClrMapping/>
  </p:clrMapOvr>
  <p:transition spd="med">
    <p:wheel spokes="8"/>
  </p:transition>
  <p:timing>
    <p:tnLst>
      <p:par>
        <p:cTn id="1" dur="indefinite" restart="never" nodeType="tmRoot"/>
      </p:par>
    </p:tnLst>
  </p:timing>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ru-RU" altLang="ru-RU" sz="18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ru-RU" altLang="ru-RU"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697</TotalTime>
  <Words>816</Words>
  <Application>Microsoft Office PowerPoint</Application>
  <PresentationFormat>Экран (4:3)</PresentationFormat>
  <Paragraphs>104</Paragraphs>
  <Slides>21</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21</vt:i4>
      </vt:variant>
    </vt:vector>
  </HeadingPairs>
  <TitlesOfParts>
    <vt:vector size="27" baseType="lpstr">
      <vt:lpstr>Adobe Song Std L</vt:lpstr>
      <vt:lpstr>Arial</vt:lpstr>
      <vt:lpstr>BankGothic Md BT</vt:lpstr>
      <vt:lpstr>Times New Roman</vt:lpstr>
      <vt:lpstr>Wingdings</vt:lpstr>
      <vt:lpstr>Оформление по умолчанию</vt:lpstr>
      <vt:lpstr>Programming Languages </vt:lpstr>
      <vt:lpstr>Contents </vt:lpstr>
      <vt:lpstr>Glossary</vt:lpstr>
      <vt:lpstr>Glossary</vt:lpstr>
      <vt:lpstr>What is Programming?</vt:lpstr>
      <vt:lpstr>Презентация PowerPoint</vt:lpstr>
      <vt:lpstr>Презентация PowerPoint</vt:lpstr>
      <vt:lpstr>Презентация PowerPoint</vt:lpstr>
      <vt:lpstr>Презентация PowerPoint</vt:lpstr>
      <vt:lpstr> Leading  programming languages</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PLD</vt:lpstr>
      <vt:lpstr>PLD</vt:lpstr>
      <vt:lpstr>The sources used</vt:lpstr>
    </vt:vector>
  </TitlesOfParts>
  <Company>МОУ "Гимназия №5"</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Языки программирования</dc:title>
  <dc:creator>Узнадзе Георгий</dc:creator>
  <cp:lastModifiedBy>Николаева Мила</cp:lastModifiedBy>
  <cp:revision>70</cp:revision>
  <dcterms:created xsi:type="dcterms:W3CDTF">2008-02-13T10:09:53Z</dcterms:created>
  <dcterms:modified xsi:type="dcterms:W3CDTF">2015-04-07T13:53:47Z</dcterms:modified>
</cp:coreProperties>
</file>