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8" r:id="rId9"/>
    <p:sldId id="269" r:id="rId10"/>
    <p:sldId id="270" r:id="rId11"/>
    <p:sldId id="265" r:id="rId12"/>
    <p:sldId id="266" r:id="rId13"/>
    <p:sldId id="273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Начало исслед.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2"/>
                <c:pt idx="0">
                  <c:v>Негативное эмоц. состояние</c:v>
                </c:pt>
                <c:pt idx="1">
                  <c:v>Позитивн.эмоц. стотояние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Конец исслед.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2"/>
                <c:pt idx="0">
                  <c:v>Негативное эмоц. состояние</c:v>
                </c:pt>
                <c:pt idx="1">
                  <c:v>Позитивн.эмоц. стотояние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</c:numCache>
            </c:numRef>
          </c:val>
        </c:ser>
        <c:axId val="76957952"/>
        <c:axId val="76967936"/>
      </c:barChart>
      <c:catAx>
        <c:axId val="76957952"/>
        <c:scaling>
          <c:orientation val="minMax"/>
        </c:scaling>
        <c:axPos val="b"/>
        <c:tickLblPos val="nextTo"/>
        <c:crossAx val="76967936"/>
        <c:crosses val="autoZero"/>
        <c:auto val="1"/>
        <c:lblAlgn val="ctr"/>
        <c:lblOffset val="100"/>
      </c:catAx>
      <c:valAx>
        <c:axId val="76967936"/>
        <c:scaling>
          <c:orientation val="minMax"/>
        </c:scaling>
        <c:axPos val="l"/>
        <c:majorGridlines/>
        <c:numFmt formatCode="General" sourceLinked="1"/>
        <c:tickLblPos val="nextTo"/>
        <c:crossAx val="769579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v>Начало исследования</c:v>
          </c:tx>
          <c:dLbls>
            <c:showVal val="1"/>
          </c:dLbls>
          <c:cat>
            <c:strRef>
              <c:f>Лист1!$A$1:$C$1</c:f>
              <c:strCache>
                <c:ptCount val="3"/>
                <c:pt idx="0">
                  <c:v>Низкий уровень тревожн.</c:v>
                </c:pt>
                <c:pt idx="1">
                  <c:v>Средний уровень тревожности</c:v>
                </c:pt>
                <c:pt idx="2">
                  <c:v>Высокий уровень тревожности</c:v>
                </c:pt>
              </c:strCache>
            </c:strRef>
          </c:cat>
          <c:val>
            <c:numRef>
              <c:f>Лист1!$A$2:$C$2</c:f>
              <c:numCache>
                <c:formatCode>0%</c:formatCode>
                <c:ptCount val="3"/>
                <c:pt idx="0">
                  <c:v>0.34</c:v>
                </c:pt>
                <c:pt idx="1">
                  <c:v>0.22</c:v>
                </c:pt>
                <c:pt idx="2">
                  <c:v>0.44</c:v>
                </c:pt>
              </c:numCache>
            </c:numRef>
          </c:val>
        </c:ser>
        <c:ser>
          <c:idx val="1"/>
          <c:order val="1"/>
          <c:tx>
            <c:v>Конец исследования</c:v>
          </c:tx>
          <c:dLbls>
            <c:showVal val="1"/>
          </c:dLbls>
          <c:cat>
            <c:strRef>
              <c:f>Лист1!$A$1:$C$1</c:f>
              <c:strCache>
                <c:ptCount val="3"/>
                <c:pt idx="0">
                  <c:v>Низкий уровень тревожн.</c:v>
                </c:pt>
                <c:pt idx="1">
                  <c:v>Средний уровень тревожности</c:v>
                </c:pt>
                <c:pt idx="2">
                  <c:v>Высокий уровень тревожности</c:v>
                </c:pt>
              </c:strCache>
            </c:strRef>
          </c:cat>
          <c:val>
            <c:numRef>
              <c:f>Лист1!$A$3:$C$3</c:f>
              <c:numCache>
                <c:formatCode>0%</c:formatCode>
                <c:ptCount val="3"/>
                <c:pt idx="0">
                  <c:v>0.55000000000000004</c:v>
                </c:pt>
                <c:pt idx="1">
                  <c:v>0.33000000000000146</c:v>
                </c:pt>
                <c:pt idx="2">
                  <c:v>0.12000000000000002</c:v>
                </c:pt>
              </c:numCache>
            </c:numRef>
          </c:val>
        </c:ser>
        <c:axId val="76998144"/>
        <c:axId val="76999680"/>
      </c:barChart>
      <c:catAx>
        <c:axId val="76998144"/>
        <c:scaling>
          <c:orientation val="minMax"/>
        </c:scaling>
        <c:axPos val="b"/>
        <c:tickLblPos val="nextTo"/>
        <c:crossAx val="76999680"/>
        <c:crosses val="autoZero"/>
        <c:auto val="1"/>
        <c:lblAlgn val="ctr"/>
        <c:lblOffset val="100"/>
      </c:catAx>
      <c:valAx>
        <c:axId val="76999680"/>
        <c:scaling>
          <c:orientation val="minMax"/>
        </c:scaling>
        <c:axPos val="l"/>
        <c:majorGridlines/>
        <c:numFmt formatCode="0%" sourceLinked="1"/>
        <c:tickLblPos val="nextTo"/>
        <c:crossAx val="76998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Начало эксперимента</c:v>
                </c:pt>
              </c:strCache>
            </c:strRef>
          </c:tx>
          <c:cat>
            <c:strRef>
              <c:f>Лист1!$B$1:$E$1</c:f>
              <c:strCache>
                <c:ptCount val="3"/>
                <c:pt idx="0">
                  <c:v>Эмоциональное     благополучие</c:v>
                </c:pt>
                <c:pt idx="1">
                  <c:v>Тревожность </c:v>
                </c:pt>
                <c:pt idx="2">
                  <c:v>Страх перед школой</c:v>
                </c:pt>
              </c:strCache>
            </c:strRef>
          </c:cat>
          <c:val>
            <c:numRef>
              <c:f>Лист1!$B$2:$E$2</c:f>
              <c:numCache>
                <c:formatCode>0%</c:formatCode>
                <c:ptCount val="4"/>
                <c:pt idx="0">
                  <c:v>0.33000000000000135</c:v>
                </c:pt>
                <c:pt idx="1">
                  <c:v>0.44</c:v>
                </c:pt>
                <c:pt idx="2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 Конец эксперимента</c:v>
                </c:pt>
              </c:strCache>
            </c:strRef>
          </c:tx>
          <c:cat>
            <c:strRef>
              <c:f>Лист1!$B$1:$E$1</c:f>
              <c:strCache>
                <c:ptCount val="3"/>
                <c:pt idx="0">
                  <c:v>Эмоциональное     благополучие</c:v>
                </c:pt>
                <c:pt idx="1">
                  <c:v>Тревожность </c:v>
                </c:pt>
                <c:pt idx="2">
                  <c:v>Страх перед школой</c:v>
                </c:pt>
              </c:strCache>
            </c:strRef>
          </c:cat>
          <c:val>
            <c:numRef>
              <c:f>Лист1!$B$3:$E$3</c:f>
              <c:numCache>
                <c:formatCode>0%</c:formatCode>
                <c:ptCount val="4"/>
                <c:pt idx="0">
                  <c:v>0.66000000000000258</c:v>
                </c:pt>
                <c:pt idx="1">
                  <c:v>0.22</c:v>
                </c:pt>
                <c:pt idx="2">
                  <c:v>0.12000000000000002</c:v>
                </c:pt>
              </c:numCache>
            </c:numRef>
          </c:val>
        </c:ser>
        <c:axId val="77791232"/>
        <c:axId val="77792768"/>
      </c:barChart>
      <c:catAx>
        <c:axId val="77791232"/>
        <c:scaling>
          <c:orientation val="minMax"/>
        </c:scaling>
        <c:axPos val="b"/>
        <c:tickLblPos val="nextTo"/>
        <c:crossAx val="77792768"/>
        <c:crosses val="autoZero"/>
        <c:auto val="1"/>
        <c:lblAlgn val="ctr"/>
        <c:lblOffset val="100"/>
      </c:catAx>
      <c:valAx>
        <c:axId val="77792768"/>
        <c:scaling>
          <c:orientation val="minMax"/>
        </c:scaling>
        <c:axPos val="l"/>
        <c:majorGridlines/>
        <c:numFmt formatCode="0%" sourceLinked="1"/>
        <c:tickLblPos val="nextTo"/>
        <c:crossAx val="777912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C01EC-34B2-49D3-9F27-80AF9A31579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EB028-AD8C-437F-9AA7-DBAA0C31B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://folkert.ru/wp-content/uploads/2016/08/crecem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9" y="3714752"/>
            <a:ext cx="4000528" cy="2790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714356"/>
            <a:ext cx="78581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«</a:t>
            </a:r>
            <a:r>
              <a:rPr lang="ru-RU" sz="4800" b="1" dirty="0" smtClean="0">
                <a:ln w="12700">
                  <a:solidFill>
                    <a:schemeClr val="tx2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тренингов в системе психолого-педагогической организации учащихся»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20" y="5429264"/>
            <a:ext cx="42862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Педагог-психолог</a:t>
            </a:r>
            <a:endParaRPr lang="ru-RU" sz="3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Луговская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О.Д.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" y="0"/>
            <a:ext cx="914396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229500" cy="114300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Тренинговые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  упражнения: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0" y="1571612"/>
            <a:ext cx="8229600" cy="3214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позволяют ребенку:   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восстановиться  эмоционально,   психологически и физически;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повысить эрудицию, с помощью потребления духовных ценностей 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развить духовные силы  и способности;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реализовать потребность  в общении;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реализовать интересы, проверить свои силы,  самоутвердиться; среди сверстников признать себя личностью 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357166"/>
            <a:ext cx="73581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эмоционального состояния</a:t>
            </a:r>
            <a:endParaRPr lang="ru-RU" sz="4000" b="1" cap="none" spc="0" dirty="0">
              <a:ln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285852" y="1857364"/>
          <a:ext cx="7132660" cy="4302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357166"/>
            <a:ext cx="73581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«Тест тревожности» </a:t>
            </a:r>
          </a:p>
          <a:p>
            <a:pPr algn="ctr"/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(А.М. Прихожан, модификация теста </a:t>
            </a:r>
            <a:r>
              <a:rPr lang="ru-RU" sz="28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Тэмлл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Амен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Дорки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cap="none" spc="0" dirty="0">
              <a:ln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285853" y="1967022"/>
          <a:ext cx="7286676" cy="4176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357166"/>
            <a:ext cx="735811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«Тест в школе» </a:t>
            </a:r>
          </a:p>
          <a:p>
            <a:pPr algn="ctr"/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(Нижегородцев Н.В., </a:t>
            </a:r>
            <a:r>
              <a:rPr lang="ru-RU" sz="28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Шадрикова</a:t>
            </a:r>
            <a:r>
              <a:rPr lang="ru-RU" sz="28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Т.Н.)</a:t>
            </a:r>
            <a:endParaRPr lang="ru-RU" sz="2800" b="1" cap="none" spc="0" dirty="0">
              <a:ln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000101" y="1786270"/>
          <a:ext cx="7643866" cy="4500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785794"/>
            <a:ext cx="7358114" cy="50167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  на конец исследования  установлено, что показатели уровня тревожности детей  изменились и отличаются от   данных в начале исследования.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 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тренинговых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занятий   по программе коррекции тревожных состояний   способствует снижению уровня тревожности младших подростков.   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1857364"/>
            <a:ext cx="7358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Спасибо за внимание!</a:t>
            </a:r>
            <a:endParaRPr lang="ru-RU" sz="5400" b="1" cap="none" spc="0" dirty="0">
              <a:ln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yOTEvNzc1NjY0MDYuanB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14290"/>
            <a:ext cx="8001056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endParaRPr lang="ru-RU" sz="3200" b="1" dirty="0" smtClean="0">
              <a:ln w="9525"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ln w="9525"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Цель</a:t>
            </a: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-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изучение  эффективности организации тренингов в системе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педагогической организации учащихся 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ln w="9525"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Объект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педагогический  тренинг как форма работы с младшими подростками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Предмет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тренинг в системе методов  психологии и педагогике </a:t>
            </a:r>
          </a:p>
          <a:p>
            <a:pPr algn="ctr"/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642918"/>
            <a:ext cx="778674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lvl="0" indent="-514350" algn="just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Раскрыть сущность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педагогического тренинга</a:t>
            </a:r>
          </a:p>
          <a:p>
            <a:pPr lvl="0"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Рассмотрение основных принципов  и методов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педагогического тренинга </a:t>
            </a:r>
          </a:p>
          <a:p>
            <a:pPr lvl="0"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3.Определение эффективности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0" algn="just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тренингов на примере тренингов с младшими подростками на преодоление тревожности</a:t>
            </a:r>
          </a:p>
          <a:p>
            <a:pPr lvl="0" algn="just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142852"/>
            <a:ext cx="40548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 исследования</a:t>
            </a:r>
            <a:endParaRPr lang="ru-RU" sz="32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00100" y="500042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«Тренинг» (от англ.   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trаin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-   тренировать,   тренироваться) включает в себя  совокупность   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психотерапевти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ческих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психокоррекционных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ющих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методов,   направленных на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раз-витие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навыков самопознания 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само-регуляции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 общения 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межперсонального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взаимодействия,   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коммуникативных и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профессиональных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умений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www.teatr-benefis.ru/wp-content/uploads/2016/05/Trening-effektivnogo-obshhen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429000"/>
            <a:ext cx="3844921" cy="28717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71472" y="0"/>
            <a:ext cx="8358245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тренингового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обучения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обусловлена следующими задачами: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психолого-п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еда-гогических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знаний в области общения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Приобретение умений и опыта  общения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3)Развитие адекватно и полно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понимать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и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вать себя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окру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жающих людей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571472" y="1214422"/>
            <a:ext cx="4000528" cy="127159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(обучаемыми)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0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педагогического тренинга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571744"/>
            <a:ext cx="3714776" cy="20313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Принцип активности.   Данный принцип предполагает включенность в интенсивное взаимодействие каждого члена группы,   посредством его мотивированной ориентации на исследовательскую позицию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714884"/>
            <a:ext cx="4357718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Принцип «здесь и теперь» -непосредственно  -   ограничение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груп-пового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взаимодействия,   групповой дискуссии,  событиями,  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происходящи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 «здесь и теперь», в данный момент,   в данной группе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3571876"/>
            <a:ext cx="3857620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Принцип высказываний. Отказ от речевых форм,    непосредственно в повседневном общении и скрытие  истинную позицию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выс-казывающегося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   с   целью 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неже-лательных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«осложнений»      во взаимодействии  с партнером по общению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928670"/>
            <a:ext cx="4357718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Принцип акцентирования языка чувств.   Основной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педагогического тренинга является приобретение знаний в области общения, развитие компетентности в понимания партнера по что особенно связано с эмоциональной стороны общения.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928670"/>
            <a:ext cx="3714776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Принцип равенства  позиций между руководителем  занятий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(психологом, педагогом)    и участниками тренинга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285728"/>
            <a:ext cx="79296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Цели </a:t>
            </a:r>
            <a:r>
              <a:rPr lang="ru-RU" sz="40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тренинговой</a:t>
            </a:r>
            <a:r>
              <a:rPr lang="ru-RU" sz="40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работы</a:t>
            </a:r>
            <a:endParaRPr lang="ru-RU" sz="4000" dirty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785786" y="2786058"/>
            <a:ext cx="1881187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работы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тренинге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4643438" y="2214554"/>
            <a:ext cx="3232150" cy="563563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Улучшение здоровья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4643438" y="3143248"/>
            <a:ext cx="3232150" cy="54133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сихологических основ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4643438" y="4143380"/>
            <a:ext cx="3232150" cy="71438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Содействие личностному и саморазвитию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643438" y="5072074"/>
            <a:ext cx="323215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 целью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самоизменения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поведения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4643438" y="1285860"/>
            <a:ext cx="3232150" cy="60483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Arial" pitchFamily="34" charset="0"/>
              </a:rPr>
              <a:t> В исследовании и решении  проблем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1678761" y="3464719"/>
            <a:ext cx="392909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643306" y="1500174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3714744" y="2500306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714744" y="3429000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714744" y="4500570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643306" y="5429264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714612" y="3429000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42852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Проблемы младшего подросткового </a:t>
            </a:r>
          </a:p>
          <a:p>
            <a:pPr algn="ctr"/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возраста</a:t>
            </a:r>
            <a:endParaRPr lang="ru-RU" sz="3600" dirty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57224" y="1214422"/>
            <a:ext cx="7822654" cy="526297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Физиологической потребности, запускающей   физическую и сексуальную подростков.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Потребности в безопасности, которую подростки находят в принадлежности к группе.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Потребности в независимости и в эмансипации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семьи.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Потребности в привязанности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Потребности в успехе,   в проверке своих возможностей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Наконец,   потребности в самореализации и развитии 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-e-m.ru/photos/image/aHR0cDovL3BlZHNvdmV0LnN1L19sZC8yOTEvNzc1NjY0MDYuan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285728"/>
            <a:ext cx="62865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Программа </a:t>
            </a:r>
            <a:r>
              <a:rPr lang="ru-RU" sz="3200" b="1" dirty="0" err="1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тренинговых</a:t>
            </a: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занятий для младших подростков</a:t>
            </a:r>
            <a:endParaRPr lang="ru-RU" sz="3200" dirty="0" smtClean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85720" y="214290"/>
          <a:ext cx="114300" cy="209550"/>
        </p:xfrm>
        <a:graphic>
          <a:graphicData uri="http://schemas.openxmlformats.org/presentationml/2006/ole">
            <p:oleObj spid="_x0000_s4099" name="Формула" r:id="rId4" imgW="114151" imgH="215619" progId="Equation.3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0" y="0"/>
          <a:ext cx="114300" cy="209550"/>
        </p:xfrm>
        <a:graphic>
          <a:graphicData uri="http://schemas.openxmlformats.org/presentationml/2006/ole">
            <p:oleObj spid="_x0000_s4105" name="Формула" r:id="rId5" imgW="114151" imgH="215619" progId="Equation.3">
              <p:embed/>
            </p:oleObj>
          </a:graphicData>
        </a:graphic>
      </p:graphicFrame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357818" y="1571612"/>
            <a:ext cx="34289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заключается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личностной тревожности подростков путем внутреннего потенциала на решение собственных через смешанную   деятельность.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000100" y="4071942"/>
            <a:ext cx="678657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Педагогический эффект  игры:  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создает условия для взаимодействия и взаимопомощи;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сплачивает  рождает,   хотя и общность;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 создает простор  для фантазии и импровизации;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 отвечает  принципу единства познания и рекреации.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581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Слайд 1</vt:lpstr>
      <vt:lpstr>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Тренинговые   упражнения: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Admin</cp:lastModifiedBy>
  <cp:revision>46</cp:revision>
  <dcterms:created xsi:type="dcterms:W3CDTF">2016-02-03T20:57:57Z</dcterms:created>
  <dcterms:modified xsi:type="dcterms:W3CDTF">2017-02-21T13:25:50Z</dcterms:modified>
</cp:coreProperties>
</file>