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0" autoAdjust="0"/>
    <p:restoredTop sz="94669" autoAdjust="0"/>
  </p:normalViewPr>
  <p:slideViewPr>
    <p:cSldViewPr>
      <p:cViewPr varScale="1">
        <p:scale>
          <a:sx n="69" d="100"/>
          <a:sy n="69" d="100"/>
        </p:scale>
        <p:origin x="-141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1340777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1704231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3109634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330805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1273847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2684222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3938460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214235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3585248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3831484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971728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C1C77A-537F-4F53-8C62-FC5478923908}" type="datetimeFigureOut">
              <a:rPr lang="ru-RU" smtClean="0"/>
              <a:pPr/>
              <a:t>20.02.2017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2305891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1C77A-537F-4F53-8C62-FC5478923908}" type="datetimeFigureOut">
              <a:rPr lang="ru-RU" smtClean="0"/>
              <a:pPr/>
              <a:t>20.02.2017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16F16-BD22-49DD-A7E0-CE3A45AAABA5}" type="slidenum">
              <a:rPr lang="ru-RU" smtClean="0"/>
              <a:pPr/>
              <a:t>‹#›</a:t>
            </a:fld>
            <a:endParaRPr lang="ru-RU"/>
          </a:p>
        </p:txBody>
      </p:sp>
    </p:spTree>
    <p:extLst>
      <p:ext uri="{BB962C8B-B14F-4D97-AF65-F5344CB8AC3E}">
        <p14:creationId xmlns:p14="http://schemas.microsoft.com/office/powerpoint/2010/main" xmlns="" val="3325681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48142" y="116632"/>
            <a:ext cx="6980242" cy="1368152"/>
          </a:xfrm>
          <a:prstGeom prst="roundRect">
            <a:avLst/>
          </a:prstGeom>
          <a:effectLst>
            <a:glow rad="139700">
              <a:schemeClr val="accent1">
                <a:alpha val="30000"/>
              </a:schemeClr>
            </a:glow>
            <a:outerShdw blurRad="215900" dist="165100" dir="3120000" sx="98000" sy="98000" algn="ctr" rotWithShape="0">
              <a:srgbClr val="000000">
                <a:alpha val="71000"/>
              </a:srgbClr>
            </a:outerShdw>
            <a:reflection stA="0" endPos="0" dist="38100" dir="5400000" sy="-100000" algn="bl" rotWithShape="0"/>
            <a:softEdge rad="0"/>
          </a:effectLst>
          <a:scene3d>
            <a:camera prst="perspectiveFront"/>
            <a:lightRig rig="threePt" dir="t"/>
          </a:scene3d>
          <a:sp3d extrusionH="76200" prstMaterial="softEdge">
            <a:bevelT w="647700" h="476250"/>
            <a:bevelB w="298450" prst="convex"/>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t>Правила поведения на льду</a:t>
            </a:r>
            <a:endParaRPr lang="ru-RU" sz="3600" b="1" dirty="0"/>
          </a:p>
        </p:txBody>
      </p:sp>
      <p:sp>
        <p:nvSpPr>
          <p:cNvPr id="5" name="Подзаголовок 4"/>
          <p:cNvSpPr>
            <a:spLocks noGrp="1"/>
          </p:cNvSpPr>
          <p:nvPr>
            <p:ph type="subTitle" idx="1"/>
          </p:nvPr>
        </p:nvSpPr>
        <p:spPr>
          <a:xfrm>
            <a:off x="4788024" y="4797152"/>
            <a:ext cx="4136504" cy="1752600"/>
          </a:xfrm>
        </p:spPr>
        <p:txBody>
          <a:bodyPr>
            <a:normAutofit fontScale="70000" lnSpcReduction="20000"/>
          </a:bodyPr>
          <a:lstStyle/>
          <a:p>
            <a:r>
              <a:rPr lang="ru-RU" dirty="0" smtClean="0">
                <a:solidFill>
                  <a:schemeClr val="bg1"/>
                </a:solidFill>
              </a:rPr>
              <a:t>Презентацию выполнил ученик </a:t>
            </a:r>
            <a:r>
              <a:rPr lang="ru-RU" dirty="0" smtClean="0">
                <a:solidFill>
                  <a:schemeClr val="bg1"/>
                </a:solidFill>
              </a:rPr>
              <a:t>6«А</a:t>
            </a:r>
            <a:r>
              <a:rPr lang="ru-RU" dirty="0" smtClean="0">
                <a:solidFill>
                  <a:schemeClr val="bg1"/>
                </a:solidFill>
              </a:rPr>
              <a:t>» класса </a:t>
            </a:r>
            <a:endParaRPr lang="ru-RU" dirty="0" smtClean="0">
              <a:solidFill>
                <a:schemeClr val="bg1"/>
              </a:solidFill>
            </a:endParaRPr>
          </a:p>
          <a:p>
            <a:r>
              <a:rPr lang="ru-RU" dirty="0" smtClean="0">
                <a:solidFill>
                  <a:schemeClr val="bg1"/>
                </a:solidFill>
              </a:rPr>
              <a:t>МКОУ </a:t>
            </a:r>
            <a:r>
              <a:rPr lang="ru-RU" dirty="0" err="1" smtClean="0">
                <a:solidFill>
                  <a:schemeClr val="bg1"/>
                </a:solidFill>
              </a:rPr>
              <a:t>Бутурлиновская</a:t>
            </a:r>
            <a:r>
              <a:rPr lang="ru-RU" dirty="0" smtClean="0">
                <a:solidFill>
                  <a:schemeClr val="bg1"/>
                </a:solidFill>
              </a:rPr>
              <a:t> </a:t>
            </a:r>
            <a:r>
              <a:rPr lang="ru-RU" dirty="0" smtClean="0">
                <a:solidFill>
                  <a:schemeClr val="bg1"/>
                </a:solidFill>
              </a:rPr>
              <a:t>ООШ№</a:t>
            </a:r>
            <a:r>
              <a:rPr lang="ru-RU" dirty="0" smtClean="0">
                <a:solidFill>
                  <a:schemeClr val="bg1"/>
                </a:solidFill>
              </a:rPr>
              <a:t>7 </a:t>
            </a:r>
            <a:endParaRPr lang="ru-RU" dirty="0" smtClean="0">
              <a:solidFill>
                <a:schemeClr val="bg1"/>
              </a:solidFill>
            </a:endParaRPr>
          </a:p>
          <a:p>
            <a:r>
              <a:rPr lang="ru-RU" dirty="0" err="1" smtClean="0">
                <a:solidFill>
                  <a:schemeClr val="bg1"/>
                </a:solidFill>
              </a:rPr>
              <a:t>Варванцев</a:t>
            </a:r>
            <a:r>
              <a:rPr lang="ru-RU" dirty="0" smtClean="0">
                <a:solidFill>
                  <a:schemeClr val="bg1"/>
                </a:solidFill>
              </a:rPr>
              <a:t> </a:t>
            </a:r>
            <a:r>
              <a:rPr lang="ru-RU" dirty="0" smtClean="0">
                <a:solidFill>
                  <a:schemeClr val="bg1"/>
                </a:solidFill>
              </a:rPr>
              <a:t>Денис</a:t>
            </a:r>
            <a:endParaRPr lang="ru-RU" dirty="0">
              <a:solidFill>
                <a:schemeClr val="bg1"/>
              </a:solidFill>
            </a:endParaRPr>
          </a:p>
        </p:txBody>
      </p:sp>
    </p:spTree>
    <p:extLst>
      <p:ext uri="{BB962C8B-B14F-4D97-AF65-F5344CB8AC3E}">
        <p14:creationId xmlns:p14="http://schemas.microsoft.com/office/powerpoint/2010/main" xmlns="" val="30069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blinds(horizontal)">
                                      <p:cBhvr>
                                        <p:cTn id="11" dur="500"/>
                                        <p:tgtEl>
                                          <p:spTgt spid="5">
                                            <p:txEl>
                                              <p:pRg st="0" end="0"/>
                                            </p:txEl>
                                          </p:spTgt>
                                        </p:tgtEl>
                                      </p:cBhvr>
                                    </p:animEffect>
                                  </p:childTnLst>
                                </p:cTn>
                              </p:par>
                            </p:childTnLst>
                          </p:cTn>
                        </p:par>
                        <p:par>
                          <p:cTn id="12" fill="hold">
                            <p:stCondLst>
                              <p:cond delay="2500"/>
                            </p:stCondLst>
                            <p:childTnLst>
                              <p:par>
                                <p:cTn id="13" presetID="3" presetClass="entr" presetSubtype="10" fill="hold" grpId="0"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blinds(horizontal)">
                                      <p:cBhvr>
                                        <p:cTn id="15" dur="500"/>
                                        <p:tgtEl>
                                          <p:spTgt spid="5">
                                            <p:txEl>
                                              <p:pRg st="1" end="1"/>
                                            </p:txEl>
                                          </p:spTgt>
                                        </p:tgtEl>
                                      </p:cBhvr>
                                    </p:animEffect>
                                  </p:childTnLst>
                                </p:cTn>
                              </p:par>
                            </p:childTnLst>
                          </p:cTn>
                        </p:par>
                        <p:par>
                          <p:cTn id="16" fill="hold">
                            <p:stCondLst>
                              <p:cond delay="3000"/>
                            </p:stCondLst>
                            <p:childTnLst>
                              <p:par>
                                <p:cTn id="17" presetID="3" presetClass="entr" presetSubtype="1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blinds(horizontal)">
                                      <p:cBhvr>
                                        <p:cTn id="19"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12359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Как выбраться из полыньи</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778" y="1691639"/>
            <a:ext cx="8100392" cy="4796575"/>
          </a:xfrm>
          <a:prstGeom prst="rect">
            <a:avLst/>
          </a:prstGeom>
        </p:spPr>
      </p:pic>
    </p:spTree>
    <p:extLst>
      <p:ext uri="{BB962C8B-B14F-4D97-AF65-F5344CB8AC3E}">
        <p14:creationId xmlns:p14="http://schemas.microsoft.com/office/powerpoint/2010/main" xmlns="" val="6384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341" fill="hold">
                                          <p:stCondLst>
                                            <p:cond delay="0"/>
                                          </p:stCondLst>
                                        </p:cTn>
                                        <p:tgtEl>
                                          <p:spTgt spid="4"/>
                                        </p:tgtEl>
                                        <p:attrNameLst>
                                          <p:attrName>style.rotation</p:attrName>
                                        </p:attrNameLst>
                                      </p:cBhvr>
                                      <p:to>
                                        <p:strVal val="-45.0"/>
                                      </p:to>
                                    </p:set>
                                    <p:anim calcmode="lin" valueType="num">
                                      <p:cBhvr>
                                        <p:cTn id="8" dur="341" fill="hold">
                                          <p:stCondLst>
                                            <p:cond delay="341"/>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4"/>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8250"/>
                            </p:stCondLst>
                            <p:childTnLst>
                              <p:par>
                                <p:cTn id="13" presetID="8"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amond(in)">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708920"/>
            <a:ext cx="8229600" cy="1324744"/>
          </a:xfrm>
        </p:spPr>
        <p:txBody>
          <a:bodyPr>
            <a:normAutofit/>
          </a:bodyPr>
          <a:lstStyle/>
          <a:p>
            <a:r>
              <a:rPr lang="ru-RU" sz="4800" b="1" dirty="0" smtClean="0">
                <a:solidFill>
                  <a:schemeClr val="bg1"/>
                </a:solidFill>
              </a:rPr>
              <a:t>Спасибо за внимание!</a:t>
            </a:r>
            <a:endParaRPr lang="ru-RU" sz="4800" b="1" dirty="0">
              <a:solidFill>
                <a:schemeClr val="bg1"/>
              </a:solidFill>
            </a:endParaRPr>
          </a:p>
        </p:txBody>
      </p:sp>
    </p:spTree>
    <p:extLst>
      <p:ext uri="{BB962C8B-B14F-4D97-AF65-F5344CB8AC3E}">
        <p14:creationId xmlns:p14="http://schemas.microsoft.com/office/powerpoint/2010/main" xmlns="" val="167357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340768"/>
            <a:ext cx="8424936" cy="4032448"/>
          </a:xfrm>
        </p:spPr>
        <p:txBody>
          <a:bodyPr>
            <a:normAutofit fontScale="85000" lnSpcReduction="20000"/>
          </a:bodyPr>
          <a:lstStyle/>
          <a:p>
            <a:r>
              <a:rPr lang="ru-RU" sz="2800" dirty="0"/>
              <a:t>С приходом </a:t>
            </a:r>
            <a:r>
              <a:rPr lang="ru-RU" sz="2800" dirty="0" smtClean="0"/>
              <a:t>зимы </a:t>
            </a:r>
            <a:r>
              <a:rPr lang="ru-RU" sz="2800" dirty="0"/>
              <a:t>на воде образовывается лед. Все водоемы начинают замерзать, но лед на них поначалу совсем непрочный и может легко сломаться под ногами людей. И очень важно, чтобы дети это понимали и не пытались кататься на нем, угрожая своей жизни. Поэтому взрослые должны объяснять им, что существуют правила поведения на льду. Тем более что, как показывает практика, часто и сами взрослые не знают эти элементарные правила. Так </a:t>
            </a:r>
            <a:r>
              <a:rPr lang="ru-RU" sz="2800" dirty="0" smtClean="0"/>
              <a:t>что </a:t>
            </a:r>
            <a:r>
              <a:rPr lang="ru-RU" sz="2800" dirty="0"/>
              <a:t>каждому будет полезно ознакомиться с ними подробнее.</a:t>
            </a:r>
            <a:r>
              <a:rPr lang="ru-RU" dirty="0" smtClean="0"/>
              <a:t/>
            </a:r>
            <a:br>
              <a:rPr lang="ru-RU" dirty="0" smtClean="0"/>
            </a:br>
            <a:r>
              <a:rPr lang="ru-RU" dirty="0" smtClean="0"/>
              <a:t/>
            </a:r>
            <a:br>
              <a:rPr lang="ru-RU" dirty="0" smtClean="0"/>
            </a:b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4293096"/>
            <a:ext cx="6596211" cy="2561426"/>
          </a:xfrm>
          <a:prstGeom prst="rect">
            <a:avLst/>
          </a:prstGeom>
        </p:spPr>
      </p:pic>
      <p:sp>
        <p:nvSpPr>
          <p:cNvPr id="6" name="Скругленный прямоугольник 5"/>
          <p:cNvSpPr/>
          <p:nvPr/>
        </p:nvSpPr>
        <p:spPr>
          <a:xfrm>
            <a:off x="1204809" y="99522"/>
            <a:ext cx="6624736" cy="1224136"/>
          </a:xfrm>
          <a:prstGeom prst="roundRect">
            <a:avLst/>
          </a:prstGeom>
          <a:effectLst>
            <a:outerShdw blurRad="50800" dist="50800" dir="5400000" algn="ctr" rotWithShape="0">
              <a:srgbClr val="000000"/>
            </a:outerShdw>
          </a:effectLst>
          <a:scene3d>
            <a:camera prst="orthographicFront"/>
            <a:lightRig rig="threePt" dir="t"/>
          </a:scene3d>
          <a:sp3d>
            <a:bevelT w="615950" h="736600"/>
            <a:bevelB w="66675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Приход зимы</a:t>
            </a:r>
            <a:endParaRPr lang="ru-RU" sz="3200" b="1" dirty="0"/>
          </a:p>
        </p:txBody>
      </p:sp>
    </p:spTree>
    <p:extLst>
      <p:ext uri="{BB962C8B-B14F-4D97-AF65-F5344CB8AC3E}">
        <p14:creationId xmlns:p14="http://schemas.microsoft.com/office/powerpoint/2010/main" xmlns="" val="321260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341" fill="hold">
                                          <p:stCondLst>
                                            <p:cond delay="0"/>
                                          </p:stCondLst>
                                        </p:cTn>
                                        <p:tgtEl>
                                          <p:spTgt spid="6"/>
                                        </p:tgtEl>
                                        <p:attrNameLst>
                                          <p:attrName>style.rotation</p:attrName>
                                        </p:attrNameLst>
                                      </p:cBhvr>
                                      <p:to>
                                        <p:strVal val="-45.0"/>
                                      </p:to>
                                    </p:set>
                                    <p:anim calcmode="lin" valueType="num">
                                      <p:cBhvr>
                                        <p:cTn id="8" dur="341" fill="hold">
                                          <p:stCondLst>
                                            <p:cond delay="341"/>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4125"/>
                            </p:stCondLst>
                            <p:childTnLst>
                              <p:par>
                                <p:cTn id="13" presetID="5" presetClass="entr" presetSubtype="1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1500"/>
                                        <p:tgtEl>
                                          <p:spTgt spid="3">
                                            <p:txEl>
                                              <p:pRg st="0" end="0"/>
                                            </p:txEl>
                                          </p:spTgt>
                                        </p:tgtEl>
                                      </p:cBhvr>
                                    </p:animEffect>
                                  </p:childTnLst>
                                </p:cTn>
                              </p:par>
                            </p:childTnLst>
                          </p:cTn>
                        </p:par>
                        <p:par>
                          <p:cTn id="16" fill="hold">
                            <p:stCondLst>
                              <p:cond delay="5625"/>
                            </p:stCondLst>
                            <p:childTnLst>
                              <p:par>
                                <p:cTn id="17" presetID="8"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9786" y="1412776"/>
            <a:ext cx="8219256" cy="3560420"/>
          </a:xfrm>
        </p:spPr>
        <p:txBody>
          <a:bodyPr>
            <a:normAutofit fontScale="77500" lnSpcReduction="20000"/>
          </a:bodyPr>
          <a:lstStyle/>
          <a:p>
            <a:r>
              <a:rPr lang="ru-RU" dirty="0"/>
              <a:t>Каждый год приносит нам печальные известия о том, что из-за своей беспечности появляются все новые пострадавшие, которые решили покататься на тонком льду. Чаще всего, это происходит при несанкционированных ледовых переправах или на зимней рыбалке. Часто бывает, что люди так сильно торопятся, что забывают об опасности и пытаются перейти еле замерзший водоем, чтобы сократить себе путь, например, домой.</a:t>
            </a:r>
            <a:r>
              <a:rPr lang="ru-RU" dirty="0" smtClean="0"/>
              <a:t/>
            </a:r>
            <a:br>
              <a:rPr lang="ru-RU" dirty="0" smtClean="0"/>
            </a:br>
            <a:r>
              <a:rPr lang="ru-RU" dirty="0" smtClean="0"/>
              <a:t/>
            </a:r>
            <a:br>
              <a:rPr lang="ru-RU" dirty="0" smtClean="0"/>
            </a:br>
            <a:endParaRPr lang="ru-RU" dirty="0"/>
          </a:p>
        </p:txBody>
      </p:sp>
      <p:sp>
        <p:nvSpPr>
          <p:cNvPr id="5" name="Скругленный прямоугольник 4"/>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Опасность на льду</a:t>
            </a:r>
            <a:endParaRPr lang="ru-RU" sz="3200" b="1"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716016" y="4178776"/>
            <a:ext cx="3810000" cy="2564904"/>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1560" y="4178776"/>
            <a:ext cx="3566362" cy="2564904"/>
          </a:xfrm>
          <a:prstGeom prst="rect">
            <a:avLst/>
          </a:prstGeom>
        </p:spPr>
      </p:pic>
    </p:spTree>
    <p:extLst>
      <p:ext uri="{BB962C8B-B14F-4D97-AF65-F5344CB8AC3E}">
        <p14:creationId xmlns:p14="http://schemas.microsoft.com/office/powerpoint/2010/main" xmlns="" val="179923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341" fill="hold">
                                          <p:stCondLst>
                                            <p:cond delay="0"/>
                                          </p:stCondLst>
                                        </p:cTn>
                                        <p:tgtEl>
                                          <p:spTgt spid="5"/>
                                        </p:tgtEl>
                                        <p:attrNameLst>
                                          <p:attrName>style.rotation</p:attrName>
                                        </p:attrNameLst>
                                      </p:cBhvr>
                                      <p:to>
                                        <p:strVal val="-45.0"/>
                                      </p:to>
                                    </p:set>
                                    <p:anim calcmode="lin" valueType="num">
                                      <p:cBhvr>
                                        <p:cTn id="8" dur="341" fill="hold">
                                          <p:stCondLst>
                                            <p:cond delay="341"/>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0"/>
                            </p:stCondLst>
                            <p:childTnLst>
                              <p:par>
                                <p:cTn id="13" presetID="5" presetClass="entr" presetSubtype="1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1500"/>
                                        <p:tgtEl>
                                          <p:spTgt spid="3">
                                            <p:txEl>
                                              <p:pRg st="0" end="0"/>
                                            </p:txEl>
                                          </p:spTgt>
                                        </p:tgtEl>
                                      </p:cBhvr>
                                    </p:animEffect>
                                  </p:childTnLst>
                                </p:cTn>
                              </p:par>
                            </p:childTnLst>
                          </p:cTn>
                        </p:par>
                        <p:par>
                          <p:cTn id="16" fill="hold">
                            <p:stCondLst>
                              <p:cond delay="750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par>
                          <p:cTn id="20" fill="hold">
                            <p:stCondLst>
                              <p:cond delay="9500"/>
                            </p:stCondLst>
                            <p:childTnLst>
                              <p:par>
                                <p:cTn id="21" presetID="8"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Правило №1</a:t>
            </a:r>
            <a:endParaRPr lang="ru-RU" sz="3200" b="1" dirty="0"/>
          </a:p>
        </p:txBody>
      </p:sp>
      <p:sp>
        <p:nvSpPr>
          <p:cNvPr id="6" name="Прямоугольник 5"/>
          <p:cNvSpPr/>
          <p:nvPr/>
        </p:nvSpPr>
        <p:spPr>
          <a:xfrm>
            <a:off x="691650" y="1453763"/>
            <a:ext cx="8064896" cy="3108543"/>
          </a:xfrm>
          <a:prstGeom prst="rect">
            <a:avLst/>
          </a:prstGeom>
        </p:spPr>
        <p:txBody>
          <a:bodyPr wrap="square">
            <a:spAutoFit/>
          </a:bodyPr>
          <a:lstStyle/>
          <a:p>
            <a:r>
              <a:rPr lang="ru-RU" sz="3200" dirty="0"/>
              <a:t>Не бейте по льду ногами, проверяя его на прочность. Если вы проверяете его толщину палкой, и после первого удара появляется вода, забудьте об идее ступать на такую поверхность.</a:t>
            </a:r>
            <a:r>
              <a:rPr lang="ru-RU" sz="3200" dirty="0" smtClean="0"/>
              <a:t/>
            </a:r>
            <a:br>
              <a:rPr lang="ru-RU" sz="3200" dirty="0" smtClean="0"/>
            </a:br>
            <a:r>
              <a:rPr lang="ru-RU" dirty="0" smtClean="0"/>
              <a:t/>
            </a:r>
            <a:br>
              <a:rPr lang="ru-RU" dirty="0" smtClean="0"/>
            </a:br>
            <a:endParaRPr lang="ru-RU"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347864" y="3769588"/>
            <a:ext cx="5239119" cy="2834406"/>
          </a:xfrm>
          <a:prstGeom prst="rect">
            <a:avLst/>
          </a:prstGeom>
        </p:spPr>
      </p:pic>
    </p:spTree>
    <p:extLst>
      <p:ext uri="{BB962C8B-B14F-4D97-AF65-F5344CB8AC3E}">
        <p14:creationId xmlns:p14="http://schemas.microsoft.com/office/powerpoint/2010/main" xmlns="" val="3663589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341" fill="hold">
                                          <p:stCondLst>
                                            <p:cond delay="0"/>
                                          </p:stCondLst>
                                        </p:cTn>
                                        <p:tgtEl>
                                          <p:spTgt spid="5"/>
                                        </p:tgtEl>
                                        <p:attrNameLst>
                                          <p:attrName>style.rotation</p:attrName>
                                        </p:attrNameLst>
                                      </p:cBhvr>
                                      <p:to>
                                        <p:strVal val="-45.0"/>
                                      </p:to>
                                    </p:set>
                                    <p:anim calcmode="lin" valueType="num">
                                      <p:cBhvr>
                                        <p:cTn id="8" dur="341" fill="hold">
                                          <p:stCondLst>
                                            <p:cond delay="341"/>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750"/>
                            </p:stCondLst>
                            <p:childTnLst>
                              <p:par>
                                <p:cTn id="13" presetID="5"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1500"/>
                                        <p:tgtEl>
                                          <p:spTgt spid="6"/>
                                        </p:tgtEl>
                                      </p:cBhvr>
                                    </p:animEffect>
                                  </p:childTnLst>
                                </p:cTn>
                              </p:par>
                            </p:childTnLst>
                          </p:cTn>
                        </p:par>
                        <p:par>
                          <p:cTn id="16" fill="hold">
                            <p:stCondLst>
                              <p:cond delay="525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Правило №2</a:t>
            </a:r>
          </a:p>
        </p:txBody>
      </p:sp>
      <p:sp>
        <p:nvSpPr>
          <p:cNvPr id="7" name="Прямоугольник 6"/>
          <p:cNvSpPr/>
          <p:nvPr/>
        </p:nvSpPr>
        <p:spPr>
          <a:xfrm>
            <a:off x="251520" y="1484784"/>
            <a:ext cx="8604448" cy="3539430"/>
          </a:xfrm>
          <a:prstGeom prst="rect">
            <a:avLst/>
          </a:prstGeom>
        </p:spPr>
        <p:txBody>
          <a:bodyPr wrap="square">
            <a:spAutoFit/>
          </a:bodyPr>
          <a:lstStyle/>
          <a:p>
            <a:r>
              <a:rPr lang="ru-RU" sz="3200" dirty="0" smtClean="0"/>
              <a:t>При переходе через водоём толщина </a:t>
            </a:r>
            <a:r>
              <a:rPr lang="ru-RU" sz="3200" dirty="0"/>
              <a:t>льда не должна быть меньше 7 </a:t>
            </a:r>
            <a:r>
              <a:rPr lang="ru-RU" sz="3200" dirty="0" smtClean="0"/>
              <a:t>см, при катании на коньках группой 25 см, при переезде на машине не более 0,8 т лёд должен быть не менее 20 см.</a:t>
            </a:r>
            <a:br>
              <a:rPr lang="ru-RU" sz="3200" dirty="0" smtClean="0"/>
            </a:br>
            <a:r>
              <a:rPr lang="ru-RU" sz="3200" dirty="0" smtClean="0"/>
              <a:t/>
            </a:r>
            <a:br>
              <a:rPr lang="ru-RU" sz="3200" dirty="0" smtClean="0"/>
            </a:br>
            <a:endParaRPr lang="ru-RU" sz="3200" dirty="0"/>
          </a:p>
        </p:txBody>
      </p:sp>
      <p:pic>
        <p:nvPicPr>
          <p:cNvPr id="8" name="Рисунок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520" y="4077072"/>
            <a:ext cx="3600400" cy="2458424"/>
          </a:xfrm>
          <a:prstGeom prst="rect">
            <a:avLst/>
          </a:prstGeom>
        </p:spPr>
      </p:pic>
      <p:pic>
        <p:nvPicPr>
          <p:cNvPr id="9" name="Рисунок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55568" y="4090765"/>
            <a:ext cx="3600400" cy="2458423"/>
          </a:xfrm>
          <a:prstGeom prst="rect">
            <a:avLst/>
          </a:prstGeom>
        </p:spPr>
      </p:pic>
    </p:spTree>
    <p:extLst>
      <p:ext uri="{BB962C8B-B14F-4D97-AF65-F5344CB8AC3E}">
        <p14:creationId xmlns:p14="http://schemas.microsoft.com/office/powerpoint/2010/main" xmlns="" val="49304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341" fill="hold">
                                          <p:stCondLst>
                                            <p:cond delay="0"/>
                                          </p:stCondLst>
                                        </p:cTn>
                                        <p:tgtEl>
                                          <p:spTgt spid="5"/>
                                        </p:tgtEl>
                                        <p:attrNameLst>
                                          <p:attrName>style.rotation</p:attrName>
                                        </p:attrNameLst>
                                      </p:cBhvr>
                                      <p:to>
                                        <p:strVal val="-45.0"/>
                                      </p:to>
                                    </p:set>
                                    <p:anim calcmode="lin" valueType="num">
                                      <p:cBhvr>
                                        <p:cTn id="8" dur="341" fill="hold">
                                          <p:stCondLst>
                                            <p:cond delay="341"/>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750"/>
                            </p:stCondLst>
                            <p:childTnLst>
                              <p:par>
                                <p:cTn id="13" presetID="5" presetClass="entr" presetSubtype="1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1500"/>
                                        <p:tgtEl>
                                          <p:spTgt spid="7"/>
                                        </p:tgtEl>
                                      </p:cBhvr>
                                    </p:animEffect>
                                  </p:childTnLst>
                                </p:cTn>
                              </p:par>
                            </p:childTnLst>
                          </p:cTn>
                        </p:par>
                        <p:par>
                          <p:cTn id="16" fill="hold">
                            <p:stCondLst>
                              <p:cond delay="5250"/>
                            </p:stCondLst>
                            <p:childTnLst>
                              <p:par>
                                <p:cTn id="17" presetID="8"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amond(in)">
                                      <p:cBhvr>
                                        <p:cTn id="19" dur="2000"/>
                                        <p:tgtEl>
                                          <p:spTgt spid="8"/>
                                        </p:tgtEl>
                                      </p:cBhvr>
                                    </p:animEffect>
                                  </p:childTnLst>
                                </p:cTn>
                              </p:par>
                            </p:childTnLst>
                          </p:cTn>
                        </p:par>
                        <p:par>
                          <p:cTn id="20" fill="hold">
                            <p:stCondLst>
                              <p:cond delay="7250"/>
                            </p:stCondLst>
                            <p:childTnLst>
                              <p:par>
                                <p:cTn id="21" presetID="8"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amond(in)">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Двигаясь группой, идите на расстоянии 6 м друг от друга по тем следам, которые оставляет идущий впереди.</a:t>
            </a:r>
            <a:r>
              <a:rPr lang="ru-RU" dirty="0" smtClean="0"/>
              <a:t/>
            </a:r>
            <a:br>
              <a:rPr lang="ru-RU" dirty="0" smtClean="0"/>
            </a:br>
            <a:r>
              <a:rPr lang="ru-RU" dirty="0" smtClean="0"/>
              <a:t/>
            </a:r>
            <a:br>
              <a:rPr lang="ru-RU" dirty="0" smtClean="0"/>
            </a:br>
            <a:endParaRPr lang="ru-RU" dirty="0"/>
          </a:p>
        </p:txBody>
      </p:sp>
      <p:sp>
        <p:nvSpPr>
          <p:cNvPr id="5" name="Скругленный прямоугольник 4"/>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Правило №3</a:t>
            </a: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67046" y="3537530"/>
            <a:ext cx="6696744" cy="3059038"/>
          </a:xfrm>
          <a:prstGeom prst="rect">
            <a:avLst/>
          </a:prstGeom>
        </p:spPr>
      </p:pic>
    </p:spTree>
    <p:extLst>
      <p:ext uri="{BB962C8B-B14F-4D97-AF65-F5344CB8AC3E}">
        <p14:creationId xmlns:p14="http://schemas.microsoft.com/office/powerpoint/2010/main" xmlns="" val="152948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341" fill="hold">
                                          <p:stCondLst>
                                            <p:cond delay="0"/>
                                          </p:stCondLst>
                                        </p:cTn>
                                        <p:tgtEl>
                                          <p:spTgt spid="5"/>
                                        </p:tgtEl>
                                        <p:attrNameLst>
                                          <p:attrName>style.rotation</p:attrName>
                                        </p:attrNameLst>
                                      </p:cBhvr>
                                      <p:to>
                                        <p:strVal val="-45.0"/>
                                      </p:to>
                                    </p:set>
                                    <p:anim calcmode="lin" valueType="num">
                                      <p:cBhvr>
                                        <p:cTn id="8" dur="341" fill="hold">
                                          <p:stCondLst>
                                            <p:cond delay="341"/>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750"/>
                            </p:stCondLst>
                            <p:childTnLst>
                              <p:par>
                                <p:cTn id="13" presetID="5" presetClass="entr" presetSubtype="1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1500"/>
                                        <p:tgtEl>
                                          <p:spTgt spid="3">
                                            <p:txEl>
                                              <p:pRg st="0" end="0"/>
                                            </p:txEl>
                                          </p:spTgt>
                                        </p:tgtEl>
                                      </p:cBhvr>
                                    </p:animEffect>
                                  </p:childTnLst>
                                </p:cTn>
                              </p:par>
                            </p:childTnLst>
                          </p:cTn>
                        </p:par>
                        <p:par>
                          <p:cTn id="16" fill="hold">
                            <p:stCondLst>
                              <p:cond delay="525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Правило №4</a:t>
            </a:r>
          </a:p>
        </p:txBody>
      </p:sp>
      <p:sp>
        <p:nvSpPr>
          <p:cNvPr id="5" name="Прямоугольник 4"/>
          <p:cNvSpPr/>
          <p:nvPr/>
        </p:nvSpPr>
        <p:spPr>
          <a:xfrm>
            <a:off x="1815118" y="1413937"/>
            <a:ext cx="6141258" cy="861774"/>
          </a:xfrm>
          <a:prstGeom prst="rect">
            <a:avLst/>
          </a:prstGeom>
        </p:spPr>
        <p:txBody>
          <a:bodyPr wrap="square">
            <a:spAutoFit/>
          </a:bodyPr>
          <a:lstStyle/>
          <a:p>
            <a:r>
              <a:rPr lang="ru-RU" sz="3200" b="1" dirty="0" smtClean="0">
                <a:solidFill>
                  <a:srgbClr val="FF0000"/>
                </a:solidFill>
              </a:rPr>
              <a:t>Опасные места на водоёмах.</a:t>
            </a:r>
            <a:r>
              <a:rPr lang="ru-RU" b="1" dirty="0" smtClean="0">
                <a:solidFill>
                  <a:srgbClr val="FF0000"/>
                </a:solidFill>
              </a:rPr>
              <a:t/>
            </a:r>
            <a:br>
              <a:rPr lang="ru-RU" b="1" dirty="0" smtClean="0">
                <a:solidFill>
                  <a:srgbClr val="FF0000"/>
                </a:solidFill>
              </a:rPr>
            </a:br>
            <a:endParaRPr lang="ru-RU" b="1" dirty="0">
              <a:solidFill>
                <a:srgbClr val="FF0000"/>
              </a:solidFill>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520" y="2060847"/>
            <a:ext cx="8657406" cy="4616569"/>
          </a:xfrm>
          <a:prstGeom prst="rect">
            <a:avLst/>
          </a:prstGeom>
        </p:spPr>
      </p:pic>
    </p:spTree>
    <p:extLst>
      <p:ext uri="{BB962C8B-B14F-4D97-AF65-F5344CB8AC3E}">
        <p14:creationId xmlns:p14="http://schemas.microsoft.com/office/powerpoint/2010/main" xmlns="" val="267492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341" fill="hold">
                                          <p:stCondLst>
                                            <p:cond delay="0"/>
                                          </p:stCondLst>
                                        </p:cTn>
                                        <p:tgtEl>
                                          <p:spTgt spid="4"/>
                                        </p:tgtEl>
                                        <p:attrNameLst>
                                          <p:attrName>style.rotation</p:attrName>
                                        </p:attrNameLst>
                                      </p:cBhvr>
                                      <p:to>
                                        <p:strVal val="-45.0"/>
                                      </p:to>
                                    </p:set>
                                    <p:anim calcmode="lin" valueType="num">
                                      <p:cBhvr>
                                        <p:cTn id="8" dur="341" fill="hold">
                                          <p:stCondLst>
                                            <p:cond delay="341"/>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4"/>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750"/>
                            </p:stCondLst>
                            <p:childTnLst>
                              <p:par>
                                <p:cTn id="13" presetID="5"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1500"/>
                                        <p:tgtEl>
                                          <p:spTgt spid="5"/>
                                        </p:tgtEl>
                                      </p:cBhvr>
                                    </p:animEffect>
                                  </p:childTnLst>
                                </p:cTn>
                              </p:par>
                            </p:childTnLst>
                          </p:cTn>
                        </p:par>
                        <p:par>
                          <p:cTn id="16" fill="hold">
                            <p:stCondLst>
                              <p:cond delay="525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55576" y="1844824"/>
            <a:ext cx="7956376" cy="1077218"/>
          </a:xfrm>
          <a:prstGeom prst="rect">
            <a:avLst/>
          </a:prstGeom>
        </p:spPr>
        <p:txBody>
          <a:bodyPr wrap="square">
            <a:spAutoFit/>
          </a:bodyPr>
          <a:lstStyle/>
          <a:p>
            <a:r>
              <a:rPr lang="ru-RU" sz="3200" dirty="0"/>
              <a:t>Увидев отколовшуюся льдину, не ступайте на нее, они легко переворачиваются</a:t>
            </a:r>
            <a:r>
              <a:rPr lang="ru-RU" sz="3200" dirty="0" smtClean="0"/>
              <a:t>.</a:t>
            </a:r>
            <a:r>
              <a:rPr lang="ru-RU" sz="3200" dirty="0"/>
              <a:t> </a:t>
            </a:r>
          </a:p>
        </p:txBody>
      </p:sp>
      <p:sp>
        <p:nvSpPr>
          <p:cNvPr id="6" name="Скругленный прямоугольник 5"/>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Правило №5</a:t>
            </a: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07604" y="3140968"/>
            <a:ext cx="6768752" cy="3600400"/>
          </a:xfrm>
          <a:prstGeom prst="rect">
            <a:avLst/>
          </a:prstGeom>
        </p:spPr>
      </p:pic>
    </p:spTree>
    <p:extLst>
      <p:ext uri="{BB962C8B-B14F-4D97-AF65-F5344CB8AC3E}">
        <p14:creationId xmlns:p14="http://schemas.microsoft.com/office/powerpoint/2010/main" xmlns="" val="121153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341" fill="hold">
                                          <p:stCondLst>
                                            <p:cond delay="0"/>
                                          </p:stCondLst>
                                        </p:cTn>
                                        <p:tgtEl>
                                          <p:spTgt spid="6"/>
                                        </p:tgtEl>
                                        <p:attrNameLst>
                                          <p:attrName>style.rotation</p:attrName>
                                        </p:attrNameLst>
                                      </p:cBhvr>
                                      <p:to>
                                        <p:strVal val="-45.0"/>
                                      </p:to>
                                    </p:set>
                                    <p:anim calcmode="lin" valueType="num">
                                      <p:cBhvr>
                                        <p:cTn id="8" dur="341" fill="hold">
                                          <p:stCondLst>
                                            <p:cond delay="341"/>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750"/>
                            </p:stCondLst>
                            <p:childTnLst>
                              <p:par>
                                <p:cTn id="13" presetID="5"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1500"/>
                                        <p:tgtEl>
                                          <p:spTgt spid="5"/>
                                        </p:tgtEl>
                                      </p:cBhvr>
                                    </p:animEffect>
                                  </p:childTnLst>
                                </p:cTn>
                              </p:par>
                            </p:childTnLst>
                          </p:cTn>
                        </p:par>
                        <p:par>
                          <p:cTn id="16" fill="hold">
                            <p:stCondLst>
                              <p:cond delay="525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95038" y="116632"/>
            <a:ext cx="6768752" cy="1296144"/>
          </a:xfrm>
          <a:prstGeom prst="roundRect">
            <a:avLst/>
          </a:prstGeom>
          <a:scene3d>
            <a:camera prst="orthographicFront"/>
            <a:lightRig rig="threePt" dir="t"/>
          </a:scene3d>
          <a:sp3d>
            <a:bevelT w="558800" h="4953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Правило №6</a:t>
            </a:r>
          </a:p>
        </p:txBody>
      </p:sp>
      <p:sp>
        <p:nvSpPr>
          <p:cNvPr id="5" name="Прямоугольник 4"/>
          <p:cNvSpPr/>
          <p:nvPr/>
        </p:nvSpPr>
        <p:spPr>
          <a:xfrm>
            <a:off x="1475656" y="1556792"/>
            <a:ext cx="6192688" cy="2123658"/>
          </a:xfrm>
          <a:prstGeom prst="rect">
            <a:avLst/>
          </a:prstGeom>
        </p:spPr>
        <p:txBody>
          <a:bodyPr wrap="square">
            <a:spAutoFit/>
          </a:bodyPr>
          <a:lstStyle/>
          <a:p>
            <a:r>
              <a:rPr lang="ru-RU" sz="3200" dirty="0"/>
              <a:t>Если вы ступили на хрупкий лед, перемещайтесь назад ползком или перекатывайтесь.</a:t>
            </a:r>
            <a:r>
              <a:rPr lang="ru-RU" sz="3200" dirty="0" smtClean="0"/>
              <a:t/>
            </a:r>
            <a:br>
              <a:rPr lang="ru-RU" sz="3200" dirty="0" smtClean="0"/>
            </a:br>
            <a:r>
              <a:rPr lang="ru-RU" dirty="0" smtClean="0"/>
              <a:t/>
            </a:r>
            <a:br>
              <a:rPr lang="ru-RU" dirty="0" smtClean="0"/>
            </a:br>
            <a:endParaRPr lang="ru-RU"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90811" y="3356992"/>
            <a:ext cx="7162378" cy="3024336"/>
          </a:xfrm>
          <a:prstGeom prst="rect">
            <a:avLst/>
          </a:prstGeom>
        </p:spPr>
      </p:pic>
    </p:spTree>
    <p:extLst>
      <p:ext uri="{BB962C8B-B14F-4D97-AF65-F5344CB8AC3E}">
        <p14:creationId xmlns:p14="http://schemas.microsoft.com/office/powerpoint/2010/main" xmlns="" val="387054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341" fill="hold">
                                          <p:stCondLst>
                                            <p:cond delay="0"/>
                                          </p:stCondLst>
                                        </p:cTn>
                                        <p:tgtEl>
                                          <p:spTgt spid="4"/>
                                        </p:tgtEl>
                                        <p:attrNameLst>
                                          <p:attrName>style.rotation</p:attrName>
                                        </p:attrNameLst>
                                      </p:cBhvr>
                                      <p:to>
                                        <p:strVal val="-45.0"/>
                                      </p:to>
                                    </p:set>
                                    <p:anim calcmode="lin" valueType="num">
                                      <p:cBhvr>
                                        <p:cTn id="8" dur="341" fill="hold">
                                          <p:stCondLst>
                                            <p:cond delay="341"/>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4"/>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750"/>
                            </p:stCondLst>
                            <p:childTnLst>
                              <p:par>
                                <p:cTn id="13" presetID="5"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1500"/>
                                        <p:tgtEl>
                                          <p:spTgt spid="5"/>
                                        </p:tgtEl>
                                      </p:cBhvr>
                                    </p:animEffect>
                                  </p:childTnLst>
                                </p:cTn>
                              </p:par>
                            </p:childTnLst>
                          </p:cTn>
                        </p:par>
                        <p:par>
                          <p:cTn id="16" fill="hold">
                            <p:stCondLst>
                              <p:cond delay="5250"/>
                            </p:stCondLst>
                            <p:childTnLst>
                              <p:par>
                                <p:cTn id="17" presetID="8"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amond(in)">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292</Words>
  <Application>Microsoft Office PowerPoint</Application>
  <PresentationFormat>Экран (4:3)</PresentationFormat>
  <Paragraphs>22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User</cp:lastModifiedBy>
  <cp:revision>20</cp:revision>
  <dcterms:created xsi:type="dcterms:W3CDTF">2017-02-11T14:41:33Z</dcterms:created>
  <dcterms:modified xsi:type="dcterms:W3CDTF">2017-02-20T15:42:20Z</dcterms:modified>
</cp:coreProperties>
</file>