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692696"/>
            <a:ext cx="8458200" cy="64807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      Урок математики  1 класс</a:t>
            </a:r>
            <a:endParaRPr lang="ru-RU" sz="36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32040" y="4509121"/>
            <a:ext cx="3907160" cy="1728192"/>
          </a:xfrm>
        </p:spPr>
        <p:txBody>
          <a:bodyPr>
            <a:noAutofit/>
          </a:bodyPr>
          <a:lstStyle/>
          <a:p>
            <a:pPr algn="ctr"/>
            <a:r>
              <a:rPr lang="ru-RU" sz="1800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Шлушнис</a:t>
            </a:r>
            <a:r>
              <a:rPr lang="ru-RU" sz="18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Людмила Васильевна</a:t>
            </a:r>
            <a:r>
              <a:rPr lang="ru-RU" sz="18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br>
              <a:rPr lang="ru-RU" sz="18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классов, </a:t>
            </a:r>
            <a:r>
              <a:rPr lang="ru-RU" sz="18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МКОУ «</a:t>
            </a:r>
            <a:r>
              <a:rPr lang="ru-RU" sz="1800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Причулымская</a:t>
            </a:r>
            <a:r>
              <a:rPr lang="ru-RU" sz="18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СШ»,</a:t>
            </a:r>
            <a:r>
              <a:rPr lang="ru-RU" sz="18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1800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Ачинский</a:t>
            </a:r>
            <a:r>
              <a:rPr lang="ru-RU" sz="18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район, Красноярский край</a:t>
            </a:r>
            <a:r>
              <a:rPr lang="ru-RU" sz="18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2017г</a:t>
            </a:r>
            <a:r>
              <a:rPr lang="ru-RU" sz="18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85.jpg"/>
          <p:cNvPicPr>
            <a:picLocks noChangeAspect="1"/>
          </p:cNvPicPr>
          <p:nvPr/>
        </p:nvPicPr>
        <p:blipFill>
          <a:blip r:embed="rId2" cstate="print">
            <a:lum bright="-9000"/>
          </a:blip>
          <a:stretch>
            <a:fillRect/>
          </a:stretch>
        </p:blipFill>
        <p:spPr>
          <a:xfrm>
            <a:off x="3347864" y="1484784"/>
            <a:ext cx="2562320" cy="2708920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980728"/>
            <a:ext cx="557040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dirty="0" smtClean="0"/>
              <a:t>Задача</a:t>
            </a:r>
          </a:p>
          <a:p>
            <a:endParaRPr lang="ru-RU" dirty="0"/>
          </a:p>
        </p:txBody>
      </p:sp>
      <p:pic>
        <p:nvPicPr>
          <p:cNvPr id="3" name="Рисунок 2" descr="14183631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71800" y="2708920"/>
            <a:ext cx="4057655" cy="32614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692697"/>
            <a:ext cx="684076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/>
              <a:t>Научится складывать  однозначные </a:t>
            </a:r>
            <a:r>
              <a:rPr lang="ru-RU" sz="5400" dirty="0" smtClean="0"/>
              <a:t>числа </a:t>
            </a:r>
            <a:r>
              <a:rPr lang="ru-RU" sz="5400" dirty="0" smtClean="0"/>
              <a:t>с переходом через десяток</a:t>
            </a:r>
            <a:endParaRPr lang="ru-RU" sz="5400" dirty="0"/>
          </a:p>
        </p:txBody>
      </p:sp>
      <p:pic>
        <p:nvPicPr>
          <p:cNvPr id="3" name="Рисунок 2" descr="i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7824" y="4869160"/>
            <a:ext cx="3028950" cy="1809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331640" y="836712"/>
            <a:ext cx="1368152" cy="136815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1259632" y="2420888"/>
            <a:ext cx="1440160" cy="136815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259632" y="4149080"/>
            <a:ext cx="1512168" cy="136815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699792" y="1196752"/>
          <a:ext cx="6444208" cy="580327"/>
        </p:xfrm>
        <a:graphic>
          <a:graphicData uri="http://schemas.openxmlformats.org/drawingml/2006/table">
            <a:tbl>
              <a:tblPr/>
              <a:tblGrid>
                <a:gridCol w="6444208"/>
              </a:tblGrid>
              <a:tr h="360040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3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положительный ответ </a:t>
                      </a:r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699792" y="2708920"/>
          <a:ext cx="6264696" cy="825236"/>
        </p:xfrm>
        <a:graphic>
          <a:graphicData uri="http://schemas.openxmlformats.org/drawingml/2006/table">
            <a:tbl>
              <a:tblPr/>
              <a:tblGrid>
                <a:gridCol w="6264696"/>
              </a:tblGrid>
              <a:tr h="825236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3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– сомнение </a:t>
                      </a:r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203848" y="4437112"/>
            <a:ext cx="50224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– отрицательный 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4861" y="1772816"/>
            <a:ext cx="605428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Спасибо за урок!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" name="Рисунок 4" descr="968656_html_543d293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47864" y="2852936"/>
            <a:ext cx="2633949" cy="3327865"/>
          </a:xfrm>
          <a:prstGeom prst="rect">
            <a:avLst/>
          </a:prstGeom>
          <a:ln>
            <a:solidFill>
              <a:schemeClr val="bg2">
                <a:lumMod val="9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1052736"/>
            <a:ext cx="476594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Громко прозвенел звонок,</a:t>
            </a:r>
            <a:br>
              <a:rPr lang="ru-RU" sz="2800" dirty="0" smtClean="0"/>
            </a:br>
            <a:r>
              <a:rPr lang="ru-RU" sz="2800" dirty="0" smtClean="0"/>
              <a:t>Начинается урок.</a:t>
            </a:r>
            <a:br>
              <a:rPr lang="ru-RU" sz="2800" dirty="0" smtClean="0"/>
            </a:br>
            <a:r>
              <a:rPr lang="ru-RU" sz="2800" dirty="0" smtClean="0"/>
              <a:t>Наши ушки на макушке, </a:t>
            </a:r>
            <a:br>
              <a:rPr lang="ru-RU" sz="2800" dirty="0" smtClean="0"/>
            </a:br>
            <a:r>
              <a:rPr lang="ru-RU" sz="2800" dirty="0" smtClean="0"/>
              <a:t>Глазки широко открыты,</a:t>
            </a:r>
            <a:br>
              <a:rPr lang="ru-RU" sz="2800" dirty="0" smtClean="0"/>
            </a:br>
            <a:r>
              <a:rPr lang="ru-RU" sz="2800" dirty="0" smtClean="0"/>
              <a:t>Слушаем, запоминаем,</a:t>
            </a:r>
            <a:br>
              <a:rPr lang="ru-RU" sz="2800" dirty="0" smtClean="0"/>
            </a:br>
            <a:r>
              <a:rPr lang="ru-RU" sz="2800" dirty="0" smtClean="0"/>
              <a:t>Ни минуты не теряем</a:t>
            </a:r>
            <a:endParaRPr lang="ru-RU" sz="2800" dirty="0"/>
          </a:p>
        </p:txBody>
      </p:sp>
      <p:pic>
        <p:nvPicPr>
          <p:cNvPr id="3" name="Рисунок 2" descr="i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71800" y="4106962"/>
            <a:ext cx="3672408" cy="21942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483768" y="1772815"/>
          <a:ext cx="4248472" cy="457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24236"/>
                <a:gridCol w="2124236"/>
              </a:tblGrid>
              <a:tr h="777687"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1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9</a:t>
                      </a:r>
                      <a:endParaRPr lang="ru-RU" sz="5400" dirty="0"/>
                    </a:p>
                  </a:txBody>
                  <a:tcPr/>
                </a:tc>
              </a:tr>
              <a:tr h="777687"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5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5</a:t>
                      </a:r>
                      <a:endParaRPr lang="ru-RU" sz="5400" dirty="0"/>
                    </a:p>
                  </a:txBody>
                  <a:tcPr/>
                </a:tc>
              </a:tr>
              <a:tr h="777687"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8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2</a:t>
                      </a:r>
                      <a:endParaRPr lang="ru-RU" sz="5400" dirty="0"/>
                    </a:p>
                  </a:txBody>
                  <a:tcPr/>
                </a:tc>
              </a:tr>
              <a:tr h="777687"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6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4</a:t>
                      </a:r>
                      <a:endParaRPr lang="ru-RU" sz="5400" dirty="0"/>
                    </a:p>
                  </a:txBody>
                  <a:tcPr/>
                </a:tc>
              </a:tr>
              <a:tr h="777687"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7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3</a:t>
                      </a:r>
                      <a:endParaRPr lang="ru-RU" sz="5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Равнобедренный треугольник 2"/>
          <p:cNvSpPr/>
          <p:nvPr/>
        </p:nvSpPr>
        <p:spPr>
          <a:xfrm>
            <a:off x="2483768" y="332656"/>
            <a:ext cx="4320480" cy="1440160"/>
          </a:xfrm>
          <a:prstGeom prst="triangle">
            <a:avLst>
              <a:gd name="adj" fmla="val 4967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10</a:t>
            </a:r>
            <a:endParaRPr lang="ru-RU" sz="7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44008" y="1772816"/>
            <a:ext cx="2088232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5445224"/>
            <a:ext cx="216024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44008" y="3645024"/>
            <a:ext cx="208823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483768" y="2708920"/>
            <a:ext cx="216024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483768" y="4509120"/>
            <a:ext cx="2088232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76256" y="4941168"/>
            <a:ext cx="2013182" cy="1584176"/>
          </a:xfrm>
          <a:prstGeom prst="rect">
            <a:avLst/>
          </a:prstGeom>
          <a:ln>
            <a:solidFill>
              <a:srgbClr val="FFC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1340768"/>
            <a:ext cx="619268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6+3       8+6        4+2       7+1          3+5       5+2</a:t>
            </a:r>
          </a:p>
          <a:p>
            <a:endParaRPr lang="ru-RU" sz="6600" dirty="0"/>
          </a:p>
        </p:txBody>
      </p:sp>
      <p:pic>
        <p:nvPicPr>
          <p:cNvPr id="5" name="Рисунок 4" descr="959660_school_pi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16216" y="4149080"/>
            <a:ext cx="2441848" cy="24418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692697"/>
            <a:ext cx="684076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/>
              <a:t>Сложение  однозначных чисел с переходом через десяток</a:t>
            </a:r>
            <a:endParaRPr lang="ru-RU" sz="5400" dirty="0"/>
          </a:p>
        </p:txBody>
      </p:sp>
      <p:pic>
        <p:nvPicPr>
          <p:cNvPr id="3" name="Рисунок 2" descr="i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7824" y="4437112"/>
            <a:ext cx="3028950" cy="1809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692696"/>
            <a:ext cx="783442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8+6= 8+2+4=14</a:t>
            </a:r>
          </a:p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8+2=10</a:t>
            </a:r>
          </a:p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10+4=14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deti1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5856" y="3645024"/>
            <a:ext cx="2767809" cy="25305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836712"/>
            <a:ext cx="6192688" cy="8640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AutoNum type="arabicPeriod"/>
            </a:pPr>
            <a:r>
              <a:rPr lang="ru-RU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Читаю пример;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75656" y="2060848"/>
            <a:ext cx="6768752" cy="129614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2. Раскладываю второе слагаемое на удобные слагаемые так, чтобы добавить первое слагаемое до 10; 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4869160"/>
            <a:ext cx="6192688" cy="9144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chemeClr val="tx1"/>
                </a:solidFill>
              </a:rPr>
              <a:t>4. Читаю результат;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3717032"/>
            <a:ext cx="7056784" cy="7920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3. Прибавляю к 10 второе удобное слагаемое;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24000" y="692696"/>
          <a:ext cx="6096000" cy="3051772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3051772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latin typeface="Times New Roman"/>
                          <a:ea typeface="Times New Roman"/>
                          <a:cs typeface="Calibri"/>
                        </a:rPr>
                        <a:t>8+7         9+5     6+6</a:t>
                      </a:r>
                      <a:endParaRPr lang="ru-RU" sz="4000" dirty="0">
                        <a:latin typeface="Calibri"/>
                        <a:ea typeface="Times New Roman"/>
                        <a:cs typeface="Calibri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latin typeface="Times New Roman"/>
                          <a:ea typeface="Times New Roman"/>
                          <a:cs typeface="Calibri"/>
                        </a:rPr>
                        <a:t>8+8         9+2</a:t>
                      </a:r>
                      <a:endParaRPr lang="ru-RU" sz="4000" dirty="0">
                        <a:latin typeface="Calibri"/>
                        <a:ea typeface="Times New Roman"/>
                        <a:cs typeface="Calibri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latin typeface="Times New Roman"/>
                          <a:ea typeface="Times New Roman"/>
                          <a:cs typeface="Calibri"/>
                        </a:rPr>
                        <a:t>9+8         8+5</a:t>
                      </a:r>
                      <a:endParaRPr lang="ru-RU" sz="40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547662" y="4611216"/>
          <a:ext cx="6552730" cy="76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6041"/>
                <a:gridCol w="926038"/>
                <a:gridCol w="926038"/>
                <a:gridCol w="926038"/>
                <a:gridCol w="1048375"/>
                <a:gridCol w="936104"/>
                <a:gridCol w="864096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solidFill>
                            <a:srgbClr val="C00000"/>
                          </a:solidFill>
                        </a:rPr>
                        <a:t>М</a:t>
                      </a:r>
                      <a:endParaRPr lang="ru-RU" sz="4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solidFill>
                            <a:srgbClr val="C00000"/>
                          </a:solidFill>
                        </a:rPr>
                        <a:t>о</a:t>
                      </a:r>
                      <a:endParaRPr lang="ru-RU" sz="4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solidFill>
                            <a:srgbClr val="C00000"/>
                          </a:solidFill>
                        </a:rPr>
                        <a:t>л</a:t>
                      </a:r>
                      <a:endParaRPr lang="ru-RU" sz="4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solidFill>
                            <a:srgbClr val="C00000"/>
                          </a:solidFill>
                        </a:rPr>
                        <a:t>о</a:t>
                      </a:r>
                      <a:endParaRPr lang="ru-RU" sz="4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err="1" smtClean="0">
                          <a:solidFill>
                            <a:srgbClr val="C00000"/>
                          </a:solidFill>
                        </a:rPr>
                        <a:t>д</a:t>
                      </a:r>
                      <a:endParaRPr lang="ru-RU" sz="4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solidFill>
                            <a:srgbClr val="C00000"/>
                          </a:solidFill>
                        </a:rPr>
                        <a:t>е</a:t>
                      </a:r>
                      <a:endParaRPr lang="ru-RU" sz="4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err="1" smtClean="0">
                          <a:solidFill>
                            <a:srgbClr val="C00000"/>
                          </a:solidFill>
                        </a:rPr>
                        <a:t>ц</a:t>
                      </a:r>
                      <a:endParaRPr lang="ru-RU" sz="4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7164288" y="364502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17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47664" y="364502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11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83768" y="364502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12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19872" y="364502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13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355976" y="364502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14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92080" y="364502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15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228184" y="364502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16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331640" y="836712"/>
            <a:ext cx="1368152" cy="136815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1259632" y="2492896"/>
            <a:ext cx="1296144" cy="129614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259632" y="4149080"/>
            <a:ext cx="1296144" cy="129614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699792" y="1196752"/>
          <a:ext cx="6444208" cy="525336"/>
        </p:xfrm>
        <a:graphic>
          <a:graphicData uri="http://schemas.openxmlformats.org/drawingml/2006/table">
            <a:tbl>
              <a:tblPr/>
              <a:tblGrid>
                <a:gridCol w="6444208"/>
              </a:tblGrid>
              <a:tr h="360040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latin typeface="Times New Roman"/>
                          <a:ea typeface="Times New Roman"/>
                          <a:cs typeface="Calibri"/>
                        </a:rPr>
                        <a:t>- легко </a:t>
                      </a:r>
                      <a:r>
                        <a:rPr lang="ru-RU" sz="3200" dirty="0">
                          <a:latin typeface="Times New Roman"/>
                          <a:ea typeface="Times New Roman"/>
                          <a:cs typeface="Calibri"/>
                        </a:rPr>
                        <a:t>справился без ошибок;</a:t>
                      </a:r>
                      <a:endParaRPr lang="ru-RU" sz="32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699792" y="2564904"/>
          <a:ext cx="6264696" cy="1086168"/>
        </p:xfrm>
        <a:graphic>
          <a:graphicData uri="http://schemas.openxmlformats.org/drawingml/2006/table">
            <a:tbl>
              <a:tblPr/>
              <a:tblGrid>
                <a:gridCol w="6264696"/>
              </a:tblGrid>
              <a:tr h="969252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latin typeface="Times New Roman"/>
                          <a:ea typeface="Times New Roman"/>
                          <a:cs typeface="Calibri"/>
                        </a:rPr>
                        <a:t>- есть </a:t>
                      </a:r>
                      <a:r>
                        <a:rPr lang="ru-RU" sz="3200" dirty="0">
                          <a:latin typeface="Times New Roman"/>
                          <a:ea typeface="Times New Roman"/>
                          <a:cs typeface="Calibri"/>
                        </a:rPr>
                        <a:t>затруднения, нужно еще поработать;</a:t>
                      </a:r>
                      <a:endParaRPr lang="ru-RU" sz="32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131840" y="4437112"/>
            <a:ext cx="5022407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– трудно, нужна помощь.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1">
      <a:dk1>
        <a:sysClr val="windowText" lastClr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11</TotalTime>
  <Words>137</Words>
  <PresentationFormat>Экран (4:3)</PresentationFormat>
  <Paragraphs>50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Бумажная</vt:lpstr>
      <vt:lpstr>Шлушнис Людмила Васильевна,  учитель начальных классов, МКОУ «Причулымская СШ», г. Ачинский район, Красноярский край  2017г.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Шлушнис Людмила Васильевна,  учитель начальных классов, МКОУ «Причулымская СШ», г. Ачинский район, Красноярского края.  2017г.</dc:title>
  <dc:creator>Little7</dc:creator>
  <cp:lastModifiedBy>Little7</cp:lastModifiedBy>
  <cp:revision>3</cp:revision>
  <dcterms:created xsi:type="dcterms:W3CDTF">2017-02-09T02:42:42Z</dcterms:created>
  <dcterms:modified xsi:type="dcterms:W3CDTF">2017-02-09T03:03:59Z</dcterms:modified>
</cp:coreProperties>
</file>