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2" r:id="rId3"/>
    <p:sldId id="272" r:id="rId4"/>
    <p:sldId id="265" r:id="rId5"/>
    <p:sldId id="269" r:id="rId6"/>
    <p:sldId id="268" r:id="rId7"/>
    <p:sldId id="264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4" r:id="rId19"/>
    <p:sldId id="270" r:id="rId20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4660"/>
  </p:normalViewPr>
  <p:slideViewPr>
    <p:cSldViewPr>
      <p:cViewPr>
        <p:scale>
          <a:sx n="60" d="100"/>
          <a:sy n="60" d="100"/>
        </p:scale>
        <p:origin x="-499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D184EE3A-CF6B-4BD2-A232-2F7290A6975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3779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593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5403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8917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9418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9546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2839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5625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5617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4139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blipFill>
            <a:blip r:embed="rId2" cstate="print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D184EE3A-CF6B-4BD2-A232-2F7290A6975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85870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fld id="{D184EE3A-CF6B-4BD2-A232-2F7290A6975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9027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40321" y="4387771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Методический клуб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для родителей»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Пфлаумер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Галина Вениаминовна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2919" y="1413565"/>
            <a:ext cx="8079581" cy="2974206"/>
          </a:xfrm>
        </p:spPr>
        <p:txBody>
          <a:bodyPr>
            <a:normAutofit/>
          </a:bodyPr>
          <a:lstStyle/>
          <a:p>
            <a:pPr algn="ctr"/>
            <a:r>
              <a:rPr lang="ru-RU" sz="4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речи. </a:t>
            </a:r>
            <a:br>
              <a:rPr lang="ru-RU" sz="4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Стимуляция речевой активности детей дошкольного возраста</a:t>
            </a:r>
            <a:endParaRPr lang="ru-RU" sz="4400" b="1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507206" y="5157192"/>
            <a:ext cx="8065294" cy="60238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80879" t="50001" b="-1"/>
          <a:stretch/>
        </p:blipFill>
        <p:spPr>
          <a:xfrm>
            <a:off x="7267891" y="3501008"/>
            <a:ext cx="1614583" cy="2989483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6914" y="0"/>
            <a:ext cx="8079581" cy="2606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07206" y="476672"/>
            <a:ext cx="8065294" cy="5544615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Решая задачи развития речи </a:t>
            </a:r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дошкольного </a:t>
            </a: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 необходимо учитывать, что </a:t>
            </a:r>
            <a:r>
              <a:rPr lang="ru-RU" sz="32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организуемая деятельность </a:t>
            </a: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</a:t>
            </a:r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быть:</a:t>
            </a:r>
          </a:p>
          <a:p>
            <a:pPr algn="just"/>
            <a:r>
              <a:rPr lang="ru-RU" sz="2800" i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1</a:t>
            </a:r>
            <a:r>
              <a:rPr lang="ru-RU" sz="2800" i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событийна (связана с каким-либо </a:t>
            </a:r>
            <a:r>
              <a:rPr lang="ru-RU" sz="2800" i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событием из </a:t>
            </a:r>
            <a:r>
              <a:rPr lang="ru-RU" sz="2800" i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личного опыта</a:t>
            </a:r>
            <a:r>
              <a:rPr lang="ru-RU" sz="2800" i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8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2</a:t>
            </a: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ритмична (двигательная и умственная деятельность должны чередоваться); </a:t>
            </a:r>
            <a:endParaRPr lang="ru-RU" sz="28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000" algn="just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3</a:t>
            </a: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процессуальна</a:t>
            </a: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(дети </a:t>
            </a:r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</a:t>
            </a:r>
          </a:p>
          <a:p>
            <a:pPr marL="90000" algn="just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 </a:t>
            </a: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испытывают большую </a:t>
            </a:r>
            <a:endParaRPr lang="ru-RU" sz="28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000" algn="just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          развитии </a:t>
            </a: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в </a:t>
            </a:r>
            <a:endParaRPr lang="ru-RU" sz="28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000" algn="just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бытовых </a:t>
            </a: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процессах. </a:t>
            </a:r>
          </a:p>
        </p:txBody>
      </p:sp>
    </p:spTree>
    <p:extLst>
      <p:ext uri="{BB962C8B-B14F-4D97-AF65-F5344CB8AC3E}">
        <p14:creationId xmlns="" xmlns:p14="http://schemas.microsoft.com/office/powerpoint/2010/main" val="215978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83453" r="386" b="57269"/>
          <a:stretch/>
        </p:blipFill>
        <p:spPr>
          <a:xfrm>
            <a:off x="467544" y="3326910"/>
            <a:ext cx="1728192" cy="323559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913243"/>
          </a:xfrm>
        </p:spPr>
        <p:txBody>
          <a:bodyPr>
            <a:noAutofit/>
          </a:bodyPr>
          <a:lstStyle/>
          <a:p>
            <a:pPr algn="ctr"/>
            <a:r>
              <a:rPr lang="ru-RU" sz="3200" b="1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приёмы развития речи и стимуляции речевой активности и речевого </a:t>
            </a:r>
            <a:r>
              <a:rPr lang="ru-RU" sz="32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</a:t>
            </a:r>
            <a:endParaRPr lang="ru-RU" sz="3200" b="1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07206" y="1628800"/>
            <a:ext cx="8457282" cy="49337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Диалог-образец</a:t>
            </a:r>
          </a:p>
          <a:p>
            <a:pPr marL="0" indent="457200" algn="just">
              <a:buNone/>
            </a:pPr>
            <a:r>
              <a:rPr lang="ru-RU" sz="2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Речь взрослого в общении с ребёнком имеет ярко выраженную диалогическую структуру, где центральное место принадлежит вопросу взрослого к ребёнку, на который он сам же и даёт ответ.</a:t>
            </a:r>
          </a:p>
          <a:p>
            <a:pPr algn="just">
              <a:lnSpc>
                <a:spcPct val="60000"/>
              </a:lnSpc>
            </a:pPr>
            <a:r>
              <a:rPr lang="ru-RU" sz="2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–</a:t>
            </a:r>
            <a:r>
              <a:rPr lang="ru-RU" sz="2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я взяла? – Чашку.</a:t>
            </a:r>
          </a:p>
          <a:p>
            <a:pPr algn="just">
              <a:lnSpc>
                <a:spcPct val="60000"/>
              </a:lnSpc>
            </a:pPr>
            <a:r>
              <a:rPr lang="ru-RU" sz="2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– </a:t>
            </a:r>
            <a:r>
              <a:rPr lang="ru-RU" sz="2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это такое? – Чашка.</a:t>
            </a:r>
          </a:p>
          <a:p>
            <a:pPr algn="just">
              <a:lnSpc>
                <a:spcPct val="60000"/>
              </a:lnSpc>
            </a:pPr>
            <a:r>
              <a:rPr lang="ru-RU" sz="2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– </a:t>
            </a:r>
            <a:r>
              <a:rPr lang="ru-RU" sz="2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поставила? – Чашку. И т. д</a:t>
            </a:r>
            <a:r>
              <a:rPr lang="ru-RU" sz="2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75000"/>
              </a:lnSpc>
            </a:pPr>
            <a:endParaRPr lang="ru-RU" sz="2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3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Разговор с самим собой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2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Взрослый </a:t>
            </a:r>
            <a:r>
              <a:rPr lang="ru-RU" sz="2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проговаривает вслух, что он видит </a:t>
            </a:r>
            <a:r>
              <a:rPr lang="ru-RU" sz="2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		или  слышит</a:t>
            </a:r>
            <a:r>
              <a:rPr lang="ru-RU" sz="2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При этом ребёнок находится </a:t>
            </a:r>
            <a:r>
              <a:rPr lang="ru-RU" sz="2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	рядом</a:t>
            </a:r>
            <a:r>
              <a:rPr lang="ru-RU" sz="2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«Где платье?», «Вот платье», «Платье на </a:t>
            </a:r>
            <a:r>
              <a:rPr lang="ru-RU" sz="2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	стуле</a:t>
            </a:r>
            <a:r>
              <a:rPr lang="ru-RU" sz="2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», «Платье красивое», «Таня наденет </a:t>
            </a:r>
            <a:r>
              <a:rPr lang="ru-RU" sz="2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	голубое платье</a:t>
            </a:r>
            <a:r>
              <a:rPr lang="ru-RU" sz="2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 и т.п.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8925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21655" t="47900" r="21655"/>
          <a:stretch/>
        </p:blipFill>
        <p:spPr>
          <a:xfrm>
            <a:off x="251519" y="3588489"/>
            <a:ext cx="4032449" cy="2779386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0415" y="0"/>
            <a:ext cx="8079581" cy="2606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07206" y="548680"/>
            <a:ext cx="8065294" cy="727280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Провокация, или искусственное непонимание </a:t>
            </a:r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</a:t>
            </a:r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00000"/>
              </a:lnSpc>
              <a:buNone/>
            </a:pP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спешить сразу же выполнить желание малыша: дайте другую игрушку, а не ту, на которую он молчаливо указывает. Взрослый временно становится «глухим», «глупым»: «Я не понимаю, что ты хочешь: мишку, куклу, юлу?». «Непонятливость» взрослого будет первым мотивом, стимулирующим малыша назвать нужный ему предмет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4. Параллельный 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разговор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Взрослый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описывает все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				действия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ребёнка: что он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			трогает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видит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слышит.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1319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r="67322"/>
          <a:stretch/>
        </p:blipFill>
        <p:spPr>
          <a:xfrm rot="19574972">
            <a:off x="718235" y="3123039"/>
            <a:ext cx="1494231" cy="3429479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2919" y="245267"/>
            <a:ext cx="8079581" cy="8738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07206" y="313534"/>
            <a:ext cx="8065294" cy="66967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Распространение</a:t>
            </a:r>
          </a:p>
          <a:p>
            <a:pPr marL="0" indent="457200" algn="just">
              <a:buNone/>
            </a:pP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продолжает и дополняет всё сказанное ребёнком, но без принуждения его к повторению.</a:t>
            </a:r>
          </a:p>
          <a:p>
            <a:pPr marL="0" indent="457200" algn="just">
              <a:buNone/>
            </a:pP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Ребёнок: «Сок».</a:t>
            </a:r>
          </a:p>
          <a:p>
            <a:pPr marL="0" indent="457200" algn="just">
              <a:lnSpc>
                <a:spcPct val="100000"/>
              </a:lnSpc>
              <a:buNone/>
            </a:pP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Взрослый: «Да, сок», «Яблочный сок очень вкусный», «Сок наливают в кружку».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Приговоры</a:t>
            </a:r>
          </a:p>
          <a:p>
            <a:pPr marL="0" indent="0" algn="just">
              <a:buNone/>
            </a:pP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	Использование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совместной деятельности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	         игровых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песенок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	             	     приговоров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Цель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большинства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	   	     произведений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устного народного творчества –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        развитие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двигательной активности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ребенка,  	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которая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теснейшим образом связана с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	 формированием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речевой активности.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	     		Подражая  взрослым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дети начинают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              играть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словами,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звуками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313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t="75196" r="53149"/>
          <a:stretch/>
        </p:blipFill>
        <p:spPr>
          <a:xfrm>
            <a:off x="4932040" y="5170960"/>
            <a:ext cx="3816424" cy="1515385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7206" y="188640"/>
            <a:ext cx="8079581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0" y="260648"/>
            <a:ext cx="8512932" cy="6114606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00000"/>
              </a:lnSpc>
            </a:pPr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Выбор</a:t>
            </a:r>
          </a:p>
          <a:p>
            <a:pPr indent="0" algn="just">
              <a:lnSpc>
                <a:spcPct val="100000"/>
              </a:lnSpc>
              <a:buNone/>
            </a:pP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Альтернативные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вопросы, типа: «Ты хочешь играть мячиком или машинкой?», «Что ты будешь пить – молоко или чай?». В ходе ответа ребёнок должен использовать речь. Потребность ребёнка удовлетворяется только после речевых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реакций.</a:t>
            </a:r>
            <a:endParaRPr lang="ru-RU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ctr">
              <a:lnSpc>
                <a:spcPct val="100000"/>
              </a:lnSpc>
              <a:buNone/>
            </a:pPr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Поручения</a:t>
            </a:r>
          </a:p>
          <a:p>
            <a:pPr indent="0" algn="just">
              <a:lnSpc>
                <a:spcPct val="100000"/>
              </a:lnSpc>
              <a:buNone/>
            </a:pP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Взрослый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обращается к ребёнку с просьбой принести тот или иной предмет, игрушку, предварительно переставив его на недоступное для ребёнка место. В такой ситуации ребёнок вынужден обратиться к взрослому. Взрослый же стимулирует обращение ребёнка: «Что ты хочешь взять? </a:t>
            </a:r>
            <a:endParaRPr lang="ru-RU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0000"/>
              </a:lnSpc>
              <a:buNone/>
            </a:pP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Куклу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 Как надо попросить? </a:t>
            </a:r>
            <a:endParaRPr lang="ru-RU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0000"/>
              </a:lnSpc>
              <a:buNone/>
            </a:pP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Дай, пожалуйста,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куклу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…».</a:t>
            </a:r>
          </a:p>
          <a:p>
            <a:pPr indent="91440" algn="just">
              <a:lnSpc>
                <a:spcPct val="75000"/>
              </a:lnSpc>
            </a:pP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91440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2505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46251" r="26875" b="57269"/>
          <a:stretch/>
        </p:blipFill>
        <p:spPr>
          <a:xfrm>
            <a:off x="467544" y="3933056"/>
            <a:ext cx="2459932" cy="262944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7842" y="166168"/>
            <a:ext cx="8079581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07206" y="211887"/>
            <a:ext cx="8065294" cy="6457473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Замещение</a:t>
            </a:r>
          </a:p>
          <a:p>
            <a:pPr algn="just"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Игры, типа «Представь, что мы…» или «Угадай, что я делаю», вызывают у ребёнка большой интерес,        побуждают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использованию речевых средств,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стимулируют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его речевую активность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0000"/>
              </a:lnSpc>
            </a:pP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Опосредованное общение</a:t>
            </a:r>
          </a:p>
          <a:p>
            <a:pPr algn="just">
              <a:lnSpc>
                <a:spcPct val="100000"/>
              </a:lnSpc>
            </a:pP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В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игр («День рождения», «Дочки-матери» и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	      т.п.) или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ухода за животными взрослый поощряет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     ребёнка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простейшим высказываниям: «Угости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    зайку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чаем. На, Зайка, чашку, пей чай», «Уложи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        куклу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кровать. Спой ей песенку. Баю-бай,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        	                   Катя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баю-бай».</a:t>
            </a:r>
          </a:p>
          <a:p>
            <a:pPr algn="just">
              <a:lnSpc>
                <a:spcPct val="100000"/>
              </a:lnSpc>
            </a:pP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149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/>
          <a:srcRect r="490" b="8779"/>
          <a:stretch/>
        </p:blipFill>
        <p:spPr>
          <a:xfrm rot="18656597">
            <a:off x="7451926" y="5207764"/>
            <a:ext cx="934760" cy="15942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043612">
            <a:off x="120771" y="3738314"/>
            <a:ext cx="1822862" cy="1755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506352">
            <a:off x="-226907" y="2347052"/>
            <a:ext cx="1822862" cy="1755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2523" y="116632"/>
            <a:ext cx="8079581" cy="4320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568952" cy="6120679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</a:t>
            </a:r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природным материалом</a:t>
            </a:r>
          </a:p>
          <a:p>
            <a:pPr marL="0" indent="457200" algn="just">
              <a:lnSpc>
                <a:spcPct val="100000"/>
              </a:lnSpc>
              <a:buNone/>
            </a:pP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Уже на первом году жизни ребёнок проявляет интерес к песку, воде, глине, дереву, бумаге. В этом заключён большой смысл: ребёнок занят делом, он знакомится с материалом, изучает его функции и т.п., то есть стремится к саморазвитию. Это оказывает огромное влияние на рост речевой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ctr">
              <a:lnSpc>
                <a:spcPct val="100000"/>
              </a:lnSpc>
              <a:buNone/>
            </a:pPr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</a:t>
            </a:r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Продуктивные виды деятельности</a:t>
            </a:r>
          </a:p>
          <a:p>
            <a:pPr marL="0" indent="457200" algn="just">
              <a:lnSpc>
                <a:spcPct val="100000"/>
              </a:lnSpc>
              <a:buNone/>
            </a:pP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Рисование, лепка, аппликация, конструирование способствуют появлению речевой активности ребёнка. Проблемные ситуации, возникающие во время продуктивных видов деятельности («забыли» положить лист бумаги или карандаш), вынуждают ребёнка просить недостающее, т.е. проявлять речевую инициативу.</a:t>
            </a:r>
          </a:p>
          <a:p>
            <a:pPr indent="457200">
              <a:lnSpc>
                <a:spcPct val="100000"/>
              </a:lnSpc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3488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92919" y="453814"/>
            <a:ext cx="8079581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07206" y="499533"/>
            <a:ext cx="8065294" cy="6097819"/>
          </a:xfrm>
        </p:spPr>
        <p:txBody>
          <a:bodyPr>
            <a:normAutofit/>
          </a:bodyPr>
          <a:lstStyle/>
          <a:p>
            <a:pPr marL="0" indent="457200" algn="ctr">
              <a:lnSpc>
                <a:spcPct val="100000"/>
              </a:lnSpc>
              <a:buNone/>
            </a:pPr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 </a:t>
            </a:r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игры.</a:t>
            </a:r>
          </a:p>
          <a:p>
            <a:pPr marL="0" indent="457200" algn="just">
              <a:lnSpc>
                <a:spcPct val="100000"/>
              </a:lnSpc>
              <a:buNone/>
            </a:pP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Шумовые инструменты, ритуальные игры «Каравай», «По кочкам» и др. стимулируют желание ребёнка двигаться, подпевать. Надо чаще предоставлять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двигаться под разнообразную музыку, самостоятельно извлекать звуки из различных предметов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 algn="ctr">
              <a:lnSpc>
                <a:spcPct val="100000"/>
              </a:lnSpc>
              <a:buNone/>
            </a:pPr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 Похвала</a:t>
            </a:r>
          </a:p>
          <a:p>
            <a:pPr marL="0" indent="457200" algn="just">
              <a:lnSpc>
                <a:spcPct val="100000"/>
              </a:lnSpc>
              <a:buNone/>
            </a:pP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важно хвалить и демонстрировать достижения ребёнка в его присутствии другим членам семьи. Это стимулирует потребность в речевом общении.</a:t>
            </a:r>
          </a:p>
          <a:p>
            <a:pPr marL="0" indent="457200" algn="just">
              <a:lnSpc>
                <a:spcPct val="100000"/>
              </a:lnSpc>
              <a:buNone/>
            </a:pP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00000"/>
              </a:lnSpc>
              <a:buNone/>
            </a:pP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5013176"/>
            <a:ext cx="6336704" cy="15799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4299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 cstate="print"/>
          <a:srcRect l="2575" r="63956" b="56364"/>
          <a:stretch>
            <a:fillRect/>
          </a:stretch>
        </p:blipFill>
        <p:spPr>
          <a:xfrm>
            <a:off x="323527" y="3728110"/>
            <a:ext cx="2952329" cy="2725226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26517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7206" y="1052736"/>
            <a:ext cx="7881218" cy="5184575"/>
          </a:xfrm>
        </p:spPr>
        <p:txBody>
          <a:bodyPr/>
          <a:lstStyle/>
          <a:p>
            <a:pPr algn="just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Замедленный темп речевого развития у детей дошкольного возраста можно успешно преодолеть, используя данные игровые приёмы. Они помогут стимулировать речевую активность ребёнка и позволят, в большинстве случаев,   			полностью  компенсировать 				речевое недоразвитие 			    ребенка   ещё   до 					поступления его в школу.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38420" r="25554" b="57269"/>
          <a:stretch/>
        </p:blipFill>
        <p:spPr>
          <a:xfrm>
            <a:off x="3347864" y="4687065"/>
            <a:ext cx="2149866" cy="180558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060848"/>
            <a:ext cx="8079581" cy="165819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-12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Спасибо за внимание!</a:t>
            </a:r>
            <a:endParaRPr kumimoji="0" lang="ru-RU" sz="4800" b="1" i="0" u="none" strike="noStrike" kern="1200" cap="none" spc="-12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877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" y="116633"/>
            <a:ext cx="8079581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836712"/>
            <a:ext cx="6120680" cy="5832648"/>
          </a:xfrm>
        </p:spPr>
        <p:txBody>
          <a:bodyPr>
            <a:normAutofit/>
          </a:bodyPr>
          <a:lstStyle/>
          <a:p>
            <a:pPr algn="r"/>
            <a:r>
              <a:rPr lang="ru-RU" sz="4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возраст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интенсивного развития ребенка, и своевременное овладение правильной речью является одним из основных условий нормального психического развития ребенка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25840" t="42731" r="45537"/>
          <a:stretch/>
        </p:blipFill>
        <p:spPr>
          <a:xfrm>
            <a:off x="395536" y="3458144"/>
            <a:ext cx="2016224" cy="288833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409187"/>
          </a:xfrm>
        </p:spPr>
        <p:txBody>
          <a:bodyPr>
            <a:noAutofit/>
          </a:bodyPr>
          <a:lstStyle/>
          <a:p>
            <a:r>
              <a:rPr lang="ru-RU" sz="40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года:</a:t>
            </a:r>
            <a:endParaRPr lang="ru-RU" sz="4000" b="1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84385" y="1124744"/>
            <a:ext cx="7860024" cy="5221731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•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Называет целый ряд объектов из своего окружения</a:t>
            </a:r>
          </a:p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•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Используют как минимум два предлога, как правило: в, на, под</a:t>
            </a:r>
          </a:p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•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Составляет короткие предложения, в значительной степени по модели существительное-глагол, длина предложений  1,2 слова</a:t>
            </a:r>
          </a:p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•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Примерно 2/3 того, что ребенок говорит, понятно взрослому</a:t>
            </a:r>
          </a:p>
          <a:p>
            <a:pPr marL="0" indent="0">
              <a:buNone/>
            </a:pP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•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Активный словарь примерно 150-300 слов</a:t>
            </a:r>
          </a:p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•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Объем и высота голоса плохо контролируются</a:t>
            </a:r>
          </a:p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•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Иногда правильно использует местоимения “Я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и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“Ты”. Хотя “Мне”, и “Я” часто путают</a:t>
            </a:r>
          </a:p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•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Начинают появляться понятия “Я” и “мои”</a:t>
            </a:r>
          </a:p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•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Реагирует на такие команды, как «покажи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мне</a:t>
            </a:r>
          </a:p>
          <a:p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свои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глаза (нос, рот, волосы)”</a:t>
            </a:r>
          </a:p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•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Задает вопросы “Что это?”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4435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2919" y="260649"/>
            <a:ext cx="8079581" cy="432047"/>
          </a:xfrm>
        </p:spPr>
        <p:txBody>
          <a:bodyPr>
            <a:noAutofit/>
          </a:bodyPr>
          <a:lstStyle/>
          <a:p>
            <a:r>
              <a:rPr lang="ru-RU" sz="40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года: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836712"/>
            <a:ext cx="8568952" cy="5760639"/>
          </a:xfrm>
        </p:spPr>
        <p:txBody>
          <a:bodyPr>
            <a:normAutofit fontScale="92500" lnSpcReduction="20000"/>
          </a:bodyPr>
          <a:lstStyle/>
          <a:p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•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Правильно использует местоимения “Я” и “Ты”</a:t>
            </a:r>
          </a:p>
          <a:p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•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Используют редкие слова в множественном числе и в прошедшем </a:t>
            </a:r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</a:t>
            </a:r>
            <a:endParaRPr lang="ru-RU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•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Знает, по крайней мере три предлога, как правило: на, под, </a:t>
            </a:r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</a:p>
          <a:p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•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Знает основные части тела и может показать их и </a:t>
            </a:r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</a:t>
            </a:r>
          </a:p>
          <a:p>
            <a:pPr marL="0" indent="0">
              <a:buNone/>
            </a:pPr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•	Активный словарный запас около 900-1000 слов</a:t>
            </a:r>
          </a:p>
          <a:p>
            <a:pPr marL="0" indent="0">
              <a:buNone/>
            </a:pPr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•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Около 90% из того, что ребенок говорит, должна быть понятно взрослым</a:t>
            </a:r>
          </a:p>
          <a:p>
            <a:pPr marL="0" indent="0">
              <a:buNone/>
            </a:pPr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•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В речи начинают преобладать глаголы</a:t>
            </a:r>
          </a:p>
          <a:p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•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Понимает простые вопросы, связанные с окружающей средой и деятельностью</a:t>
            </a:r>
          </a:p>
          <a:p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•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Понимает и дает ответ на такие вопросы, как “что ты должен делать когда, когда ты сонный, голодный, холодный, или хочешь пить?”</a:t>
            </a:r>
          </a:p>
          <a:p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•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Должен знать свой пол, имя, возраст, </a:t>
            </a:r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адрес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имена </a:t>
            </a:r>
            <a:endParaRPr lang="ru-RU" sz="22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родителей</a:t>
            </a:r>
            <a:endParaRPr lang="ru-RU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•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Не стоит ждать, чтобы он ответит на все </a:t>
            </a:r>
            <a:endParaRPr lang="ru-RU" sz="22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вопросы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даже если он их понимает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t="69440"/>
          <a:stretch/>
        </p:blipFill>
        <p:spPr>
          <a:xfrm>
            <a:off x="1043608" y="188640"/>
            <a:ext cx="6984776" cy="136815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2919" y="1412775"/>
            <a:ext cx="8079581" cy="744955"/>
          </a:xfrm>
        </p:spPr>
        <p:txBody>
          <a:bodyPr>
            <a:normAutofit/>
          </a:bodyPr>
          <a:lstStyle/>
          <a:p>
            <a:r>
              <a:rPr lang="ru-RU" sz="40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года: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92919" y="2137451"/>
            <a:ext cx="8065294" cy="4531951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•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Знает названия знакомых животных</a:t>
            </a:r>
          </a:p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•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Может использовать в речи как минимум четыре предлога или может продемонстрировать свое понимание их значения по просьбе взрослого</a:t>
            </a:r>
          </a:p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•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Знает названия общих объектов в иллюстрированных книгах и журналах</a:t>
            </a:r>
          </a:p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•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Знает один или несколько основных цветов</a:t>
            </a:r>
          </a:p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•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Может повторить 5 цифр</a:t>
            </a:r>
          </a:p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•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Может повторить слова из четырех слогов</a:t>
            </a:r>
          </a:p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•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Демонстрирует понимание понятий над и под</a:t>
            </a:r>
          </a:p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•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Понимает такие понятия, как больше, когда видит соотношение большого с маленьким</a:t>
            </a:r>
          </a:p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•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Легко следует простым командам</a:t>
            </a:r>
          </a:p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•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Часто повторяет слова, фразы, слоги и даже звуки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3615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r="60293" b="55451"/>
          <a:stretch/>
        </p:blipFill>
        <p:spPr>
          <a:xfrm>
            <a:off x="6444208" y="4653136"/>
            <a:ext cx="2584821" cy="205338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2919" y="217355"/>
            <a:ext cx="8079581" cy="619357"/>
          </a:xfrm>
        </p:spPr>
        <p:txBody>
          <a:bodyPr>
            <a:noAutofit/>
          </a:bodyPr>
          <a:lstStyle/>
          <a:p>
            <a:r>
              <a:rPr lang="ru-RU" sz="40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 лет: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92919" y="988568"/>
            <a:ext cx="8065294" cy="5869803"/>
          </a:xfrm>
        </p:spPr>
        <p:txBody>
          <a:bodyPr>
            <a:normAutofit fontScale="92500" lnSpcReduction="20000"/>
          </a:bodyPr>
          <a:lstStyle/>
          <a:p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•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Использует много спонтанных описательных слов: прилагательных и наречий</a:t>
            </a:r>
          </a:p>
          <a:p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•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Знает основные сенсорные антонимы: большой-маленький, жесткий-мягкий и т.д.</a:t>
            </a:r>
          </a:p>
          <a:p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•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Может считать до десяти</a:t>
            </a:r>
          </a:p>
          <a:p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•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Речь должна быть полностью понятна взрослому, несмотря на проблемы артикуляции</a:t>
            </a:r>
          </a:p>
          <a:p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•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Знает все гласные и согласные буквы</a:t>
            </a:r>
          </a:p>
          <a:p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•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Повторяет предложение до девяти слов</a:t>
            </a:r>
          </a:p>
          <a:p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•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Может назвать бытовые предметы с точки зрения использования (шляпа, обувь, кресло)</a:t>
            </a:r>
          </a:p>
          <a:p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•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 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три команды, которые даны одна за другой</a:t>
            </a:r>
          </a:p>
          <a:p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•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Должен знать свой возраст, адрес и имена </a:t>
            </a:r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ближайших 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родственников</a:t>
            </a:r>
          </a:p>
          <a:p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• 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Простые понятия времени: утро, день, ночь, день,  </a:t>
            </a:r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позже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после, в то время</a:t>
            </a:r>
          </a:p>
          <a:p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•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Ориентируется в днях: завтра, вчера, сегодня</a:t>
            </a:r>
          </a:p>
          <a:p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•</a:t>
            </a:r>
            <a:r>
              <a:rPr lang="ru-RU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Речь в целом грамматически правильная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9529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618" y="420916"/>
            <a:ext cx="8079581" cy="648072"/>
          </a:xfrm>
        </p:spPr>
        <p:txBody>
          <a:bodyPr>
            <a:normAutofit/>
          </a:bodyPr>
          <a:lstStyle/>
          <a:p>
            <a:r>
              <a:rPr lang="ru-RU" sz="40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 лет: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106" y="1124744"/>
            <a:ext cx="8065294" cy="4418810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•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Знает все дни недели и легко ориентироваться во времени</a:t>
            </a:r>
          </a:p>
          <a:p>
            <a:pPr algn="just"/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•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Речь полностью понятна и общественно полезна</a:t>
            </a:r>
          </a:p>
          <a:p>
            <a:pPr algn="just"/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•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Должен уметь составлять связный рассказ по картинке, </a:t>
            </a:r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видит 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связи между объектами и событиями</a:t>
            </a:r>
          </a:p>
          <a:p>
            <a:pPr algn="just"/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•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Активный словарный запас более </a:t>
            </a:r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3000 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</a:t>
            </a:r>
          </a:p>
          <a:p>
            <a:pPr algn="just"/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•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Ребенок задает вопросы типа “Почему”, “Зачем”</a:t>
            </a:r>
          </a:p>
          <a:p>
            <a:pPr algn="just"/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•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Активное расширение словарного запаса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55146" t="44549" r="21694"/>
          <a:stretch/>
        </p:blipFill>
        <p:spPr>
          <a:xfrm>
            <a:off x="251520" y="3022252"/>
            <a:ext cx="2088232" cy="354024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2919" y="188640"/>
            <a:ext cx="8079581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07206" y="836712"/>
            <a:ext cx="8065294" cy="5328591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ru-RU" sz="36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Речь </a:t>
            </a:r>
            <a:r>
              <a:rPr lang="ru-RU" sz="3600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 </a:t>
            </a:r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 для детей. Речь не передается по наследству, ребенок перенимает опыт речевого общения у окружающих его взрослых, </a:t>
            </a:r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то    есть     		овладение </a:t>
            </a:r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речью у </a:t>
            </a:r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него                                </a:t>
            </a:r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находится       в       прямой 			 зависимости </a:t>
            </a:r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 окружающей </a:t>
            </a:r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    ребенка </a:t>
            </a:r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речевой среды. </a:t>
            </a:r>
          </a:p>
        </p:txBody>
      </p:sp>
    </p:spTree>
    <p:extLst>
      <p:ext uri="{BB962C8B-B14F-4D97-AF65-F5344CB8AC3E}">
        <p14:creationId xmlns="" xmlns:p14="http://schemas.microsoft.com/office/powerpoint/2010/main" val="313840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t="42724" r="78306"/>
          <a:stretch/>
        </p:blipFill>
        <p:spPr>
          <a:xfrm>
            <a:off x="251520" y="3140968"/>
            <a:ext cx="1718187" cy="341536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404664"/>
            <a:ext cx="77768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«Для дитяти игра — действительность, и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действительность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гораздо более интересная, чем та, которая его окружает. Интереснее она для ребенка именно потому, что понятнее; а понятнее она ему потому, что отчасти есть его собственное создание. В игре дитя живет, и следы этой жизни глубже остаются в нем, чем следы действительной жизни, в которую он не мог еще войти по сложности ее явлений и интересов. В действительной жизни дитя не более, как дитя, существо, не имеющее еще никакой самостоятельности, слепо и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	беззаботно увлекаемое 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течением жизни; в игре же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дитя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уже зреющий человек, пробует свои силы и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самостоятельно 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распоряжается своими же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созданиями».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						К.Д. Ушинский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839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64553b36d98a1a9771b60ed7fd6ae5ca013c541"/>
</p:tagLst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497</TotalTime>
  <Words>828</Words>
  <Application>Microsoft Office PowerPoint</Application>
  <PresentationFormat>Экран (4:3)</PresentationFormat>
  <Paragraphs>117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Метрополия</vt:lpstr>
      <vt:lpstr>Развитие речи.  Стимуляция речевой активности детей дошкольного возраста</vt:lpstr>
      <vt:lpstr>Слайд 2</vt:lpstr>
      <vt:lpstr>2 года:</vt:lpstr>
      <vt:lpstr>3 года:</vt:lpstr>
      <vt:lpstr>4 года:</vt:lpstr>
      <vt:lpstr>5 лет:</vt:lpstr>
      <vt:lpstr>6 лет:</vt:lpstr>
      <vt:lpstr>Слайд 8</vt:lpstr>
      <vt:lpstr>Слайд 9</vt:lpstr>
      <vt:lpstr>Слайд 10</vt:lpstr>
      <vt:lpstr>Специальные приёмы развития речи и стимуляции речевой активности и речевого общения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User</cp:lastModifiedBy>
  <cp:revision>60</cp:revision>
  <dcterms:created xsi:type="dcterms:W3CDTF">2014-05-12T04:44:22Z</dcterms:created>
  <dcterms:modified xsi:type="dcterms:W3CDTF">2017-02-21T11:29:02Z</dcterms:modified>
</cp:coreProperties>
</file>