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8" r:id="rId2"/>
    <p:sldId id="261" r:id="rId3"/>
    <p:sldId id="290" r:id="rId4"/>
    <p:sldId id="268" r:id="rId5"/>
    <p:sldId id="267" r:id="rId6"/>
    <p:sldId id="277" r:id="rId7"/>
    <p:sldId id="260" r:id="rId8"/>
    <p:sldId id="285" r:id="rId9"/>
    <p:sldId id="272" r:id="rId10"/>
    <p:sldId id="275" r:id="rId11"/>
    <p:sldId id="274" r:id="rId12"/>
    <p:sldId id="273" r:id="rId13"/>
    <p:sldId id="271" r:id="rId14"/>
    <p:sldId id="287" r:id="rId15"/>
    <p:sldId id="281" r:id="rId16"/>
    <p:sldId id="29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9.xml"/><Relationship Id="rId1" Type="http://schemas.openxmlformats.org/officeDocument/2006/relationships/slide" Target="../slides/slide12.xml"/><Relationship Id="rId6" Type="http://schemas.openxmlformats.org/officeDocument/2006/relationships/slide" Target="../slides/slide13.xml"/><Relationship Id="rId5" Type="http://schemas.openxmlformats.org/officeDocument/2006/relationships/slide" Target="../slides/slide15.xml"/><Relationship Id="rId4" Type="http://schemas.openxmlformats.org/officeDocument/2006/relationships/slide" Target="../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41A965-00FF-44C7-A480-C74A1FD64178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864E0E-41FA-4450-A5C5-6EADBCA79491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effectLst/>
            </a:rPr>
            <a:t>Применение </a:t>
          </a:r>
          <a:br>
            <a:rPr lang="ru-RU" b="1" dirty="0" smtClean="0">
              <a:solidFill>
                <a:srgbClr val="002060"/>
              </a:solidFill>
              <a:effectLst/>
            </a:rPr>
          </a:br>
          <a:r>
            <a:rPr lang="ru-RU" b="1" dirty="0" smtClean="0">
              <a:solidFill>
                <a:srgbClr val="002060"/>
              </a:solidFill>
              <a:effectLst/>
            </a:rPr>
            <a:t>оптического волокна</a:t>
          </a:r>
          <a:endParaRPr lang="ru-RU" dirty="0">
            <a:effectLst/>
          </a:endParaRPr>
        </a:p>
      </dgm:t>
    </dgm:pt>
    <dgm:pt modelId="{9FEBB6AB-B306-46BC-8BC7-A9BDEADE2EDC}" type="parTrans" cxnId="{65EC44C7-6B91-4D63-B1D4-0B7717A70920}">
      <dgm:prSet/>
      <dgm:spPr/>
      <dgm:t>
        <a:bodyPr/>
        <a:lstStyle/>
        <a:p>
          <a:endParaRPr lang="ru-RU"/>
        </a:p>
      </dgm:t>
    </dgm:pt>
    <dgm:pt modelId="{17A5C002-0E2A-4698-B41E-144CDEFF08DF}" type="sibTrans" cxnId="{65EC44C7-6B91-4D63-B1D4-0B7717A70920}">
      <dgm:prSet/>
      <dgm:spPr/>
      <dgm:t>
        <a:bodyPr/>
        <a:lstStyle/>
        <a:p>
          <a:endParaRPr lang="ru-RU"/>
        </a:p>
      </dgm:t>
    </dgm:pt>
    <dgm:pt modelId="{782C493A-CBEB-4FCF-B156-187DA622C808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rId1" action="ppaction://hlinksldjump"/>
            </a:rPr>
            <a:t>В современной архитектуре</a:t>
          </a:r>
          <a:endParaRPr lang="ru-RU" dirty="0"/>
        </a:p>
      </dgm:t>
    </dgm:pt>
    <dgm:pt modelId="{1BABB1FC-C71B-41B1-B555-13722AB099DE}" type="parTrans" cxnId="{7666A709-CB27-49DF-8AFC-B573746324E1}">
      <dgm:prSet/>
      <dgm:spPr/>
      <dgm:t>
        <a:bodyPr/>
        <a:lstStyle/>
        <a:p>
          <a:endParaRPr lang="ru-RU"/>
        </a:p>
      </dgm:t>
    </dgm:pt>
    <dgm:pt modelId="{E8DD7B16-FE08-4494-B633-BF5B59B9090D}" type="sibTrans" cxnId="{7666A709-CB27-49DF-8AFC-B573746324E1}">
      <dgm:prSet/>
      <dgm:spPr/>
      <dgm:t>
        <a:bodyPr/>
        <a:lstStyle/>
        <a:p>
          <a:endParaRPr lang="ru-RU"/>
        </a:p>
      </dgm:t>
    </dgm:pt>
    <dgm:pt modelId="{3A347A38-9F22-4564-B26E-99C717AA4069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Monotype Corsiva" pitchFamily="66" charset="0"/>
              <a:hlinkClick xmlns:r="http://schemas.openxmlformats.org/officeDocument/2006/relationships" r:id="rId2" action="ppaction://hlinksldjump"/>
            </a:rPr>
            <a:t>В медицине</a:t>
          </a:r>
          <a:endParaRPr lang="ru-RU" sz="1800" dirty="0"/>
        </a:p>
      </dgm:t>
    </dgm:pt>
    <dgm:pt modelId="{D4443F79-CEBB-48E1-8253-C903AA86D9E3}" type="parTrans" cxnId="{BCBA55E4-B495-4CB2-9027-0DDCFFEB5171}">
      <dgm:prSet/>
      <dgm:spPr/>
      <dgm:t>
        <a:bodyPr/>
        <a:lstStyle/>
        <a:p>
          <a:endParaRPr lang="ru-RU"/>
        </a:p>
      </dgm:t>
    </dgm:pt>
    <dgm:pt modelId="{B45D270C-62C5-4BE5-9417-4A7EC076A6A6}" type="sibTrans" cxnId="{BCBA55E4-B495-4CB2-9027-0DDCFFEB5171}">
      <dgm:prSet/>
      <dgm:spPr/>
      <dgm:t>
        <a:bodyPr/>
        <a:lstStyle/>
        <a:p>
          <a:endParaRPr lang="ru-RU"/>
        </a:p>
      </dgm:t>
    </dgm:pt>
    <dgm:pt modelId="{EBB27F30-3707-4638-B1B3-6AD4059DA96B}">
      <dgm:prSet custT="1"/>
      <dgm:spPr/>
      <dgm:t>
        <a:bodyPr/>
        <a:lstStyle/>
        <a:p>
          <a:r>
            <a:rPr lang="ru-RU" sz="1600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rId3" action="ppaction://hlinksldjump"/>
            </a:rPr>
            <a:t>В измеритель-</a:t>
          </a:r>
          <a:r>
            <a:rPr lang="ru-RU" sz="1600" dirty="0" err="1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rId3" action="ppaction://hlinksldjump"/>
            </a:rPr>
            <a:t>ных</a:t>
          </a:r>
          <a:r>
            <a:rPr lang="ru-RU" sz="1600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rId3" action="ppaction://hlinksldjump"/>
            </a:rPr>
            <a:t> приборах</a:t>
          </a:r>
          <a:endParaRPr lang="ru-RU" sz="1600" dirty="0"/>
        </a:p>
      </dgm:t>
    </dgm:pt>
    <dgm:pt modelId="{1CCB3CC9-B507-4B32-90D4-E47B025F4DE9}" type="parTrans" cxnId="{C1E84A16-4863-4DD9-A401-59CEECCFBE13}">
      <dgm:prSet/>
      <dgm:spPr/>
      <dgm:t>
        <a:bodyPr/>
        <a:lstStyle/>
        <a:p>
          <a:endParaRPr lang="ru-RU"/>
        </a:p>
      </dgm:t>
    </dgm:pt>
    <dgm:pt modelId="{324D6A46-5702-4603-BD05-77ABD3D4AD03}" type="sibTrans" cxnId="{C1E84A16-4863-4DD9-A401-59CEECCFBE13}">
      <dgm:prSet/>
      <dgm:spPr/>
      <dgm:t>
        <a:bodyPr/>
        <a:lstStyle/>
        <a:p>
          <a:endParaRPr lang="ru-RU"/>
        </a:p>
      </dgm:t>
    </dgm:pt>
    <dgm:pt modelId="{12DED051-1115-4931-8444-1724F00CFCF8}">
      <dgm:prSet custT="1"/>
      <dgm:spPr/>
      <dgm:t>
        <a:bodyPr/>
        <a:lstStyle/>
        <a:p>
          <a:r>
            <a:rPr lang="ru-RU" sz="2800" u="sng" dirty="0" smtClean="0">
              <a:solidFill>
                <a:srgbClr val="FFC000"/>
              </a:solidFill>
              <a:latin typeface="Monotype Corsiva" pitchFamily="66" charset="0"/>
              <a:hlinkClick xmlns:r="http://schemas.openxmlformats.org/officeDocument/2006/relationships" r:id="rId4" action="ppaction://hlinksldjump"/>
            </a:rPr>
            <a:t>В </a:t>
          </a:r>
          <a:r>
            <a:rPr lang="ru-RU" sz="2000" u="sng" dirty="0" smtClean="0">
              <a:solidFill>
                <a:srgbClr val="FFC000"/>
              </a:solidFill>
              <a:latin typeface="Monotype Corsiva" pitchFamily="66" charset="0"/>
              <a:hlinkClick xmlns:r="http://schemas.openxmlformats.org/officeDocument/2006/relationships" r:id="rId4" action="ppaction://hlinksldjump"/>
            </a:rPr>
            <a:t>музеях</a:t>
          </a:r>
          <a:endParaRPr lang="ru-RU" sz="2000" u="sng" dirty="0">
            <a:solidFill>
              <a:srgbClr val="FFC000"/>
            </a:solidFill>
          </a:endParaRPr>
        </a:p>
      </dgm:t>
    </dgm:pt>
    <dgm:pt modelId="{A820DD0F-0359-403F-A045-6F9BAEB1316F}" type="parTrans" cxnId="{39A15590-A577-46CF-9B0D-142DF13122F4}">
      <dgm:prSet/>
      <dgm:spPr/>
      <dgm:t>
        <a:bodyPr/>
        <a:lstStyle/>
        <a:p>
          <a:endParaRPr lang="ru-RU"/>
        </a:p>
      </dgm:t>
    </dgm:pt>
    <dgm:pt modelId="{5C7466CD-A8DC-4F46-B1B4-2EA240A8218D}" type="sibTrans" cxnId="{39A15590-A577-46CF-9B0D-142DF13122F4}">
      <dgm:prSet/>
      <dgm:spPr/>
      <dgm:t>
        <a:bodyPr/>
        <a:lstStyle/>
        <a:p>
          <a:endParaRPr lang="ru-RU"/>
        </a:p>
      </dgm:t>
    </dgm:pt>
    <dgm:pt modelId="{4AF9C4BF-8905-454D-8AFF-73E53D8C4F6C}">
      <dgm:prSet custT="1"/>
      <dgm:spPr/>
      <dgm:t>
        <a:bodyPr/>
        <a:lstStyle/>
        <a:p>
          <a:r>
            <a:rPr lang="ru-RU" sz="1600" u="sng" dirty="0" smtClean="0">
              <a:solidFill>
                <a:srgbClr val="FFC000"/>
              </a:solidFill>
              <a:latin typeface="Monotype Corsiva" pitchFamily="66" charset="0"/>
              <a:hlinkClick xmlns:r="http://schemas.openxmlformats.org/officeDocument/2006/relationships" r:id="rId5" action="ppaction://hlinksldjump"/>
            </a:rPr>
            <a:t>В декоративных целях</a:t>
          </a:r>
          <a:endParaRPr lang="ru-RU" sz="1600" u="sng" dirty="0">
            <a:solidFill>
              <a:srgbClr val="FFC000"/>
            </a:solidFill>
            <a:latin typeface="Monotype Corsiva" pitchFamily="66" charset="0"/>
          </a:endParaRPr>
        </a:p>
      </dgm:t>
    </dgm:pt>
    <dgm:pt modelId="{898529D5-8601-4508-AE0A-5E2EBDA58367}" type="parTrans" cxnId="{1A1EBC75-EA1B-4411-8174-E4E01590997F}">
      <dgm:prSet/>
      <dgm:spPr/>
      <dgm:t>
        <a:bodyPr/>
        <a:lstStyle/>
        <a:p>
          <a:endParaRPr lang="ru-RU"/>
        </a:p>
      </dgm:t>
    </dgm:pt>
    <dgm:pt modelId="{1F6D5482-7932-49A0-94A4-8E482892AA2E}" type="sibTrans" cxnId="{1A1EBC75-EA1B-4411-8174-E4E01590997F}">
      <dgm:prSet/>
      <dgm:spPr/>
      <dgm:t>
        <a:bodyPr/>
        <a:lstStyle/>
        <a:p>
          <a:endParaRPr lang="ru-RU"/>
        </a:p>
      </dgm:t>
    </dgm:pt>
    <dgm:pt modelId="{AF9CF6E3-DDB6-44F6-B971-F93555A42512}">
      <dgm:prSet/>
      <dgm:spPr/>
      <dgm:t>
        <a:bodyPr/>
        <a:lstStyle/>
        <a:p>
          <a:r>
            <a:rPr lang="ru-RU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rId6" action="ppaction://hlinksldjump"/>
            </a:rPr>
            <a:t>В передаче информации</a:t>
          </a:r>
          <a:endParaRPr lang="ru-RU" dirty="0"/>
        </a:p>
      </dgm:t>
    </dgm:pt>
    <dgm:pt modelId="{8D57345C-82B1-4D01-B0B3-51F16A370E1B}" type="parTrans" cxnId="{8D3BE570-DE6B-4CBB-A149-0CCCEC599581}">
      <dgm:prSet/>
      <dgm:spPr/>
      <dgm:t>
        <a:bodyPr/>
        <a:lstStyle/>
        <a:p>
          <a:endParaRPr lang="ru-RU"/>
        </a:p>
      </dgm:t>
    </dgm:pt>
    <dgm:pt modelId="{A72B7A21-77A5-4911-87A3-A2F61865BD5D}" type="sibTrans" cxnId="{8D3BE570-DE6B-4CBB-A149-0CCCEC599581}">
      <dgm:prSet/>
      <dgm:spPr/>
      <dgm:t>
        <a:bodyPr/>
        <a:lstStyle/>
        <a:p>
          <a:endParaRPr lang="ru-RU"/>
        </a:p>
      </dgm:t>
    </dgm:pt>
    <dgm:pt modelId="{963F57A3-CABE-4081-AB09-AD1B369C3C3E}" type="pres">
      <dgm:prSet presAssocID="{9241A965-00FF-44C7-A480-C74A1FD6417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3F40F13-2B42-40D8-A9D9-48058C90BCBA}" type="pres">
      <dgm:prSet presAssocID="{14864E0E-41FA-4450-A5C5-6EADBCA79491}" presName="singleCycle" presStyleCnt="0"/>
      <dgm:spPr/>
    </dgm:pt>
    <dgm:pt modelId="{B2B4756F-14DA-4D27-891A-C0CE91F22873}" type="pres">
      <dgm:prSet presAssocID="{14864E0E-41FA-4450-A5C5-6EADBCA79491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46AF10EB-AA09-4ECF-96F5-B890DCBD15D6}" type="pres">
      <dgm:prSet presAssocID="{A820DD0F-0359-403F-A045-6F9BAEB1316F}" presName="Name56" presStyleLbl="parChTrans1D2" presStyleIdx="0" presStyleCnt="6"/>
      <dgm:spPr/>
      <dgm:t>
        <a:bodyPr/>
        <a:lstStyle/>
        <a:p>
          <a:endParaRPr lang="ru-RU"/>
        </a:p>
      </dgm:t>
    </dgm:pt>
    <dgm:pt modelId="{E22FD673-2E16-425A-9B12-21D146D6C472}" type="pres">
      <dgm:prSet presAssocID="{12DED051-1115-4931-8444-1724F00CFCF8}" presName="text0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814B1-1476-4537-B533-0C446A4D52F7}" type="pres">
      <dgm:prSet presAssocID="{1CCB3CC9-B507-4B32-90D4-E47B025F4DE9}" presName="Name56" presStyleLbl="parChTrans1D2" presStyleIdx="1" presStyleCnt="6"/>
      <dgm:spPr/>
      <dgm:t>
        <a:bodyPr/>
        <a:lstStyle/>
        <a:p>
          <a:endParaRPr lang="ru-RU"/>
        </a:p>
      </dgm:t>
    </dgm:pt>
    <dgm:pt modelId="{3E194C03-4859-4FBD-900B-7B505754B9D6}" type="pres">
      <dgm:prSet presAssocID="{EBB27F30-3707-4638-B1B3-6AD4059DA96B}" presName="text0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86050-F94F-464E-BA14-416A72CE0FE7}" type="pres">
      <dgm:prSet presAssocID="{898529D5-8601-4508-AE0A-5E2EBDA58367}" presName="Name56" presStyleLbl="parChTrans1D2" presStyleIdx="2" presStyleCnt="6"/>
      <dgm:spPr/>
      <dgm:t>
        <a:bodyPr/>
        <a:lstStyle/>
        <a:p>
          <a:endParaRPr lang="ru-RU"/>
        </a:p>
      </dgm:t>
    </dgm:pt>
    <dgm:pt modelId="{DBD247F4-4513-4B6E-8192-61D19F546998}" type="pres">
      <dgm:prSet presAssocID="{4AF9C4BF-8905-454D-8AFF-73E53D8C4F6C}" presName="text0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34879D-B46A-4233-B1C8-5594A8B796D5}" type="pres">
      <dgm:prSet presAssocID="{8D57345C-82B1-4D01-B0B3-51F16A370E1B}" presName="Name56" presStyleLbl="parChTrans1D2" presStyleIdx="3" presStyleCnt="6"/>
      <dgm:spPr/>
      <dgm:t>
        <a:bodyPr/>
        <a:lstStyle/>
        <a:p>
          <a:endParaRPr lang="ru-RU"/>
        </a:p>
      </dgm:t>
    </dgm:pt>
    <dgm:pt modelId="{C464BE18-98EC-4883-878E-B195EEAE5874}" type="pres">
      <dgm:prSet presAssocID="{AF9CF6E3-DDB6-44F6-B971-F93555A42512}" presName="text0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B205C5-04D7-4F75-8A8F-88CF3543E024}" type="pres">
      <dgm:prSet presAssocID="{1BABB1FC-C71B-41B1-B555-13722AB099DE}" presName="Name56" presStyleLbl="parChTrans1D2" presStyleIdx="4" presStyleCnt="6"/>
      <dgm:spPr/>
      <dgm:t>
        <a:bodyPr/>
        <a:lstStyle/>
        <a:p>
          <a:endParaRPr lang="ru-RU"/>
        </a:p>
      </dgm:t>
    </dgm:pt>
    <dgm:pt modelId="{99E28344-4400-4019-98AD-FD0769009C5C}" type="pres">
      <dgm:prSet presAssocID="{782C493A-CBEB-4FCF-B156-187DA622C808}" presName="text0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093E1-218D-4D3B-88E4-9880BFB61CB2}" type="pres">
      <dgm:prSet presAssocID="{D4443F79-CEBB-48E1-8253-C903AA86D9E3}" presName="Name56" presStyleLbl="parChTrans1D2" presStyleIdx="5" presStyleCnt="6"/>
      <dgm:spPr/>
      <dgm:t>
        <a:bodyPr/>
        <a:lstStyle/>
        <a:p>
          <a:endParaRPr lang="ru-RU"/>
        </a:p>
      </dgm:t>
    </dgm:pt>
    <dgm:pt modelId="{980C1D6B-C301-4737-A84E-099DA98223F4}" type="pres">
      <dgm:prSet presAssocID="{3A347A38-9F22-4564-B26E-99C717AA4069}" presName="text0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F3C2F6-5AC2-4F5F-AD5C-0B8E7A6183B9}" type="presOf" srcId="{898529D5-8601-4508-AE0A-5E2EBDA58367}" destId="{92E86050-F94F-464E-BA14-416A72CE0FE7}" srcOrd="0" destOrd="0" presId="urn:microsoft.com/office/officeart/2008/layout/RadialCluster"/>
    <dgm:cxn modelId="{653B19EF-D979-44AD-9B52-95351328DF47}" type="presOf" srcId="{D4443F79-CEBB-48E1-8253-C903AA86D9E3}" destId="{E11093E1-218D-4D3B-88E4-9880BFB61CB2}" srcOrd="0" destOrd="0" presId="urn:microsoft.com/office/officeart/2008/layout/RadialCluster"/>
    <dgm:cxn modelId="{75B3ECE2-BAF4-4997-95E6-8AD4A0FAD0F9}" type="presOf" srcId="{EBB27F30-3707-4638-B1B3-6AD4059DA96B}" destId="{3E194C03-4859-4FBD-900B-7B505754B9D6}" srcOrd="0" destOrd="0" presId="urn:microsoft.com/office/officeart/2008/layout/RadialCluster"/>
    <dgm:cxn modelId="{69E35395-6B5B-4FC3-A1D7-025910C5A011}" type="presOf" srcId="{AF9CF6E3-DDB6-44F6-B971-F93555A42512}" destId="{C464BE18-98EC-4883-878E-B195EEAE5874}" srcOrd="0" destOrd="0" presId="urn:microsoft.com/office/officeart/2008/layout/RadialCluster"/>
    <dgm:cxn modelId="{8D3BE570-DE6B-4CBB-A149-0CCCEC599581}" srcId="{14864E0E-41FA-4450-A5C5-6EADBCA79491}" destId="{AF9CF6E3-DDB6-44F6-B971-F93555A42512}" srcOrd="3" destOrd="0" parTransId="{8D57345C-82B1-4D01-B0B3-51F16A370E1B}" sibTransId="{A72B7A21-77A5-4911-87A3-A2F61865BD5D}"/>
    <dgm:cxn modelId="{D8C12A67-250A-428D-87C9-B8EB224C3A8E}" type="presOf" srcId="{8D57345C-82B1-4D01-B0B3-51F16A370E1B}" destId="{6334879D-B46A-4233-B1C8-5594A8B796D5}" srcOrd="0" destOrd="0" presId="urn:microsoft.com/office/officeart/2008/layout/RadialCluster"/>
    <dgm:cxn modelId="{8B56B210-BBA7-4DB3-9235-A54FC42F2F22}" type="presOf" srcId="{1CCB3CC9-B507-4B32-90D4-E47B025F4DE9}" destId="{B7D814B1-1476-4537-B533-0C446A4D52F7}" srcOrd="0" destOrd="0" presId="urn:microsoft.com/office/officeart/2008/layout/RadialCluster"/>
    <dgm:cxn modelId="{51AFC4B4-4CC7-41BB-A154-C685EC913C19}" type="presOf" srcId="{14864E0E-41FA-4450-A5C5-6EADBCA79491}" destId="{B2B4756F-14DA-4D27-891A-C0CE91F22873}" srcOrd="0" destOrd="0" presId="urn:microsoft.com/office/officeart/2008/layout/RadialCluster"/>
    <dgm:cxn modelId="{4F32D312-1529-4740-9E1D-3E97E6706509}" type="presOf" srcId="{9241A965-00FF-44C7-A480-C74A1FD64178}" destId="{963F57A3-CABE-4081-AB09-AD1B369C3C3E}" srcOrd="0" destOrd="0" presId="urn:microsoft.com/office/officeart/2008/layout/RadialCluster"/>
    <dgm:cxn modelId="{1A5B8BC0-3582-4986-AD11-9F77F06EA8B8}" type="presOf" srcId="{4AF9C4BF-8905-454D-8AFF-73E53D8C4F6C}" destId="{DBD247F4-4513-4B6E-8192-61D19F546998}" srcOrd="0" destOrd="0" presId="urn:microsoft.com/office/officeart/2008/layout/RadialCluster"/>
    <dgm:cxn modelId="{3C3574B7-53ED-4E13-AF68-FF899934E11E}" type="presOf" srcId="{782C493A-CBEB-4FCF-B156-187DA622C808}" destId="{99E28344-4400-4019-98AD-FD0769009C5C}" srcOrd="0" destOrd="0" presId="urn:microsoft.com/office/officeart/2008/layout/RadialCluster"/>
    <dgm:cxn modelId="{65EC44C7-6B91-4D63-B1D4-0B7717A70920}" srcId="{9241A965-00FF-44C7-A480-C74A1FD64178}" destId="{14864E0E-41FA-4450-A5C5-6EADBCA79491}" srcOrd="0" destOrd="0" parTransId="{9FEBB6AB-B306-46BC-8BC7-A9BDEADE2EDC}" sibTransId="{17A5C002-0E2A-4698-B41E-144CDEFF08DF}"/>
    <dgm:cxn modelId="{B7E79153-65E4-4BA7-8987-D653FEEE535C}" type="presOf" srcId="{3A347A38-9F22-4564-B26E-99C717AA4069}" destId="{980C1D6B-C301-4737-A84E-099DA98223F4}" srcOrd="0" destOrd="0" presId="urn:microsoft.com/office/officeart/2008/layout/RadialCluster"/>
    <dgm:cxn modelId="{BE9493DA-8623-4AEC-9A1A-1EE9F305164D}" type="presOf" srcId="{1BABB1FC-C71B-41B1-B555-13722AB099DE}" destId="{55B205C5-04D7-4F75-8A8F-88CF3543E024}" srcOrd="0" destOrd="0" presId="urn:microsoft.com/office/officeart/2008/layout/RadialCluster"/>
    <dgm:cxn modelId="{BCBA55E4-B495-4CB2-9027-0DDCFFEB5171}" srcId="{14864E0E-41FA-4450-A5C5-6EADBCA79491}" destId="{3A347A38-9F22-4564-B26E-99C717AA4069}" srcOrd="5" destOrd="0" parTransId="{D4443F79-CEBB-48E1-8253-C903AA86D9E3}" sibTransId="{B45D270C-62C5-4BE5-9417-4A7EC076A6A6}"/>
    <dgm:cxn modelId="{D7F62F2B-C47F-4083-905D-863246243251}" type="presOf" srcId="{12DED051-1115-4931-8444-1724F00CFCF8}" destId="{E22FD673-2E16-425A-9B12-21D146D6C472}" srcOrd="0" destOrd="0" presId="urn:microsoft.com/office/officeart/2008/layout/RadialCluster"/>
    <dgm:cxn modelId="{C1E84A16-4863-4DD9-A401-59CEECCFBE13}" srcId="{14864E0E-41FA-4450-A5C5-6EADBCA79491}" destId="{EBB27F30-3707-4638-B1B3-6AD4059DA96B}" srcOrd="1" destOrd="0" parTransId="{1CCB3CC9-B507-4B32-90D4-E47B025F4DE9}" sibTransId="{324D6A46-5702-4603-BD05-77ABD3D4AD03}"/>
    <dgm:cxn modelId="{39A15590-A577-46CF-9B0D-142DF13122F4}" srcId="{14864E0E-41FA-4450-A5C5-6EADBCA79491}" destId="{12DED051-1115-4931-8444-1724F00CFCF8}" srcOrd="0" destOrd="0" parTransId="{A820DD0F-0359-403F-A045-6F9BAEB1316F}" sibTransId="{5C7466CD-A8DC-4F46-B1B4-2EA240A8218D}"/>
    <dgm:cxn modelId="{1A1EBC75-EA1B-4411-8174-E4E01590997F}" srcId="{14864E0E-41FA-4450-A5C5-6EADBCA79491}" destId="{4AF9C4BF-8905-454D-8AFF-73E53D8C4F6C}" srcOrd="2" destOrd="0" parTransId="{898529D5-8601-4508-AE0A-5E2EBDA58367}" sibTransId="{1F6D5482-7932-49A0-94A4-8E482892AA2E}"/>
    <dgm:cxn modelId="{A9984263-80ED-43FD-8E18-006FA8474614}" type="presOf" srcId="{A820DD0F-0359-403F-A045-6F9BAEB1316F}" destId="{46AF10EB-AA09-4ECF-96F5-B890DCBD15D6}" srcOrd="0" destOrd="0" presId="urn:microsoft.com/office/officeart/2008/layout/RadialCluster"/>
    <dgm:cxn modelId="{7666A709-CB27-49DF-8AFC-B573746324E1}" srcId="{14864E0E-41FA-4450-A5C5-6EADBCA79491}" destId="{782C493A-CBEB-4FCF-B156-187DA622C808}" srcOrd="4" destOrd="0" parTransId="{1BABB1FC-C71B-41B1-B555-13722AB099DE}" sibTransId="{E8DD7B16-FE08-4494-B633-BF5B59B9090D}"/>
    <dgm:cxn modelId="{2B8D288E-3034-4D34-BBB8-853BE494CBB2}" type="presParOf" srcId="{963F57A3-CABE-4081-AB09-AD1B369C3C3E}" destId="{B3F40F13-2B42-40D8-A9D9-48058C90BCBA}" srcOrd="0" destOrd="0" presId="urn:microsoft.com/office/officeart/2008/layout/RadialCluster"/>
    <dgm:cxn modelId="{2183EA35-13E3-4A59-8F9A-7768BE17529D}" type="presParOf" srcId="{B3F40F13-2B42-40D8-A9D9-48058C90BCBA}" destId="{B2B4756F-14DA-4D27-891A-C0CE91F22873}" srcOrd="0" destOrd="0" presId="urn:microsoft.com/office/officeart/2008/layout/RadialCluster"/>
    <dgm:cxn modelId="{187A4E9B-45E9-4EA1-8CBF-7D438C7F74B4}" type="presParOf" srcId="{B3F40F13-2B42-40D8-A9D9-48058C90BCBA}" destId="{46AF10EB-AA09-4ECF-96F5-B890DCBD15D6}" srcOrd="1" destOrd="0" presId="urn:microsoft.com/office/officeart/2008/layout/RadialCluster"/>
    <dgm:cxn modelId="{39AF21BB-8F6B-4B0E-A577-9B1408EB8874}" type="presParOf" srcId="{B3F40F13-2B42-40D8-A9D9-48058C90BCBA}" destId="{E22FD673-2E16-425A-9B12-21D146D6C472}" srcOrd="2" destOrd="0" presId="urn:microsoft.com/office/officeart/2008/layout/RadialCluster"/>
    <dgm:cxn modelId="{5B2F3460-CCA6-42F1-906C-3C929F50660F}" type="presParOf" srcId="{B3F40F13-2B42-40D8-A9D9-48058C90BCBA}" destId="{B7D814B1-1476-4537-B533-0C446A4D52F7}" srcOrd="3" destOrd="0" presId="urn:microsoft.com/office/officeart/2008/layout/RadialCluster"/>
    <dgm:cxn modelId="{015A5494-73DE-4BBA-BAFF-CF31891391DA}" type="presParOf" srcId="{B3F40F13-2B42-40D8-A9D9-48058C90BCBA}" destId="{3E194C03-4859-4FBD-900B-7B505754B9D6}" srcOrd="4" destOrd="0" presId="urn:microsoft.com/office/officeart/2008/layout/RadialCluster"/>
    <dgm:cxn modelId="{CF65B23B-5E72-4D27-B756-A697B5E0BDE1}" type="presParOf" srcId="{B3F40F13-2B42-40D8-A9D9-48058C90BCBA}" destId="{92E86050-F94F-464E-BA14-416A72CE0FE7}" srcOrd="5" destOrd="0" presId="urn:microsoft.com/office/officeart/2008/layout/RadialCluster"/>
    <dgm:cxn modelId="{7B724F7C-A3EC-4628-BAF4-B0DBC34E223F}" type="presParOf" srcId="{B3F40F13-2B42-40D8-A9D9-48058C90BCBA}" destId="{DBD247F4-4513-4B6E-8192-61D19F546998}" srcOrd="6" destOrd="0" presId="urn:microsoft.com/office/officeart/2008/layout/RadialCluster"/>
    <dgm:cxn modelId="{5F6377F8-9AB1-4F88-9CDF-DF25CFA28F26}" type="presParOf" srcId="{B3F40F13-2B42-40D8-A9D9-48058C90BCBA}" destId="{6334879D-B46A-4233-B1C8-5594A8B796D5}" srcOrd="7" destOrd="0" presId="urn:microsoft.com/office/officeart/2008/layout/RadialCluster"/>
    <dgm:cxn modelId="{130BC961-B8E6-4454-97B1-6DF907611108}" type="presParOf" srcId="{B3F40F13-2B42-40D8-A9D9-48058C90BCBA}" destId="{C464BE18-98EC-4883-878E-B195EEAE5874}" srcOrd="8" destOrd="0" presId="urn:microsoft.com/office/officeart/2008/layout/RadialCluster"/>
    <dgm:cxn modelId="{939ADF02-A0A9-4F9C-B3D0-9F741B01A536}" type="presParOf" srcId="{B3F40F13-2B42-40D8-A9D9-48058C90BCBA}" destId="{55B205C5-04D7-4F75-8A8F-88CF3543E024}" srcOrd="9" destOrd="0" presId="urn:microsoft.com/office/officeart/2008/layout/RadialCluster"/>
    <dgm:cxn modelId="{A31E8284-CA66-4896-BEBF-2C20256B4F74}" type="presParOf" srcId="{B3F40F13-2B42-40D8-A9D9-48058C90BCBA}" destId="{99E28344-4400-4019-98AD-FD0769009C5C}" srcOrd="10" destOrd="0" presId="urn:microsoft.com/office/officeart/2008/layout/RadialCluster"/>
    <dgm:cxn modelId="{53023AEA-D97A-4485-80B4-75EBD4BE20C1}" type="presParOf" srcId="{B3F40F13-2B42-40D8-A9D9-48058C90BCBA}" destId="{E11093E1-218D-4D3B-88E4-9880BFB61CB2}" srcOrd="11" destOrd="0" presId="urn:microsoft.com/office/officeart/2008/layout/RadialCluster"/>
    <dgm:cxn modelId="{9D6556BB-72BF-479D-BEB7-666B0828AFA3}" type="presParOf" srcId="{B3F40F13-2B42-40D8-A9D9-48058C90BCBA}" destId="{980C1D6B-C301-4737-A84E-099DA98223F4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4756F-14DA-4D27-891A-C0CE91F22873}">
      <dsp:nvSpPr>
        <dsp:cNvPr id="0" name=""/>
        <dsp:cNvSpPr/>
      </dsp:nvSpPr>
      <dsp:spPr>
        <a:xfrm>
          <a:off x="3546393" y="2142238"/>
          <a:ext cx="1836204" cy="18362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2060"/>
              </a:solidFill>
              <a:effectLst/>
            </a:rPr>
            <a:t>Применение </a:t>
          </a:r>
          <a:br>
            <a:rPr lang="ru-RU" sz="2100" b="1" kern="1200" dirty="0" smtClean="0">
              <a:solidFill>
                <a:srgbClr val="002060"/>
              </a:solidFill>
              <a:effectLst/>
            </a:rPr>
          </a:br>
          <a:r>
            <a:rPr lang="ru-RU" sz="2100" b="1" kern="1200" dirty="0" smtClean="0">
              <a:solidFill>
                <a:srgbClr val="002060"/>
              </a:solidFill>
              <a:effectLst/>
            </a:rPr>
            <a:t>оптического волокна</a:t>
          </a:r>
          <a:endParaRPr lang="ru-RU" sz="2100" kern="1200" dirty="0">
            <a:effectLst/>
          </a:endParaRPr>
        </a:p>
      </dsp:txBody>
      <dsp:txXfrm>
        <a:off x="3636029" y="2231874"/>
        <a:ext cx="1656932" cy="1656932"/>
      </dsp:txXfrm>
    </dsp:sp>
    <dsp:sp modelId="{46AF10EB-AA09-4ECF-96F5-B890DCBD15D6}">
      <dsp:nvSpPr>
        <dsp:cNvPr id="0" name=""/>
        <dsp:cNvSpPr/>
      </dsp:nvSpPr>
      <dsp:spPr>
        <a:xfrm rot="16200000">
          <a:off x="4008768" y="1686510"/>
          <a:ext cx="9114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1455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FD673-2E16-425A-9B12-21D146D6C472}">
      <dsp:nvSpPr>
        <dsp:cNvPr id="0" name=""/>
        <dsp:cNvSpPr/>
      </dsp:nvSpPr>
      <dsp:spPr>
        <a:xfrm>
          <a:off x="3849367" y="525"/>
          <a:ext cx="1230256" cy="123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u="sng" kern="1200" dirty="0" smtClean="0">
              <a:solidFill>
                <a:srgbClr val="FFC000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В </a:t>
          </a:r>
          <a:r>
            <a:rPr lang="ru-RU" sz="2000" u="sng" kern="1200" dirty="0" smtClean="0">
              <a:solidFill>
                <a:srgbClr val="FFC000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музеях</a:t>
          </a:r>
          <a:endParaRPr lang="ru-RU" sz="2000" u="sng" kern="1200" dirty="0">
            <a:solidFill>
              <a:srgbClr val="FFC000"/>
            </a:solidFill>
          </a:endParaRPr>
        </a:p>
      </dsp:txBody>
      <dsp:txXfrm>
        <a:off x="3909423" y="60581"/>
        <a:ext cx="1110144" cy="1110144"/>
      </dsp:txXfrm>
    </dsp:sp>
    <dsp:sp modelId="{B7D814B1-1476-4537-B533-0C446A4D52F7}">
      <dsp:nvSpPr>
        <dsp:cNvPr id="0" name=""/>
        <dsp:cNvSpPr/>
      </dsp:nvSpPr>
      <dsp:spPr>
        <a:xfrm rot="19800000">
          <a:off x="5337430" y="2361707"/>
          <a:ext cx="6742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4263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94C03-4859-4FBD-900B-7B505754B9D6}">
      <dsp:nvSpPr>
        <dsp:cNvPr id="0" name=""/>
        <dsp:cNvSpPr/>
      </dsp:nvSpPr>
      <dsp:spPr>
        <a:xfrm>
          <a:off x="5966527" y="1222868"/>
          <a:ext cx="1230256" cy="123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В измеритель-</a:t>
          </a:r>
          <a:r>
            <a:rPr lang="ru-RU" sz="1600" kern="1200" dirty="0" err="1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ных</a:t>
          </a:r>
          <a:r>
            <a:rPr lang="ru-RU" sz="1600" kern="1200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 приборах</a:t>
          </a:r>
          <a:endParaRPr lang="ru-RU" sz="1600" kern="1200" dirty="0"/>
        </a:p>
      </dsp:txBody>
      <dsp:txXfrm>
        <a:off x="6026583" y="1282924"/>
        <a:ext cx="1110144" cy="1110144"/>
      </dsp:txXfrm>
    </dsp:sp>
    <dsp:sp modelId="{92E86050-F94F-464E-BA14-416A72CE0FE7}">
      <dsp:nvSpPr>
        <dsp:cNvPr id="0" name=""/>
        <dsp:cNvSpPr/>
      </dsp:nvSpPr>
      <dsp:spPr>
        <a:xfrm rot="1800000">
          <a:off x="5337430" y="3758972"/>
          <a:ext cx="6742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4263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247F4-4513-4B6E-8192-61D19F546998}">
      <dsp:nvSpPr>
        <dsp:cNvPr id="0" name=""/>
        <dsp:cNvSpPr/>
      </dsp:nvSpPr>
      <dsp:spPr>
        <a:xfrm>
          <a:off x="5966527" y="3667554"/>
          <a:ext cx="1230256" cy="123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u="sng" kern="1200" dirty="0" smtClean="0">
              <a:solidFill>
                <a:srgbClr val="FFC000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В декоративных целях</a:t>
          </a:r>
          <a:endParaRPr lang="ru-RU" sz="1600" u="sng" kern="1200" dirty="0">
            <a:solidFill>
              <a:srgbClr val="FFC000"/>
            </a:solidFill>
            <a:latin typeface="Monotype Corsiva" pitchFamily="66" charset="0"/>
          </a:endParaRPr>
        </a:p>
      </dsp:txBody>
      <dsp:txXfrm>
        <a:off x="6026583" y="3727610"/>
        <a:ext cx="1110144" cy="1110144"/>
      </dsp:txXfrm>
    </dsp:sp>
    <dsp:sp modelId="{6334879D-B46A-4233-B1C8-5594A8B796D5}">
      <dsp:nvSpPr>
        <dsp:cNvPr id="0" name=""/>
        <dsp:cNvSpPr/>
      </dsp:nvSpPr>
      <dsp:spPr>
        <a:xfrm rot="5400000">
          <a:off x="4008768" y="4434169"/>
          <a:ext cx="9114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1455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BE18-98EC-4883-878E-B195EEAE5874}">
      <dsp:nvSpPr>
        <dsp:cNvPr id="0" name=""/>
        <dsp:cNvSpPr/>
      </dsp:nvSpPr>
      <dsp:spPr>
        <a:xfrm>
          <a:off x="3849367" y="4889897"/>
          <a:ext cx="1230256" cy="123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В передаче информации</a:t>
          </a:r>
          <a:endParaRPr lang="ru-RU" sz="1600" kern="1200" dirty="0"/>
        </a:p>
      </dsp:txBody>
      <dsp:txXfrm>
        <a:off x="3909423" y="4949953"/>
        <a:ext cx="1110144" cy="1110144"/>
      </dsp:txXfrm>
    </dsp:sp>
    <dsp:sp modelId="{55B205C5-04D7-4F75-8A8F-88CF3543E024}">
      <dsp:nvSpPr>
        <dsp:cNvPr id="0" name=""/>
        <dsp:cNvSpPr/>
      </dsp:nvSpPr>
      <dsp:spPr>
        <a:xfrm rot="9000000">
          <a:off x="2917297" y="3758972"/>
          <a:ext cx="6742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4263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E28344-4400-4019-98AD-FD0769009C5C}">
      <dsp:nvSpPr>
        <dsp:cNvPr id="0" name=""/>
        <dsp:cNvSpPr/>
      </dsp:nvSpPr>
      <dsp:spPr>
        <a:xfrm>
          <a:off x="1732207" y="3667554"/>
          <a:ext cx="1230256" cy="123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FF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В современной архитектуре</a:t>
          </a:r>
          <a:endParaRPr lang="ru-RU" sz="1600" kern="1200" dirty="0"/>
        </a:p>
      </dsp:txBody>
      <dsp:txXfrm>
        <a:off x="1792263" y="3727610"/>
        <a:ext cx="1110144" cy="1110144"/>
      </dsp:txXfrm>
    </dsp:sp>
    <dsp:sp modelId="{E11093E1-218D-4D3B-88E4-9880BFB61CB2}">
      <dsp:nvSpPr>
        <dsp:cNvPr id="0" name=""/>
        <dsp:cNvSpPr/>
      </dsp:nvSpPr>
      <dsp:spPr>
        <a:xfrm rot="12600000">
          <a:off x="2917297" y="2361707"/>
          <a:ext cx="6742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4263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C1D6B-C301-4737-A84E-099DA98223F4}">
      <dsp:nvSpPr>
        <dsp:cNvPr id="0" name=""/>
        <dsp:cNvSpPr/>
      </dsp:nvSpPr>
      <dsp:spPr>
        <a:xfrm>
          <a:off x="1732207" y="1222868"/>
          <a:ext cx="1230256" cy="123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Monotype Corsiva" pitchFamily="66" charset="0"/>
              <a:hlinkClick xmlns:r="http://schemas.openxmlformats.org/officeDocument/2006/relationships" r:id="" action="ppaction://hlinksldjump"/>
            </a:rPr>
            <a:t>В медицине</a:t>
          </a:r>
          <a:endParaRPr lang="ru-RU" sz="1800" kern="1200" dirty="0"/>
        </a:p>
      </dsp:txBody>
      <dsp:txXfrm>
        <a:off x="1792263" y="1282924"/>
        <a:ext cx="1110144" cy="1110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855D98C-BC52-46BF-A0A3-A69C8669392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CB078E0-FE3C-415C-89BD-960DE2D696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ru/imgres?imgurl=http://elektroas.ru/wp-content/uploads/2009/10/dekorativnoe_osveschenie_zdaniy_3.jpg&amp;imgrefurl=http://elektroas.ru/elektromontazh-i-praktichekoe-primenenie-dekorativnogo-osveshheniya&amp;usg=__to2Ok-nCnpX4WYg4Lr7aNtHvgF4=&amp;h=427&amp;w=584&amp;sz=105&amp;hl=ru&amp;start=34&amp;zoom=1&amp;tbnid=Gyy6sayeDFQAVM:&amp;tbnh=99&amp;tbnw=135&amp;prev=/images?q=%D0%9E%D1%81%D0%B2%D0%B5%D1%89%D0%B5%D0%BD%D0%B8%D0%B5+%D0%B7%D0%B4%D0%B0%D0%BD%D0%B8%D0%B9+%D1%81+%D0%BF%D0%BE%D0%BC%D0%BE%D1%89%D1%8C%D1%8E+%D0%B2%D0%BE%D0%BB%D0%BE%D0%BA%D0%BE%D0%BD%D0%BD%D0%BE%D0%B9+%D0%BE%D0%BF%D1%82%D0%B8%D0%BA%D0%B8&amp;start=20&amp;hl=ru&amp;newwindow=1&amp;sa=N&amp;tbs=isch:1&amp;itbs=1" TargetMode="External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zmer-ls.ru/w/o03.html" TargetMode="External"/><Relationship Id="rId3" Type="http://schemas.openxmlformats.org/officeDocument/2006/relationships/hyperlink" Target="http://www.avclub.pro/articles/audio-video-ot-a-do-ya/optovolokonnye-linii-svyazi-neogranichennye-vozmozhnosti/" TargetMode="External"/><Relationship Id="rId7" Type="http://schemas.openxmlformats.org/officeDocument/2006/relationships/hyperlink" Target="http://www.illuminator.ru/article_227.html" TargetMode="External"/><Relationship Id="rId2" Type="http://schemas.openxmlformats.org/officeDocument/2006/relationships/hyperlink" Target="http://c-a-v.ru/articles/item/42-optovolokno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eektimes.ru/post/245278/" TargetMode="External"/><Relationship Id="rId5" Type="http://schemas.openxmlformats.org/officeDocument/2006/relationships/hyperlink" Target="http://www.ecoteco.ru/?id=313" TargetMode="External"/><Relationship Id="rId4" Type="http://schemas.openxmlformats.org/officeDocument/2006/relationships/hyperlink" Target="http://howitworks.iknowit.ru/paper1109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039897" y="183513"/>
            <a:ext cx="70693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Стодолищенская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школа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14282" y="1268760"/>
            <a:ext cx="86439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Свет, завязанный в узел.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 по физике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504764" y="3709246"/>
            <a:ext cx="653173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работы: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Филимонов Сергей,                                                          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ученик 10 класса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Филимонова Елена Владимировна,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физики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5786454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п. Стодолище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imag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852936"/>
            <a:ext cx="3887292" cy="27174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6687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714375" y="428625"/>
            <a:ext cx="78581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Волоконно-оптический датчик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342091"/>
              </p:ext>
            </p:extLst>
          </p:nvPr>
        </p:nvGraphicFramePr>
        <p:xfrm>
          <a:off x="214313" y="1285875"/>
          <a:ext cx="8643937" cy="5212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37"/>
                <a:gridCol w="5715000"/>
              </a:tblGrid>
              <a:tr h="47450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7" marB="45717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Оптическое волокно может быть использовано как датчик для измерения напряжения, температуры, давления и других параметров. </a:t>
                      </a:r>
                    </a:p>
                    <a:p>
                      <a:endParaRPr lang="ru-RU" sz="24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Оптическое волокно используется в гидрофонах в сейсмических или гидролокационных приборах. Созданы системы с гидрофонами, в которых на волоконный кабель приходится более 100 датчиков. Системы с </a:t>
                      </a:r>
                      <a:r>
                        <a:rPr lang="ru-RU" sz="2400" b="0" dirty="0" err="1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гидрофоновым</a:t>
                      </a:r>
                      <a:r>
                        <a:rPr lang="ru-RU" sz="2400" b="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 датчиком используются в нефтедобывающей промышленности, а также флотом некоторых стран. </a:t>
                      </a:r>
                    </a:p>
                    <a:p>
                      <a:endParaRPr lang="ru-RU" sz="1600" b="0" dirty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</a:txBody>
                  <a:tcPr marL="91439" marR="91439" marT="45717" marB="45717">
                    <a:noFill/>
                  </a:tcPr>
                </a:tc>
              </a:tr>
            </a:tbl>
          </a:graphicData>
        </a:graphic>
      </p:graphicFrame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929586" y="6215082"/>
            <a:ext cx="571504" cy="21431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5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63" y="1314018"/>
            <a:ext cx="1913409" cy="149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55" y="4653136"/>
            <a:ext cx="1571625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498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642938" y="116632"/>
            <a:ext cx="78581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Музейные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экспонаты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234342"/>
              </p:ext>
            </p:extLst>
          </p:nvPr>
        </p:nvGraphicFramePr>
        <p:xfrm>
          <a:off x="409148" y="1036637"/>
          <a:ext cx="8734852" cy="5821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2812"/>
                <a:gridCol w="4932040"/>
              </a:tblGrid>
              <a:tr h="582136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0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Для музеев исключительно важно поддержание постоянных температуры и влажности, и применение галогенных ламп может быть нежелательным из-за большого количества выделяемого тепла. В этом случае оптоволоконная подсветка может быть лучшим решением, позволяющим полностью исключить нежелательное тепловое воздействие. 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</a:txBody>
                  <a:tcPr marL="91439" marR="91439" marT="45716" marB="45716">
                    <a:noFill/>
                  </a:tcPr>
                </a:tc>
              </a:tr>
            </a:tbl>
          </a:graphicData>
        </a:graphic>
      </p:graphicFrame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929586" y="6215082"/>
            <a:ext cx="571504" cy="21431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4" name="Picture 2" descr="http://www.lymex.ru/img/gmii/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" y="1988840"/>
            <a:ext cx="3577279" cy="238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06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285750" y="-154998"/>
            <a:ext cx="860672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Волоконная оптика в современной архитектуре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875378"/>
              </p:ext>
            </p:extLst>
          </p:nvPr>
        </p:nvGraphicFramePr>
        <p:xfrm>
          <a:off x="0" y="1005848"/>
          <a:ext cx="9144000" cy="7162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2180"/>
                <a:gridCol w="4871820"/>
              </a:tblGrid>
              <a:tr h="556644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Оптические волокна широко используются для освещения. </a:t>
                      </a:r>
                    </a:p>
                    <a:p>
                      <a:endParaRPr lang="ru-RU" sz="20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endParaRPr lang="ru-RU" sz="20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endParaRPr lang="ru-RU" sz="20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0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Оптические волокна  как подсветка бассейнов.</a:t>
                      </a:r>
                      <a:endParaRPr lang="ru-RU" sz="24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endParaRPr lang="ru-RU" sz="20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r>
                        <a:rPr lang="ru-RU" sz="2400" b="0" dirty="0" smtClean="0">
                          <a:solidFill>
                            <a:srgbClr val="0033CC"/>
                          </a:solidFill>
                          <a:latin typeface="Monotype Corsiva" pitchFamily="66" charset="0"/>
                        </a:rPr>
                        <a:t>Световоды бокового свечения, специально предназначенные для создания светящихся линий длиной до 50 м, совершенно безопасны, а создаваемые ими декоративные эффекты в большинстве случаев интереснее </a:t>
                      </a:r>
                    </a:p>
                    <a:p>
                      <a:endParaRPr lang="ru-RU" sz="20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endParaRPr lang="ru-RU" sz="20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endParaRPr lang="ru-RU" sz="20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endParaRPr lang="ru-RU" sz="2000" b="0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  <a:ea typeface="+mn-ea"/>
                        <a:cs typeface="+mn-cs"/>
                      </a:endParaRPr>
                    </a:p>
                    <a:p>
                      <a:endParaRPr lang="ru-RU" sz="2000" b="0" dirty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</a:txBody>
                  <a:tcPr marL="91439" marR="91439" marT="45716" marB="45716">
                    <a:noFill/>
                  </a:tcPr>
                </a:tc>
              </a:tr>
            </a:tbl>
          </a:graphicData>
        </a:graphic>
      </p:graphicFrame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929586" y="6215082"/>
            <a:ext cx="571504" cy="21431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69" name="Picture 12" descr="http://t2.gstatic.com/images?q=tbn:Gyy6sayeDFQAVM:http://elektroas.ru/wp-content/uploads/2009/10/dekorativnoe_osveschenie_zdaniy_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271" y="1428749"/>
            <a:ext cx="15589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Picture 16" descr="http://www.trikita.by/img/faber/faberopticlighting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01" y="1428750"/>
            <a:ext cx="17272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Объект 3" descr="http://www.illuminator.ru/fo11.jp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452" y="4149080"/>
            <a:ext cx="2895600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6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-17481" y="68078"/>
            <a:ext cx="89644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Волоконная оптика  в передаче информации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678056"/>
              </p:ext>
            </p:extLst>
          </p:nvPr>
        </p:nvGraphicFramePr>
        <p:xfrm>
          <a:off x="285669" y="1108508"/>
          <a:ext cx="8358187" cy="5192713"/>
        </p:xfrm>
        <a:graphic>
          <a:graphicData uri="http://schemas.openxmlformats.org/drawingml/2006/table">
            <a:tbl>
              <a:tblPr/>
              <a:tblGrid>
                <a:gridCol w="3527120"/>
                <a:gridCol w="4831067"/>
              </a:tblGrid>
              <a:tr h="5192713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1" i="0" u="none" strike="noStrike" kern="1200" dirty="0">
                        <a:solidFill>
                          <a:schemeClr val="lt1"/>
                        </a:solidFill>
                        <a:latin typeface="Arial"/>
                      </a:endParaRPr>
                    </a:p>
                  </a:txBody>
                  <a:tcPr marL="71601" marR="71601" marT="35803" marB="3580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i="0" u="none" strike="noStrike" kern="120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Оптическое волокно - одна из самых совершенных физических сред для передачи информации, а также самой перспективной средой для передачи больших объемов информации  на большие расстояния.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Оптический Интернет?!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    Его название </a:t>
                      </a:r>
                      <a:r>
                        <a:rPr lang="ru-RU" sz="2400" b="0" i="0" u="none" strike="noStrike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</a:rPr>
                        <a:t>происходит от способа транспортировки информации в глобальной сети Интернет. Вместо обычных медных проводников используются нити оптоволоконного кабеля. </a:t>
                      </a:r>
                      <a:endParaRPr lang="ru-RU" sz="2400" b="0" i="0" u="none" strike="noStrike" kern="1200" dirty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</a:txBody>
                  <a:tcPr marL="71601" marR="71601" marT="35803" marB="3580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Стрелка влево 10">
            <a:hlinkClick r:id="rId2" action="ppaction://hlinksldjump"/>
          </p:cNvPr>
          <p:cNvSpPr/>
          <p:nvPr/>
        </p:nvSpPr>
        <p:spPr>
          <a:xfrm>
            <a:off x="7929586" y="6215082"/>
            <a:ext cx="571504" cy="21431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146" name="Picture 2" descr="http://www.snk-syntez.ru/upload/iblock/638/LLMD-625_5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87" y="1628800"/>
            <a:ext cx="3384376" cy="188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80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492896"/>
            <a:ext cx="3584721" cy="3877815"/>
          </a:xfrm>
        </p:spPr>
        <p:txBody>
          <a:bodyPr/>
          <a:lstStyle/>
          <a:p>
            <a:r>
              <a:rPr lang="ru-RU" dirty="0" smtClean="0"/>
              <a:t>Старший электромеханик </a:t>
            </a:r>
            <a:r>
              <a:rPr lang="ru-RU" dirty="0"/>
              <a:t>Смоленского филиала ПАО «Ростелеком» </a:t>
            </a:r>
            <a:r>
              <a:rPr lang="ru-RU" dirty="0" smtClean="0"/>
              <a:t>    п. Стодолище Кудряшова Татьяна Михайловна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908720"/>
            <a:ext cx="8496944" cy="105425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Внедрение оптико-волоконной связи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поселке Стодолище</a:t>
            </a:r>
            <a:r>
              <a:rPr lang="ru-RU" sz="1200" dirty="0"/>
              <a:t/>
            </a:r>
            <a:br>
              <a:rPr lang="ru-RU" sz="1200" dirty="0"/>
            </a:br>
            <a:endParaRPr lang="ru-RU" dirty="0"/>
          </a:p>
        </p:txBody>
      </p:sp>
      <p:pic>
        <p:nvPicPr>
          <p:cNvPr id="2050" name="Picture 2" descr="C:\Users\filimobova\Desktop\оптика\DSC006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92896"/>
            <a:ext cx="4819113" cy="3614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76813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0324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186766" cy="86834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7" y="2060848"/>
            <a:ext cx="72007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Оптико-волоконная </a:t>
            </a:r>
            <a:r>
              <a:rPr lang="ru-RU" sz="2800" dirty="0"/>
              <a:t>связь имеет много преимуществ и является одним из перспективных направлений в области связи</a:t>
            </a:r>
            <a:r>
              <a:rPr lang="ru-RU" sz="2800" dirty="0" smtClean="0"/>
              <a:t>.</a:t>
            </a:r>
            <a:r>
              <a:rPr lang="ru-RU" sz="2800" dirty="0"/>
              <a:t> </a:t>
            </a:r>
          </a:p>
        </p:txBody>
      </p:sp>
      <p:pic>
        <p:nvPicPr>
          <p:cNvPr id="3074" name="Picture 2" descr="http://www.lelevateurdecompetences.com/assets/img/pages/resized/iStock_000026309620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6" y="3549810"/>
            <a:ext cx="4320480" cy="308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07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7" cy="532859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Большой Российский энциклопедический словарь. Золотой фонд. – М., научное издательство «Большая Российская энциклопедия, 2005.</a:t>
            </a:r>
          </a:p>
          <a:p>
            <a:pPr lvl="0"/>
            <a:r>
              <a:rPr lang="ru-RU" dirty="0"/>
              <a:t>Глухов Н.Д., </a:t>
            </a:r>
            <a:r>
              <a:rPr lang="ru-RU" dirty="0" err="1"/>
              <a:t>Камышанченко</a:t>
            </a:r>
            <a:r>
              <a:rPr lang="ru-RU" dirty="0"/>
              <a:t> Н.В., Самойленко П.И. Беседы о физике и технике. - М., «Высшая школа», 1990.</a:t>
            </a:r>
          </a:p>
          <a:p>
            <a:pPr lvl="0"/>
            <a:r>
              <a:rPr lang="ru-RU" dirty="0"/>
              <a:t>Тарасов Л.В., Тарасова А.Н. Беседы о преломлении света. - М., Наука, 1982.</a:t>
            </a:r>
          </a:p>
          <a:p>
            <a:pPr lvl="0"/>
            <a:r>
              <a:rPr lang="ru-RU" u="sng" dirty="0">
                <a:hlinkClick r:id="rId2"/>
              </a:rPr>
              <a:t>http://c-a-v.ru/articles/item/42-optovolokno.html</a:t>
            </a:r>
            <a:r>
              <a:rPr lang="ru-RU" dirty="0"/>
              <a:t>    происхождение оптического волокна</a:t>
            </a:r>
          </a:p>
          <a:p>
            <a:pPr lvl="0"/>
            <a:r>
              <a:rPr lang="ru-RU" u="sng" dirty="0">
                <a:hlinkClick r:id="rId3"/>
              </a:rPr>
              <a:t>http://www.avclub.pro/articles/audio-video-ot-a-do-ya/optovolokonnye-linii-svyazi-neogranichennye-vozmozhnosti/</a:t>
            </a:r>
            <a:r>
              <a:rPr lang="ru-RU" dirty="0"/>
              <a:t>   оптоволоконная система передачи информации</a:t>
            </a:r>
          </a:p>
          <a:p>
            <a:pPr lvl="0"/>
            <a:r>
              <a:rPr lang="ru-RU" u="sng" dirty="0">
                <a:hlinkClick r:id="rId4"/>
              </a:rPr>
              <a:t>http://howitworks.iknowit.ru/paper1109.html</a:t>
            </a:r>
            <a:r>
              <a:rPr lang="ru-RU" dirty="0"/>
              <a:t>   типы волокон</a:t>
            </a:r>
          </a:p>
          <a:p>
            <a:pPr lvl="0"/>
            <a:r>
              <a:rPr lang="ru-RU" u="sng" dirty="0">
                <a:hlinkClick r:id="rId5"/>
              </a:rPr>
              <a:t>http://www.ecoteco.ru/?id=313</a:t>
            </a:r>
            <a:r>
              <a:rPr lang="ru-RU" dirty="0"/>
              <a:t>   оптоволоконное освещение, декоративная подсветка</a:t>
            </a:r>
          </a:p>
          <a:p>
            <a:pPr lvl="0"/>
            <a:r>
              <a:rPr lang="ru-RU" u="sng" dirty="0">
                <a:hlinkClick r:id="rId6"/>
              </a:rPr>
              <a:t>https://geektimes.ru/post/245278/</a:t>
            </a:r>
            <a:r>
              <a:rPr lang="ru-RU" dirty="0"/>
              <a:t>    технология волоконной оптики</a:t>
            </a:r>
          </a:p>
          <a:p>
            <a:pPr lvl="0"/>
            <a:r>
              <a:rPr lang="ru-RU" u="sng" dirty="0">
                <a:hlinkClick r:id="rId7"/>
              </a:rPr>
              <a:t>http://www.illuminator.ru/article_227.html</a:t>
            </a:r>
            <a:r>
              <a:rPr lang="ru-RU" dirty="0"/>
              <a:t>   применение волоконной оптики</a:t>
            </a:r>
          </a:p>
          <a:p>
            <a:pPr lvl="0"/>
            <a:r>
              <a:rPr lang="ru-RU" u="sng" dirty="0">
                <a:hlinkClick r:id="rId8"/>
              </a:rPr>
              <a:t>http://izmer-ls.ru/w/o03.html</a:t>
            </a:r>
            <a:r>
              <a:rPr lang="ru-RU" dirty="0"/>
              <a:t>  технологии линий связи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56263" cy="105425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ресурсы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252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echlightspeed.com/wp-content/uploads/2016/01/fiber-opti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86294"/>
            <a:ext cx="4839518" cy="365126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38441"/>
            <a:ext cx="9144000" cy="30469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25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476672"/>
            <a:ext cx="8820472" cy="105425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оптоволоконной связи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wPZ48RCGqHw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2204864"/>
            <a:ext cx="6120680" cy="37444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72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Демонстрация явления полного отражения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J:\день науки\DSC007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1720" y="2208700"/>
            <a:ext cx="4422602" cy="4184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78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135" y="476672"/>
            <a:ext cx="7756263" cy="130811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и ход лучей </a:t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световоде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46"/>
          <p:cNvGrpSpPr>
            <a:grpSpLocks/>
          </p:cNvGrpSpPr>
          <p:nvPr/>
        </p:nvGrpSpPr>
        <p:grpSpPr bwMode="auto">
          <a:xfrm>
            <a:off x="541593" y="1558793"/>
            <a:ext cx="3771900" cy="2795588"/>
            <a:chOff x="357158" y="1285860"/>
            <a:chExt cx="3214441" cy="2567045"/>
          </a:xfrm>
        </p:grpSpPr>
        <p:grpSp>
          <p:nvGrpSpPr>
            <p:cNvPr id="5" name="Группа 43"/>
            <p:cNvGrpSpPr>
              <a:grpSpLocks/>
            </p:cNvGrpSpPr>
            <p:nvPr/>
          </p:nvGrpSpPr>
          <p:grpSpPr bwMode="auto">
            <a:xfrm>
              <a:off x="357158" y="1285860"/>
              <a:ext cx="3214441" cy="2066998"/>
              <a:chOff x="142844" y="928670"/>
              <a:chExt cx="3214441" cy="2066998"/>
            </a:xfrm>
          </p:grpSpPr>
          <p:sp>
            <p:nvSpPr>
              <p:cNvPr id="7" name="TextBox 25"/>
              <p:cNvSpPr txBox="1">
                <a:spLocks noChangeArrowheads="1"/>
              </p:cNvSpPr>
              <p:nvPr/>
            </p:nvSpPr>
            <p:spPr bwMode="auto">
              <a:xfrm>
                <a:off x="142844" y="928670"/>
                <a:ext cx="1785950" cy="415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400">
                    <a:latin typeface="Monotype Corsiva" pitchFamily="66" charset="0"/>
                  </a:rPr>
                  <a:t>n</a:t>
                </a:r>
                <a:r>
                  <a:rPr lang="ru-RU" baseline="-25000">
                    <a:latin typeface="Monotype Corsiva" pitchFamily="66" charset="0"/>
                  </a:rPr>
                  <a:t>оболочки </a:t>
                </a:r>
                <a:r>
                  <a:rPr lang="ru-RU"/>
                  <a:t>= </a:t>
                </a:r>
                <a:r>
                  <a:rPr lang="ru-RU" b="1">
                    <a:latin typeface="Monotype Corsiva" pitchFamily="66" charset="0"/>
                  </a:rPr>
                  <a:t>1,474</a:t>
                </a:r>
              </a:p>
            </p:txBody>
          </p:sp>
          <p:grpSp>
            <p:nvGrpSpPr>
              <p:cNvPr id="8" name="Группа 42"/>
              <p:cNvGrpSpPr>
                <a:grpSpLocks/>
              </p:cNvGrpSpPr>
              <p:nvPr/>
            </p:nvGrpSpPr>
            <p:grpSpPr bwMode="auto">
              <a:xfrm>
                <a:off x="286249" y="1285812"/>
                <a:ext cx="3029057" cy="1393565"/>
                <a:chOff x="286249" y="1285812"/>
                <a:chExt cx="3029057" cy="1393565"/>
              </a:xfrm>
            </p:grpSpPr>
            <p:grpSp>
              <p:nvGrpSpPr>
                <p:cNvPr id="14" name="Группа 21"/>
                <p:cNvGrpSpPr/>
                <p:nvPr/>
              </p:nvGrpSpPr>
              <p:grpSpPr>
                <a:xfrm>
                  <a:off x="386349" y="1387841"/>
                  <a:ext cx="2928957" cy="1042848"/>
                  <a:chOff x="3031502" y="3959611"/>
                  <a:chExt cx="2794012" cy="1042848"/>
                </a:xfrm>
                <a:solidFill>
                  <a:srgbClr val="8BC5FF"/>
                </a:solidFill>
              </p:grpSpPr>
              <p:sp>
                <p:nvSpPr>
                  <p:cNvPr id="17" name="Цилиндр 16"/>
                  <p:cNvSpPr/>
                  <p:nvPr/>
                </p:nvSpPr>
                <p:spPr>
                  <a:xfrm rot="16200000">
                    <a:off x="3907084" y="3084029"/>
                    <a:ext cx="1042848" cy="2794012"/>
                  </a:xfrm>
                  <a:prstGeom prst="can">
                    <a:avLst>
                      <a:gd name="adj" fmla="val 54032"/>
                    </a:avLst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 dirty="0"/>
                  </a:p>
                </p:txBody>
              </p:sp>
              <p:sp>
                <p:nvSpPr>
                  <p:cNvPr id="18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3147651" y="4287600"/>
                    <a:ext cx="220897" cy="357189"/>
                  </a:xfrm>
                  <a:prstGeom prst="ellipse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 dirty="0">
                      <a:solidFill>
                        <a:srgbClr val="0000FF"/>
                      </a:solidFill>
                    </a:endParaRPr>
                  </a:p>
                </p:txBody>
              </p:sp>
            </p:grp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 rot="16200000" flipV="1">
                  <a:off x="214693" y="1357368"/>
                  <a:ext cx="428569" cy="285458"/>
                </a:xfrm>
                <a:prstGeom prst="line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>
                  <a:stCxn id="18" idx="5"/>
                </p:cNvCxnSpPr>
                <p:nvPr/>
              </p:nvCxnSpPr>
              <p:spPr>
                <a:xfrm rot="16200000" flipH="1">
                  <a:off x="799649" y="1926495"/>
                  <a:ext cx="658889" cy="846902"/>
                </a:xfrm>
                <a:prstGeom prst="line">
                  <a:avLst/>
                </a:prstGeom>
                <a:ln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Прямоугольник 33"/>
              <p:cNvSpPr>
                <a:spLocks noChangeArrowheads="1"/>
              </p:cNvSpPr>
              <p:nvPr/>
            </p:nvSpPr>
            <p:spPr bwMode="auto">
              <a:xfrm>
                <a:off x="1428728" y="2571745"/>
                <a:ext cx="1649145" cy="423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Monotype Corsiva" pitchFamily="66" charset="0"/>
                  </a:rPr>
                  <a:t>n</a:t>
                </a:r>
                <a:r>
                  <a:rPr lang="ru-RU" sz="2400" baseline="-25000">
                    <a:solidFill>
                      <a:srgbClr val="0000FF"/>
                    </a:solidFill>
                    <a:latin typeface="Monotype Corsiva" pitchFamily="66" charset="0"/>
                  </a:rPr>
                  <a:t>сердцевины</a:t>
                </a:r>
                <a:r>
                  <a:rPr lang="ru-RU" baseline="-25000">
                    <a:solidFill>
                      <a:srgbClr val="0000FF"/>
                    </a:solidFill>
                    <a:latin typeface="Monotype Corsiva" pitchFamily="66" charset="0"/>
                  </a:rPr>
                  <a:t> </a:t>
                </a:r>
                <a:r>
                  <a:rPr lang="ru-RU" baseline="-25000"/>
                  <a:t> =  </a:t>
                </a:r>
                <a:r>
                  <a:rPr lang="ru-RU" b="1">
                    <a:latin typeface="Monotype Corsiva" pitchFamily="66" charset="0"/>
                  </a:rPr>
                  <a:t>1,479</a:t>
                </a:r>
                <a:r>
                  <a:rPr lang="ru-RU" b="1" baseline="-25000">
                    <a:latin typeface="Monotype Corsiva" pitchFamily="66" charset="0"/>
                  </a:rPr>
                  <a:t> </a:t>
                </a:r>
                <a:endParaRPr lang="ru-RU" b="1">
                  <a:latin typeface="Monotype Corsiva" pitchFamily="66" charset="0"/>
                </a:endParaRPr>
              </a:p>
            </p:txBody>
          </p: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 flipH="1" flipV="1">
                <a:off x="2012471" y="488556"/>
                <a:ext cx="1457" cy="2598881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713759" y="2142951"/>
                <a:ext cx="2643526" cy="1457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40"/>
              <p:cNvSpPr txBox="1">
                <a:spLocks noChangeArrowheads="1"/>
              </p:cNvSpPr>
              <p:nvPr/>
            </p:nvSpPr>
            <p:spPr bwMode="auto">
              <a:xfrm>
                <a:off x="1299548" y="1781428"/>
                <a:ext cx="1845484" cy="332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dirty="0">
                    <a:solidFill>
                      <a:srgbClr val="0070C0"/>
                    </a:solidFill>
                    <a:latin typeface="Monotype Corsiva" pitchFamily="66" charset="0"/>
                  </a:rPr>
                  <a:t>сердцевина ( кварц) </a:t>
                </a:r>
              </a:p>
            </p:txBody>
          </p:sp>
          <p:sp>
            <p:nvSpPr>
              <p:cNvPr id="13" name="Прямоугольник 41"/>
              <p:cNvSpPr>
                <a:spLocks noChangeArrowheads="1"/>
              </p:cNvSpPr>
              <p:nvPr/>
            </p:nvSpPr>
            <p:spPr bwMode="auto">
              <a:xfrm>
                <a:off x="916759" y="1442461"/>
                <a:ext cx="2321744" cy="332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dirty="0">
                    <a:latin typeface="Monotype Corsiva" pitchFamily="66" charset="0"/>
                  </a:rPr>
                  <a:t>оболочка (кварц+ </a:t>
                </a:r>
                <a:r>
                  <a:rPr lang="en-US" dirty="0">
                    <a:latin typeface="Monotype Corsiva" pitchFamily="66" charset="0"/>
                  </a:rPr>
                  <a:t>B</a:t>
                </a:r>
                <a:r>
                  <a:rPr lang="ru-RU" dirty="0">
                    <a:latin typeface="Monotype Corsiva" pitchFamily="66" charset="0"/>
                  </a:rPr>
                  <a:t>, </a:t>
                </a:r>
                <a:r>
                  <a:rPr lang="en-US" dirty="0" err="1">
                    <a:latin typeface="Monotype Corsiva" pitchFamily="66" charset="0"/>
                  </a:rPr>
                  <a:t>Ge</a:t>
                </a:r>
                <a:r>
                  <a:rPr lang="ru-RU" dirty="0">
                    <a:latin typeface="Monotype Corsiva" pitchFamily="66" charset="0"/>
                  </a:rPr>
                  <a:t>, </a:t>
                </a:r>
                <a:r>
                  <a:rPr lang="en-US" dirty="0">
                    <a:latin typeface="Monotype Corsiva" pitchFamily="66" charset="0"/>
                  </a:rPr>
                  <a:t>P</a:t>
                </a:r>
                <a:r>
                  <a:rPr lang="ru-RU" dirty="0">
                    <a:latin typeface="Monotype Corsiva" pitchFamily="66" charset="0"/>
                  </a:rPr>
                  <a:t>)</a:t>
                </a:r>
              </a:p>
            </p:txBody>
          </p:sp>
        </p:grpSp>
        <p:sp>
          <p:nvSpPr>
            <p:cNvPr id="6" name="TextBox 45"/>
            <p:cNvSpPr txBox="1">
              <a:spLocks noChangeArrowheads="1"/>
            </p:cNvSpPr>
            <p:nvPr/>
          </p:nvSpPr>
          <p:spPr bwMode="auto">
            <a:xfrm>
              <a:off x="1285852" y="3429001"/>
              <a:ext cx="1928826" cy="42390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>
                  <a:latin typeface="Monotype Corsiva" pitchFamily="66" charset="0"/>
                </a:rPr>
                <a:t>n</a:t>
              </a:r>
              <a:r>
                <a:rPr lang="ru-RU" sz="2400" baseline="-25000">
                  <a:solidFill>
                    <a:srgbClr val="0000FF"/>
                  </a:solidFill>
                  <a:latin typeface="Monotype Corsiva" pitchFamily="66" charset="0"/>
                </a:rPr>
                <a:t> </a:t>
              </a:r>
              <a:r>
                <a:rPr lang="ru-RU" sz="2000" baseline="-25000">
                  <a:solidFill>
                    <a:srgbClr val="0000FF"/>
                  </a:solidFill>
                  <a:latin typeface="Monotype Corsiva" pitchFamily="66" charset="0"/>
                </a:rPr>
                <a:t>сердцевины</a:t>
              </a:r>
              <a:r>
                <a:rPr lang="ru-RU" sz="2000"/>
                <a:t> </a:t>
              </a:r>
              <a:r>
                <a:rPr lang="ru-RU" sz="2000" baseline="-25000"/>
                <a:t> </a:t>
              </a:r>
              <a:r>
                <a:rPr lang="ru-RU" sz="2000"/>
                <a:t>&gt;</a:t>
              </a:r>
              <a:r>
                <a:rPr lang="ru-RU" sz="2000" baseline="-25000"/>
                <a:t>   </a:t>
              </a:r>
              <a:r>
                <a:rPr lang="en-US" sz="2400">
                  <a:latin typeface="Monotype Corsiva" pitchFamily="66" charset="0"/>
                </a:rPr>
                <a:t>n</a:t>
              </a:r>
              <a:r>
                <a:rPr lang="ru-RU" sz="2000" baseline="-25000">
                  <a:latin typeface="Monotype Corsiva" pitchFamily="66" charset="0"/>
                </a:rPr>
                <a:t>оболочки</a:t>
              </a:r>
              <a:endParaRPr lang="ru-RU" sz="2000"/>
            </a:p>
          </p:txBody>
        </p:sp>
      </p:grpSp>
      <p:grpSp>
        <p:nvGrpSpPr>
          <p:cNvPr id="19" name="Группа 43"/>
          <p:cNvGrpSpPr>
            <a:grpSpLocks/>
          </p:cNvGrpSpPr>
          <p:nvPr/>
        </p:nvGrpSpPr>
        <p:grpSpPr bwMode="auto">
          <a:xfrm>
            <a:off x="3843240" y="4143375"/>
            <a:ext cx="3479800" cy="1665414"/>
            <a:chOff x="142844" y="928670"/>
            <a:chExt cx="3162696" cy="1457518"/>
          </a:xfrm>
        </p:grpSpPr>
        <p:sp>
          <p:nvSpPr>
            <p:cNvPr id="20" name="TextBox 50"/>
            <p:cNvSpPr txBox="1">
              <a:spLocks noChangeArrowheads="1"/>
            </p:cNvSpPr>
            <p:nvPr/>
          </p:nvSpPr>
          <p:spPr bwMode="auto">
            <a:xfrm>
              <a:off x="142844" y="928670"/>
              <a:ext cx="17859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b="1">
                <a:latin typeface="Monotype Corsiva" pitchFamily="66" charset="0"/>
              </a:endParaRPr>
            </a:p>
          </p:txBody>
        </p:sp>
        <p:grpSp>
          <p:nvGrpSpPr>
            <p:cNvPr id="21" name="Группа 21"/>
            <p:cNvGrpSpPr/>
            <p:nvPr/>
          </p:nvGrpSpPr>
          <p:grpSpPr>
            <a:xfrm>
              <a:off x="232585" y="1471788"/>
              <a:ext cx="2928959" cy="914400"/>
              <a:chOff x="2884823" y="4043558"/>
              <a:chExt cx="2794014" cy="914400"/>
            </a:xfrm>
            <a:solidFill>
              <a:srgbClr val="8BC5FF"/>
            </a:solidFill>
          </p:grpSpPr>
          <p:sp>
            <p:nvSpPr>
              <p:cNvPr id="24" name="Цилиндр 23"/>
              <p:cNvSpPr/>
              <p:nvPr/>
            </p:nvSpPr>
            <p:spPr>
              <a:xfrm rot="16200000">
                <a:off x="3824630" y="3103751"/>
                <a:ext cx="914400" cy="2794014"/>
              </a:xfrm>
              <a:prstGeom prst="can">
                <a:avLst>
                  <a:gd name="adj" fmla="val 54032"/>
                </a:avLst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" name="Oval 11"/>
              <p:cNvSpPr>
                <a:spLocks noChangeArrowheads="1"/>
              </p:cNvSpPr>
              <p:nvPr/>
            </p:nvSpPr>
            <p:spPr bwMode="auto">
              <a:xfrm>
                <a:off x="3170838" y="4312837"/>
                <a:ext cx="220897" cy="374951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solidFill>
                    <a:srgbClr val="0000FF"/>
                  </a:solidFill>
                </a:endParaRPr>
              </a:p>
            </p:txBody>
          </p:sp>
        </p:grpSp>
        <p:cxnSp>
          <p:nvCxnSpPr>
            <p:cNvPr id="22" name="Прямая соединительная линия 21"/>
            <p:cNvCxnSpPr/>
            <p:nvPr/>
          </p:nvCxnSpPr>
          <p:spPr>
            <a:xfrm rot="5400000" flipH="1" flipV="1">
              <a:off x="1960844" y="442850"/>
              <a:ext cx="1389" cy="2598548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662265" y="2116548"/>
              <a:ext cx="2643275" cy="1389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Прямая со стрелкой 25"/>
          <p:cNvCxnSpPr/>
          <p:nvPr/>
        </p:nvCxnSpPr>
        <p:spPr>
          <a:xfrm flipV="1">
            <a:off x="3664650" y="5071650"/>
            <a:ext cx="1214437" cy="64293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843368" y="5107369"/>
            <a:ext cx="428625" cy="3571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5174674" y="5093496"/>
            <a:ext cx="428625" cy="38576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5517574" y="5107783"/>
            <a:ext cx="428625" cy="3571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5910481" y="5072064"/>
            <a:ext cx="428625" cy="40798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6303387" y="5107783"/>
            <a:ext cx="428625" cy="35718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6660574" y="5107783"/>
            <a:ext cx="428625" cy="3571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6982044" y="5143501"/>
            <a:ext cx="785812" cy="64293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Группа 44"/>
          <p:cNvGrpSpPr>
            <a:grpSpLocks/>
          </p:cNvGrpSpPr>
          <p:nvPr/>
        </p:nvGrpSpPr>
        <p:grpSpPr bwMode="auto">
          <a:xfrm>
            <a:off x="5942471" y="2121514"/>
            <a:ext cx="1857375" cy="2360613"/>
            <a:chOff x="3786182" y="1285860"/>
            <a:chExt cx="1857375" cy="2360843"/>
          </a:xfrm>
        </p:grpSpPr>
        <p:grpSp>
          <p:nvGrpSpPr>
            <p:cNvPr id="35" name="Group 2"/>
            <p:cNvGrpSpPr>
              <a:grpSpLocks/>
            </p:cNvGrpSpPr>
            <p:nvPr/>
          </p:nvGrpSpPr>
          <p:grpSpPr bwMode="auto">
            <a:xfrm>
              <a:off x="3786182" y="1285860"/>
              <a:ext cx="1643062" cy="1643062"/>
              <a:chOff x="3944" y="10919"/>
              <a:chExt cx="1791" cy="1766"/>
            </a:xfrm>
          </p:grpSpPr>
          <p:sp>
            <p:nvSpPr>
              <p:cNvPr id="37" name="Oval 3"/>
              <p:cNvSpPr>
                <a:spLocks noChangeArrowheads="1"/>
              </p:cNvSpPr>
              <p:nvPr/>
            </p:nvSpPr>
            <p:spPr bwMode="auto">
              <a:xfrm>
                <a:off x="3944" y="10919"/>
                <a:ext cx="1791" cy="1766"/>
              </a:xfrm>
              <a:prstGeom prst="ellipse">
                <a:avLst/>
              </a:prstGeom>
              <a:solidFill>
                <a:srgbClr val="B6DDE8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Oval 4"/>
              <p:cNvSpPr>
                <a:spLocks noChangeArrowheads="1"/>
              </p:cNvSpPr>
              <p:nvPr/>
            </p:nvSpPr>
            <p:spPr bwMode="auto">
              <a:xfrm>
                <a:off x="4419" y="11383"/>
                <a:ext cx="789" cy="78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cxnSp>
            <p:nvCxnSpPr>
              <p:cNvPr id="39" name="AutoShape 5"/>
              <p:cNvCxnSpPr>
                <a:cxnSpLocks noChangeShapeType="1"/>
              </p:cNvCxnSpPr>
              <p:nvPr/>
            </p:nvCxnSpPr>
            <p:spPr bwMode="auto">
              <a:xfrm>
                <a:off x="4808" y="11770"/>
                <a:ext cx="0" cy="40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" name="Text Box 6"/>
              <p:cNvSpPr txBox="1">
                <a:spLocks noChangeArrowheads="1"/>
              </p:cNvSpPr>
              <p:nvPr/>
            </p:nvSpPr>
            <p:spPr bwMode="auto">
              <a:xfrm>
                <a:off x="4567" y="11840"/>
                <a:ext cx="167" cy="23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Aft>
                    <a:spcPts val="1000"/>
                  </a:spcAft>
                </a:pPr>
                <a:r>
                  <a:rPr lang="en-US">
                    <a:latin typeface="Monotype Corsiva" pitchFamily="66" charset="0"/>
                  </a:rPr>
                  <a:t>r</a:t>
                </a:r>
                <a:endParaRPr lang="ru-RU">
                  <a:latin typeface="Monotype Corsiva" pitchFamily="66" charset="0"/>
                </a:endParaRPr>
              </a:p>
            </p:txBody>
          </p:sp>
          <p:cxnSp>
            <p:nvCxnSpPr>
              <p:cNvPr id="41" name="AutoShape 7"/>
              <p:cNvCxnSpPr>
                <a:cxnSpLocks noChangeShapeType="1"/>
              </p:cNvCxnSpPr>
              <p:nvPr/>
            </p:nvCxnSpPr>
            <p:spPr bwMode="auto">
              <a:xfrm flipV="1">
                <a:off x="4808" y="11169"/>
                <a:ext cx="589" cy="60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2" name="Text Box 8"/>
              <p:cNvSpPr txBox="1">
                <a:spLocks noChangeArrowheads="1"/>
              </p:cNvSpPr>
              <p:nvPr/>
            </p:nvSpPr>
            <p:spPr bwMode="auto">
              <a:xfrm>
                <a:off x="5234" y="11383"/>
                <a:ext cx="163" cy="351"/>
              </a:xfrm>
              <a:prstGeom prst="rect">
                <a:avLst/>
              </a:prstGeom>
              <a:solidFill>
                <a:srgbClr val="B6DD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1000"/>
                  </a:spcAft>
                </a:pPr>
                <a:r>
                  <a:rPr lang="en-US">
                    <a:latin typeface="Monotype Corsiva" pitchFamily="66" charset="0"/>
                  </a:rPr>
                  <a:t>R</a:t>
                </a:r>
                <a:endParaRPr lang="ru-RU">
                  <a:latin typeface="Monotype Corsiva" pitchFamily="66" charset="0"/>
                </a:endParaRPr>
              </a:p>
            </p:txBody>
          </p:sp>
        </p:grpSp>
        <p:sp>
          <p:nvSpPr>
            <p:cNvPr id="36" name="TextBox 15"/>
            <p:cNvSpPr txBox="1">
              <a:spLocks noChangeArrowheads="1"/>
            </p:cNvSpPr>
            <p:nvPr/>
          </p:nvSpPr>
          <p:spPr bwMode="auto">
            <a:xfrm>
              <a:off x="3786182" y="3000372"/>
              <a:ext cx="185737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dirty="0">
                  <a:solidFill>
                    <a:srgbClr val="0000FF"/>
                  </a:solidFill>
                  <a:latin typeface="Monotype Corsiva" pitchFamily="66" charset="0"/>
                </a:rPr>
                <a:t>R ≈ 5-10 r</a:t>
              </a:r>
            </a:p>
            <a:p>
              <a:pPr algn="ctr" eaLnBrk="1" hangingPunct="1"/>
              <a:r>
                <a:rPr lang="en-US" b="1" dirty="0">
                  <a:solidFill>
                    <a:srgbClr val="0000FF"/>
                  </a:solidFill>
                  <a:latin typeface="Monotype Corsiva" pitchFamily="66" charset="0"/>
                </a:rPr>
                <a:t>r≈ 10 – 100 </a:t>
              </a:r>
              <a:r>
                <a:rPr lang="ru-RU" b="1" dirty="0">
                  <a:solidFill>
                    <a:srgbClr val="0000FF"/>
                  </a:solidFill>
                  <a:latin typeface="Monotype Corsiva" pitchFamily="66" charset="0"/>
                </a:rPr>
                <a:t>мкм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777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56263" cy="105425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оптоволоконного кабеля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95903"/>
            <a:ext cx="7920880" cy="499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87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оптических волокон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 descr="Типы оптического волокна: одномодовое и многомодовое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6714" y="1970768"/>
            <a:ext cx="4913863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27584" y="1970768"/>
            <a:ext cx="25457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/>
              <a:t>Многомодовое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/>
              <a:t>ступенчатое </a:t>
            </a:r>
          </a:p>
          <a:p>
            <a:pPr algn="ctr"/>
            <a:r>
              <a:rPr lang="ru-RU" sz="2800" dirty="0" smtClean="0"/>
              <a:t>оптоволокно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27877" y="3440952"/>
            <a:ext cx="25457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/>
              <a:t>Многомодовое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/>
              <a:t>градиентное </a:t>
            </a:r>
          </a:p>
          <a:p>
            <a:pPr algn="ctr"/>
            <a:r>
              <a:rPr lang="ru-RU" sz="2800" dirty="0" smtClean="0"/>
              <a:t>оптоволокно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27291" y="4830362"/>
            <a:ext cx="23463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Одномодовое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оптоволокно</a:t>
            </a:r>
            <a:endParaRPr lang="ru-RU" sz="2800" dirty="0"/>
          </a:p>
        </p:txBody>
      </p:sp>
      <p:pic>
        <p:nvPicPr>
          <p:cNvPr id="9" name="Объект 4" descr="Типы оптического волокна: одномодовое и многомодовое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5936" y="3355763"/>
            <a:ext cx="4835421" cy="1076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4" descr="Типы оптического волокна: одномодовое и многомодовое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5936" y="4696699"/>
            <a:ext cx="4817343" cy="130645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851920" y="6002025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Входной импульс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716520" y="6002026"/>
            <a:ext cx="1427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Выходной импульс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78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0156"/>
            <a:ext cx="8424936" cy="1054250"/>
          </a:xfrm>
        </p:spPr>
        <p:txBody>
          <a:bodyPr/>
          <a:lstStyle/>
          <a:p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простейшей оптоволоконной системы передачи информации</a:t>
            </a:r>
          </a:p>
        </p:txBody>
      </p:sp>
      <p:pic>
        <p:nvPicPr>
          <p:cNvPr id="4" name="Рисунок 3" descr="optovolokonnye-linii-svyazi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8568952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241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>
            <a:hlinkClick r:id="rId2" action="ppaction://hlinksldjump"/>
          </p:cNvPr>
          <p:cNvGraphicFramePr/>
          <p:nvPr>
            <p:extLst>
              <p:ext uri="{D42A27DB-BD31-4B8C-83A1-F6EECF244321}">
                <p14:modId xmlns:p14="http://schemas.microsoft.com/office/powerpoint/2010/main" val="3175776020"/>
              </p:ext>
            </p:extLst>
          </p:nvPr>
        </p:nvGraphicFramePr>
        <p:xfrm>
          <a:off x="107504" y="404664"/>
          <a:ext cx="892899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075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714375" y="428625"/>
            <a:ext cx="78581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Волоконная оптика  в медицине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696387"/>
              </p:ext>
            </p:extLst>
          </p:nvPr>
        </p:nvGraphicFramePr>
        <p:xfrm>
          <a:off x="107504" y="1270794"/>
          <a:ext cx="9036496" cy="5090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3354"/>
                <a:gridCol w="5423142"/>
              </a:tblGrid>
              <a:tr h="47450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7" marB="45717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Жгуты из волокон используются в медицине для исследования внутренних органов.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Два </a:t>
                      </a:r>
                      <a:r>
                        <a:rPr lang="ru-RU" sz="2400" b="0" kern="1200" dirty="0" err="1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световода</a:t>
                      </a:r>
                      <a:r>
                        <a:rPr lang="ru-RU" sz="2400" b="0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можно закинуть в любое малодоступное место организма. С помощью одного </a:t>
                      </a:r>
                      <a:r>
                        <a:rPr lang="ru-RU" sz="2400" b="0" kern="1200" dirty="0" err="1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световода</a:t>
                      </a:r>
                      <a:r>
                        <a:rPr lang="ru-RU" sz="2400" b="0" kern="1200" dirty="0" smtClean="0">
                          <a:solidFill>
                            <a:srgbClr val="0000FF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  освещают нужный объект, посредством другого передают его изображение в фотокамеру или глаз. Оптическое волокно также используется для формирования изображения. Пучок света, передаваемый оптическим волокном, используется в эндоскопе, который служит для просмотра объектов через маленькое отверстие.</a:t>
                      </a:r>
                      <a:endParaRPr lang="ru-RU" sz="2400" b="0" dirty="0" smtClean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  <a:p>
                      <a:endParaRPr lang="ru-RU" sz="1600" b="0" dirty="0">
                        <a:solidFill>
                          <a:srgbClr val="0000FF"/>
                        </a:solidFill>
                        <a:latin typeface="Monotype Corsiva" pitchFamily="66" charset="0"/>
                      </a:endParaRPr>
                    </a:p>
                  </a:txBody>
                  <a:tcPr marL="91439" marR="91439" marT="45717" marB="45717">
                    <a:noFill/>
                  </a:tcPr>
                </a:tc>
              </a:tr>
            </a:tbl>
          </a:graphicData>
        </a:graphic>
      </p:graphicFrame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7929586" y="6215082"/>
            <a:ext cx="571504" cy="21431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098" name="Picture 2" descr="http://infogorlo.ru/wp-content/uploads/2015/11/endoscop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227627" cy="215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86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751</TotalTime>
  <Words>562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Твердый переплет</vt:lpstr>
      <vt:lpstr>Презентация PowerPoint</vt:lpstr>
      <vt:lpstr>Основы оптоволоконной связи</vt:lpstr>
      <vt:lpstr>Демонстрация явления полного отражения</vt:lpstr>
      <vt:lpstr>Строение и ход лучей  в световоде </vt:lpstr>
      <vt:lpstr>Структура оптоволоконного кабеля</vt:lpstr>
      <vt:lpstr>Виды оптических волокон</vt:lpstr>
      <vt:lpstr>Схема простейшей оптоволоконной системы передачи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Внедрение оптико-волоконной связи  в поселке Стодолище </vt:lpstr>
      <vt:lpstr>Заключение </vt:lpstr>
      <vt:lpstr>Используемые ресурсы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filimobova</dc:creator>
  <cp:lastModifiedBy>filimobova</cp:lastModifiedBy>
  <cp:revision>78</cp:revision>
  <dcterms:created xsi:type="dcterms:W3CDTF">2017-01-22T17:28:19Z</dcterms:created>
  <dcterms:modified xsi:type="dcterms:W3CDTF">2017-02-20T21:55:30Z</dcterms:modified>
</cp:coreProperties>
</file>