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73" r:id="rId2"/>
    <p:sldId id="262" r:id="rId3"/>
    <p:sldId id="256" r:id="rId4"/>
    <p:sldId id="259" r:id="rId5"/>
    <p:sldId id="258" r:id="rId6"/>
    <p:sldId id="260" r:id="rId7"/>
    <p:sldId id="257" r:id="rId8"/>
    <p:sldId id="261" r:id="rId9"/>
    <p:sldId id="263" r:id="rId10"/>
    <p:sldId id="264" r:id="rId11"/>
    <p:sldId id="265" r:id="rId12"/>
    <p:sldId id="266" r:id="rId13"/>
    <p:sldId id="267" r:id="rId14"/>
    <p:sldId id="272" r:id="rId15"/>
    <p:sldId id="274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D97F996-A77A-4A6E-A553-CE0A05C7604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2CF9660-B42A-4166-B681-BF4B65A45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ser\Desktop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08912" cy="5953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/>
              <a:t>Вопрос 9</a:t>
            </a:r>
            <a:endParaRPr lang="ru-RU" u="sng" dirty="0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00034" y="1214422"/>
            <a:ext cx="8176422" cy="48463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Какое из перечисленных слов можно зашифровать в виде кода $%$#?</a:t>
            </a:r>
          </a:p>
          <a:p>
            <a:pPr algn="ctr">
              <a:buNone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2928935"/>
            <a:ext cx="8229600" cy="335758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         а) марс			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б) такт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в) озон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г) реле		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239000" cy="7858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Вопрос 10</a:t>
            </a:r>
            <a:endParaRPr lang="ru-RU" dirty="0"/>
          </a:p>
        </p:txBody>
      </p:sp>
      <p:grpSp>
        <p:nvGrpSpPr>
          <p:cNvPr id="4" name="Group 5"/>
          <p:cNvGrpSpPr>
            <a:grpSpLocks noGrp="1"/>
          </p:cNvGrpSpPr>
          <p:nvPr>
            <p:ph idx="1"/>
          </p:nvPr>
        </p:nvGrpSpPr>
        <p:grpSpPr bwMode="auto">
          <a:xfrm>
            <a:off x="611560" y="980728"/>
            <a:ext cx="7239000" cy="890581"/>
            <a:chOff x="884" y="1480"/>
            <a:chExt cx="4082" cy="680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884" y="1570"/>
              <a:ext cx="1179" cy="499"/>
            </a:xfrm>
            <a:prstGeom prst="roundRect">
              <a:avLst>
                <a:gd name="adj" fmla="val 1666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 dirty="0">
                  <a:latin typeface="Times New Roman" pitchFamily="18" charset="0"/>
                </a:rPr>
                <a:t>Источник</a:t>
              </a:r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3787" y="1525"/>
              <a:ext cx="1179" cy="499"/>
            </a:xfrm>
            <a:prstGeom prst="roundRect">
              <a:avLst>
                <a:gd name="adj" fmla="val 16667"/>
              </a:avLst>
            </a:prstGeom>
            <a:solidFill>
              <a:srgbClr val="9933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Получатель</a:t>
              </a:r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2245" y="1480"/>
              <a:ext cx="1452" cy="680"/>
            </a:xfrm>
            <a:prstGeom prst="rightArrow">
              <a:avLst>
                <a:gd name="adj1" fmla="val 50000"/>
                <a:gd name="adj2" fmla="val 53382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 b="1" dirty="0">
                  <a:solidFill>
                    <a:schemeClr val="accent1"/>
                  </a:solidFill>
                  <a:latin typeface="Times New Roman" pitchFamily="18" charset="0"/>
                </a:rPr>
                <a:t>?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27584" y="1988840"/>
            <a:ext cx="76438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Что в схеме должно стоять вместо вопросительного знака?</a:t>
            </a:r>
          </a:p>
          <a:p>
            <a:endParaRPr lang="ru-RU" sz="3600" b="1" dirty="0"/>
          </a:p>
          <a:p>
            <a:pPr algn="ctr"/>
            <a:r>
              <a:rPr lang="ru-RU" sz="3600" b="1" dirty="0" smtClean="0"/>
              <a:t>А) линии передач</a:t>
            </a:r>
          </a:p>
          <a:p>
            <a:pPr algn="ctr"/>
            <a:r>
              <a:rPr lang="ru-RU" sz="3600" b="1" dirty="0" smtClean="0"/>
              <a:t>Б)канал связи</a:t>
            </a:r>
          </a:p>
          <a:p>
            <a:pPr algn="ctr"/>
            <a:r>
              <a:rPr lang="ru-RU" sz="3600" b="1" dirty="0" smtClean="0"/>
              <a:t>В)помехи</a:t>
            </a:r>
          </a:p>
          <a:p>
            <a:pPr algn="ctr"/>
            <a:r>
              <a:rPr lang="ru-RU" sz="3600" b="1" dirty="0" smtClean="0"/>
              <a:t>Г) принцип передачи информации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75150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Вопрос 11</a:t>
            </a:r>
            <a:endParaRPr lang="ru-RU" dirty="0"/>
          </a:p>
        </p:txBody>
      </p:sp>
      <p:grpSp>
        <p:nvGrpSpPr>
          <p:cNvPr id="4" name="Group 4"/>
          <p:cNvGrpSpPr>
            <a:grpSpLocks noGrp="1"/>
          </p:cNvGrpSpPr>
          <p:nvPr>
            <p:ph idx="1"/>
          </p:nvPr>
        </p:nvGrpSpPr>
        <p:grpSpPr bwMode="auto">
          <a:xfrm>
            <a:off x="500034" y="928670"/>
            <a:ext cx="7239000" cy="1462085"/>
            <a:chOff x="656" y="1117"/>
            <a:chExt cx="4492" cy="946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656" y="1207"/>
              <a:ext cx="908" cy="545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b="1" dirty="0">
                  <a:solidFill>
                    <a:schemeClr val="bg1"/>
                  </a:solidFill>
                  <a:latin typeface="Times New Roman" pitchFamily="18" charset="0"/>
                </a:rPr>
                <a:t>Входная</a:t>
              </a:r>
            </a:p>
            <a:p>
              <a:pPr algn="ctr"/>
              <a:r>
                <a:rPr lang="ru-RU" b="1" dirty="0">
                  <a:solidFill>
                    <a:schemeClr val="bg1"/>
                  </a:solidFill>
                  <a:latin typeface="Times New Roman" pitchFamily="18" charset="0"/>
                </a:rPr>
                <a:t> информация</a:t>
              </a: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240" y="1207"/>
              <a:ext cx="908" cy="54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b="1">
                  <a:solidFill>
                    <a:schemeClr val="bg1"/>
                  </a:solidFill>
                  <a:latin typeface="Times New Roman" pitchFamily="18" charset="0"/>
                </a:rPr>
                <a:t>Выходная</a:t>
              </a:r>
            </a:p>
            <a:p>
              <a:pPr algn="ctr"/>
              <a:r>
                <a:rPr lang="ru-RU" b="1">
                  <a:solidFill>
                    <a:schemeClr val="bg1"/>
                  </a:solidFill>
                  <a:latin typeface="Times New Roman" pitchFamily="18" charset="0"/>
                </a:rPr>
                <a:t> информация</a:t>
              </a:r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1745" y="1389"/>
              <a:ext cx="499" cy="136"/>
            </a:xfrm>
            <a:prstGeom prst="rightArrow">
              <a:avLst>
                <a:gd name="adj1" fmla="val 50000"/>
                <a:gd name="adj2" fmla="val 9172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3559" y="1389"/>
              <a:ext cx="499" cy="136"/>
            </a:xfrm>
            <a:prstGeom prst="rightArrow">
              <a:avLst>
                <a:gd name="adj1" fmla="val 50000"/>
                <a:gd name="adj2" fmla="val 9172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9" name="Picture 9" descr="j029202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25" y="1117"/>
              <a:ext cx="997" cy="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428596" y="2500306"/>
            <a:ext cx="83198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Как называется «деятельность» человека в процессе работы с информацией? 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А) обработка</a:t>
            </a:r>
          </a:p>
          <a:p>
            <a:pPr algn="ctr"/>
            <a:r>
              <a:rPr lang="ru-RU" sz="3200" b="1" dirty="0" smtClean="0"/>
              <a:t>Б) сохранение</a:t>
            </a:r>
          </a:p>
          <a:p>
            <a:pPr algn="ctr"/>
            <a:r>
              <a:rPr lang="ru-RU" sz="3200" b="1" dirty="0" smtClean="0"/>
              <a:t>В) передача</a:t>
            </a:r>
          </a:p>
          <a:p>
            <a:pPr algn="ctr"/>
            <a:r>
              <a:rPr lang="ru-RU" sz="3200" b="1" dirty="0" smtClean="0"/>
              <a:t>Г)получение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pPr algn="ctr"/>
            <a:r>
              <a:rPr lang="ru-RU" dirty="0" smtClean="0"/>
              <a:t>Вопрос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064896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Чтобы узнать зашифрованное слово, возьмите только вторые слоги из данных слов:</a:t>
            </a:r>
          </a:p>
          <a:p>
            <a:pPr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/>
              <a:t>А) соловей, потолок</a:t>
            </a:r>
          </a:p>
          <a:p>
            <a:pPr algn="ctr">
              <a:buNone/>
            </a:pPr>
            <a:r>
              <a:rPr lang="ru-RU" sz="3600" b="1" dirty="0" smtClean="0"/>
              <a:t>Б) змея, рама</a:t>
            </a:r>
          </a:p>
          <a:p>
            <a:pPr algn="ctr">
              <a:buNone/>
            </a:pPr>
            <a:r>
              <a:rPr lang="ru-RU" sz="3600" b="1" dirty="0" smtClean="0"/>
              <a:t>Г) укор, бузина, тина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/>
          <a:lstStyle/>
          <a:p>
            <a:pPr algn="ctr"/>
            <a:r>
              <a:rPr lang="ru-RU" dirty="0" smtClean="0"/>
              <a:t>Вопрос 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К какому виду представления информации относится счет в футбольном матче?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А) текстовой</a:t>
            </a:r>
          </a:p>
          <a:p>
            <a:pPr algn="ctr">
              <a:buNone/>
            </a:pPr>
            <a:r>
              <a:rPr lang="ru-RU" b="1" dirty="0" smtClean="0"/>
              <a:t>Б) </a:t>
            </a:r>
            <a:r>
              <a:rPr lang="ru-RU" b="1" dirty="0" err="1" smtClean="0"/>
              <a:t>аудиальной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В) числовой</a:t>
            </a:r>
          </a:p>
          <a:p>
            <a:pPr algn="ctr">
              <a:buNone/>
            </a:pPr>
            <a:r>
              <a:rPr lang="ru-RU" b="1" dirty="0" smtClean="0"/>
              <a:t>Г) полезной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Выберете верную пару «рецептор-вид информации»</a:t>
            </a:r>
          </a:p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/>
              <a:t>А) нос - зрительная</a:t>
            </a:r>
          </a:p>
          <a:p>
            <a:pPr algn="ctr">
              <a:buNone/>
            </a:pPr>
            <a:r>
              <a:rPr lang="ru-RU" sz="3600" b="1" dirty="0" smtClean="0"/>
              <a:t>Б) глаза - тактильная</a:t>
            </a:r>
          </a:p>
          <a:p>
            <a:pPr algn="ctr">
              <a:buNone/>
            </a:pPr>
            <a:r>
              <a:rPr lang="ru-RU" sz="3600" b="1" dirty="0" smtClean="0"/>
              <a:t>В) уши - звуковая</a:t>
            </a:r>
          </a:p>
          <a:p>
            <a:pPr algn="ctr">
              <a:buNone/>
            </a:pPr>
            <a:r>
              <a:rPr lang="ru-RU" sz="3600" b="1" dirty="0" smtClean="0"/>
              <a:t>Г) язык - запах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Битва капитанов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Вопрос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286808" cy="5312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Для точности передачи сообщений и ликвидации «шумов» в сообщениях используется принцип двукратной последовательной передачи каждого символа. В результате сбоя была принята следующая последовательность   «</a:t>
            </a:r>
            <a:r>
              <a:rPr lang="ru-RU" sz="3200" b="1" dirty="0" err="1" smtClean="0"/>
              <a:t>пррраоссптоо</a:t>
            </a:r>
            <a:r>
              <a:rPr lang="ru-RU" sz="3200" b="1" dirty="0" smtClean="0"/>
              <a:t>».</a:t>
            </a:r>
          </a:p>
          <a:p>
            <a:pPr algn="ctr">
              <a:buNone/>
            </a:pPr>
            <a:r>
              <a:rPr lang="ru-RU" sz="3200" b="1" dirty="0" smtClean="0"/>
              <a:t>Какое осмысленное сообщение передавалось?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239000" cy="7143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Вопрос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7239000" cy="48463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Поставьте соответствие:</a:t>
            </a:r>
          </a:p>
          <a:p>
            <a:pPr marL="514350" indent="-514350" algn="ctr">
              <a:buAutoNum type="arabicParenR"/>
            </a:pPr>
            <a:r>
              <a:rPr lang="ru-RU" b="1" dirty="0" smtClean="0"/>
              <a:t>2 </a:t>
            </a:r>
            <a:r>
              <a:rPr lang="ru-RU" b="1" dirty="0" err="1" smtClean="0"/>
              <a:t>Кбайта</a:t>
            </a:r>
            <a:endParaRPr lang="ru-RU" b="1" dirty="0" smtClean="0"/>
          </a:p>
          <a:p>
            <a:pPr marL="514350" indent="-514350" algn="ctr">
              <a:buAutoNum type="arabicParenR"/>
            </a:pPr>
            <a:r>
              <a:rPr lang="ru-RU" b="1" dirty="0" smtClean="0"/>
              <a:t>64 бита</a:t>
            </a:r>
          </a:p>
          <a:p>
            <a:pPr marL="514350" indent="-514350" algn="ctr">
              <a:buAutoNum type="arabicParenR"/>
            </a:pPr>
            <a:r>
              <a:rPr lang="ru-RU" b="1" dirty="0" smtClean="0"/>
              <a:t>1024 </a:t>
            </a:r>
            <a:r>
              <a:rPr lang="ru-RU" b="1" dirty="0" err="1" smtClean="0"/>
              <a:t>Мбайта</a:t>
            </a:r>
            <a:endParaRPr lang="ru-RU" b="1" dirty="0" smtClean="0"/>
          </a:p>
          <a:p>
            <a:pPr marL="514350" indent="-514350" algn="ctr">
              <a:buNone/>
            </a:pPr>
            <a:endParaRPr lang="ru-RU" b="1" dirty="0" smtClean="0"/>
          </a:p>
          <a:p>
            <a:pPr marL="514350" indent="-514350" algn="ctr">
              <a:buNone/>
            </a:pPr>
            <a:r>
              <a:rPr lang="ru-RU" b="1" dirty="0" smtClean="0"/>
              <a:t>А) 8 байт</a:t>
            </a:r>
          </a:p>
          <a:p>
            <a:pPr marL="514350" indent="-514350" algn="ctr">
              <a:buNone/>
            </a:pPr>
            <a:r>
              <a:rPr lang="ru-RU" b="1" dirty="0" smtClean="0"/>
              <a:t>Б) 1 Гбайт</a:t>
            </a:r>
          </a:p>
          <a:p>
            <a:pPr marL="514350" indent="-514350" algn="ctr">
              <a:buNone/>
            </a:pPr>
            <a:r>
              <a:rPr lang="ru-RU" b="1" dirty="0" smtClean="0"/>
              <a:t>В) 2048 байт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/>
              <a:t>Вопрос 3</a:t>
            </a:r>
            <a:endParaRPr lang="ru-RU" dirty="0"/>
          </a:p>
        </p:txBody>
      </p:sp>
      <p:sp>
        <p:nvSpPr>
          <p:cNvPr id="5" name="Содержимое 1"/>
          <p:cNvSpPr>
            <a:spLocks noGrp="1"/>
          </p:cNvSpPr>
          <p:nvPr>
            <p:ph idx="1"/>
          </p:nvPr>
        </p:nvSpPr>
        <p:spPr>
          <a:xfrm>
            <a:off x="500034" y="1500174"/>
            <a:ext cx="8320438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В коробке лежит 5 карандашей: 2 синих и 3 красных. Сколько карандашей надо взять из коробки, не заглядывая в нее, чтобы среди них был хотя бы 1 красный карандаш?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39000" cy="677246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/>
              <a:t>Вопрос 1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363272" cy="524131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/>
              <a:t>Как называется самая маленькая единица измерения информации?</a:t>
            </a:r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А) байт</a:t>
            </a:r>
          </a:p>
          <a:p>
            <a:pPr algn="ctr">
              <a:buNone/>
            </a:pPr>
            <a:r>
              <a:rPr lang="ru-RU" sz="4000" b="1" dirty="0" smtClean="0"/>
              <a:t>Б) килобайт</a:t>
            </a:r>
          </a:p>
          <a:p>
            <a:pPr algn="ctr">
              <a:buNone/>
            </a:pPr>
            <a:r>
              <a:rPr lang="ru-RU" sz="4000" b="1" dirty="0" smtClean="0"/>
              <a:t>В) бит</a:t>
            </a:r>
          </a:p>
          <a:p>
            <a:pPr algn="ctr">
              <a:buNone/>
            </a:pPr>
            <a:r>
              <a:rPr lang="ru-RU" sz="4000" b="1" dirty="0" smtClean="0"/>
              <a:t>Г) вольт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857256"/>
          </a:xfrm>
        </p:spPr>
        <p:txBody>
          <a:bodyPr/>
          <a:lstStyle/>
          <a:p>
            <a:pPr algn="ctr"/>
            <a:r>
              <a:rPr lang="ru-RU" u="sng" dirty="0" smtClean="0"/>
              <a:t>Вопрос 2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857256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6586526" cy="928694"/>
          </a:xfrm>
        </p:spPr>
        <p:txBody>
          <a:bodyPr/>
          <a:lstStyle/>
          <a:p>
            <a:pPr algn="ctr"/>
            <a:r>
              <a:rPr lang="ru-RU" u="sng" dirty="0" smtClean="0"/>
              <a:t>Вопрос 3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435280" cy="514353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400" b="1" dirty="0" smtClean="0"/>
              <a:t>Что обозначает буква </a:t>
            </a:r>
            <a:r>
              <a:rPr lang="en-US" sz="4400" b="1" dirty="0" err="1" smtClean="0"/>
              <a:t>i</a:t>
            </a:r>
            <a:r>
              <a:rPr lang="ru-RU" sz="4400" b="1" dirty="0" smtClean="0"/>
              <a:t> в формуле</a:t>
            </a:r>
          </a:p>
          <a:p>
            <a:pPr algn="ctr"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2</a:t>
            </a:r>
            <a:r>
              <a:rPr lang="en-US" sz="4400" b="1" baseline="300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ru-RU" sz="4400" b="1" baseline="30000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</a:rPr>
              <a:t>= N</a:t>
            </a:r>
            <a:r>
              <a:rPr lang="en-US" sz="4400" b="1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ru-RU" sz="4400" b="1" dirty="0" smtClean="0">
                <a:latin typeface="Bookman Old Style" pitchFamily="18" charset="0"/>
              </a:rPr>
              <a:t>А) мощность алфавита</a:t>
            </a:r>
          </a:p>
          <a:p>
            <a:pPr>
              <a:buNone/>
            </a:pPr>
            <a:r>
              <a:rPr lang="ru-RU" sz="4400" b="1" dirty="0" smtClean="0">
                <a:latin typeface="Bookman Old Style" pitchFamily="18" charset="0"/>
              </a:rPr>
              <a:t>Б) количество символов</a:t>
            </a:r>
          </a:p>
          <a:p>
            <a:pPr>
              <a:buNone/>
            </a:pPr>
            <a:r>
              <a:rPr lang="ru-RU" sz="4400" b="1" dirty="0" smtClean="0">
                <a:latin typeface="Bookman Old Style" pitchFamily="18" charset="0"/>
              </a:rPr>
              <a:t>В) сколько занимает 1 символ ( байтах)</a:t>
            </a:r>
          </a:p>
          <a:p>
            <a:pPr>
              <a:buNone/>
            </a:pPr>
            <a:r>
              <a:rPr lang="ru-RU" sz="4400" b="1" dirty="0" smtClean="0">
                <a:latin typeface="Bookman Old Style" pitchFamily="18" charset="0"/>
              </a:rPr>
              <a:t>Г) </a:t>
            </a:r>
            <a:r>
              <a:rPr lang="ru-RU" sz="4400" b="1" dirty="0" smtClean="0">
                <a:latin typeface="Bookman Old Style" pitchFamily="18" charset="0"/>
              </a:rPr>
              <a:t>сколько занимает 1 символ ( биты)</a:t>
            </a:r>
            <a:endParaRPr lang="en-US" sz="4400" b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/>
              <a:t>Вопрос 4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032406" cy="484632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800" b="1" dirty="0" smtClean="0"/>
              <a:t>К зрительным знакам можно отнести:</a:t>
            </a:r>
          </a:p>
          <a:p>
            <a:pPr algn="ctr">
              <a:buNone/>
            </a:pPr>
            <a:endParaRPr lang="ru-RU" sz="4800" b="1" dirty="0" smtClean="0"/>
          </a:p>
          <a:p>
            <a:pPr algn="ctr">
              <a:buNone/>
            </a:pPr>
            <a:r>
              <a:rPr lang="ru-RU" sz="4800" b="1" dirty="0" smtClean="0"/>
              <a:t>А) устную речь, звон колокола</a:t>
            </a:r>
          </a:p>
          <a:p>
            <a:pPr algn="ctr">
              <a:buNone/>
            </a:pPr>
            <a:r>
              <a:rPr lang="ru-RU" sz="4800" b="1" dirty="0" smtClean="0"/>
              <a:t>Б) азбуку Брайля</a:t>
            </a:r>
          </a:p>
          <a:p>
            <a:pPr algn="ctr">
              <a:buNone/>
            </a:pPr>
            <a:r>
              <a:rPr lang="ru-RU" sz="4800" b="1" dirty="0" smtClean="0"/>
              <a:t>В) знаки химических элементов</a:t>
            </a:r>
          </a:p>
          <a:p>
            <a:pPr algn="ctr">
              <a:buNone/>
            </a:pPr>
            <a:r>
              <a:rPr lang="ru-RU" sz="4800" b="1" dirty="0" smtClean="0"/>
              <a:t>Г) запах шерсти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/>
              <a:t>Вопрос 5 </a:t>
            </a:r>
            <a:endParaRPr lang="ru-RU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484784"/>
            <a:ext cx="83529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Известно, что для шифрования сообщений после каждой гласной буквы вставляют букву «А», </a:t>
            </a:r>
            <a:r>
              <a:rPr lang="ru-RU" sz="3200" b="1" dirty="0" err="1" smtClean="0"/>
              <a:t>а</a:t>
            </a:r>
            <a:r>
              <a:rPr lang="ru-RU" sz="3200" b="1" dirty="0" smtClean="0"/>
              <a:t> после согласной -«Т». Декодируйте следующее сообщение:</a:t>
            </a:r>
          </a:p>
          <a:p>
            <a:endParaRPr lang="ru-RU" sz="3200" b="1" dirty="0" smtClean="0"/>
          </a:p>
          <a:p>
            <a:pPr algn="ctr"/>
            <a:r>
              <a:rPr lang="ru-RU" sz="3200" b="1" dirty="0" smtClean="0"/>
              <a:t>ВТСТЯАКТОЕА СТЕАМТЯА ЗТНТААЕАТТ СТВТОАЁА ВТРТЕАМТЯА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822944"/>
          </a:xfrm>
        </p:spPr>
        <p:txBody>
          <a:bodyPr/>
          <a:lstStyle/>
          <a:p>
            <a:pPr algn="ctr"/>
            <a:r>
              <a:rPr lang="ru-RU" u="sng" dirty="0" smtClean="0"/>
              <a:t>Вопрос 6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352928" cy="5027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Чтобы перевести биты в килобайты надо их количество..</a:t>
            </a:r>
          </a:p>
          <a:p>
            <a:pPr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/>
              <a:t>А)  Х 8 и Х1024</a:t>
            </a:r>
          </a:p>
          <a:p>
            <a:pPr algn="ctr">
              <a:buNone/>
            </a:pPr>
            <a:r>
              <a:rPr lang="ru-RU" sz="3600" b="1" dirty="0" smtClean="0"/>
              <a:t>Б) Х8 и :1024</a:t>
            </a:r>
          </a:p>
          <a:p>
            <a:pPr algn="ctr">
              <a:buNone/>
            </a:pPr>
            <a:r>
              <a:rPr lang="ru-RU" sz="3600" b="1" dirty="0" smtClean="0"/>
              <a:t>В)  :8 и :1024</a:t>
            </a:r>
          </a:p>
          <a:p>
            <a:pPr algn="ctr">
              <a:buNone/>
            </a:pPr>
            <a:r>
              <a:rPr lang="ru-RU" sz="3600" b="1" dirty="0" smtClean="0"/>
              <a:t>Г)  :8 и Х 1024</a:t>
            </a:r>
          </a:p>
          <a:p>
            <a:pPr algn="ctr">
              <a:buNone/>
            </a:pPr>
            <a:r>
              <a:rPr lang="ru-RU" sz="3600" b="1" dirty="0" smtClean="0"/>
              <a:t>Д)  нет правильного ответа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Вопрос 7</a:t>
            </a:r>
            <a:br>
              <a:rPr lang="ru-RU" u="sng" dirty="0" smtClean="0"/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208912" cy="52413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Как называется операция </a:t>
            </a:r>
            <a:r>
              <a:rPr lang="ru-RU" sz="3200" b="1" dirty="0" err="1" smtClean="0"/>
              <a:t>преобразо-вания</a:t>
            </a:r>
            <a:r>
              <a:rPr lang="ru-RU" sz="3200" b="1" dirty="0" smtClean="0"/>
              <a:t> знаков или групп знаков одной знаковой системы в знаки или группы знаков другой знаковой системы?</a:t>
            </a:r>
          </a:p>
          <a:p>
            <a:pPr algn="ctr"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sz="3200" b="1" dirty="0" smtClean="0"/>
              <a:t>А) шифрование</a:t>
            </a:r>
          </a:p>
          <a:p>
            <a:pPr algn="ctr">
              <a:buNone/>
            </a:pPr>
            <a:r>
              <a:rPr lang="ru-RU" sz="3200" b="1" dirty="0" smtClean="0"/>
              <a:t>Б) перекодирование</a:t>
            </a:r>
          </a:p>
          <a:p>
            <a:pPr algn="ctr">
              <a:buNone/>
            </a:pPr>
            <a:r>
              <a:rPr lang="ru-RU" sz="3200" b="1" dirty="0" smtClean="0"/>
              <a:t>В) расшифровка</a:t>
            </a:r>
          </a:p>
          <a:p>
            <a:pPr algn="ctr">
              <a:buNone/>
            </a:pPr>
            <a:r>
              <a:rPr lang="ru-RU" b="1" dirty="0" smtClean="0"/>
              <a:t>Г) криптографирование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u="sng" dirty="0" smtClean="0"/>
              <a:t>Вопрос 8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229600" cy="45262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/>
              <a:t>Для того чтобы информация была ….., язык должен быть известен всем людям, участвующим в общении.</a:t>
            </a:r>
          </a:p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/>
              <a:t>А) знакомой</a:t>
            </a:r>
          </a:p>
          <a:p>
            <a:pPr algn="ctr">
              <a:buNone/>
            </a:pPr>
            <a:r>
              <a:rPr lang="ru-RU" sz="3600" b="1" dirty="0" smtClean="0"/>
              <a:t>Б) актуальной</a:t>
            </a:r>
          </a:p>
          <a:p>
            <a:pPr algn="ctr">
              <a:buNone/>
            </a:pPr>
            <a:r>
              <a:rPr lang="ru-RU" sz="3600" b="1" dirty="0" smtClean="0"/>
              <a:t>В) понятной</a:t>
            </a:r>
          </a:p>
          <a:p>
            <a:pPr algn="ctr">
              <a:buNone/>
            </a:pPr>
            <a:r>
              <a:rPr lang="ru-RU" sz="3600" b="1" dirty="0" smtClean="0"/>
              <a:t>Г)  своевременной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402</TotalTime>
  <Words>484</Words>
  <Application>Microsoft Office PowerPoint</Application>
  <PresentationFormat>Экран (4:3)</PresentationFormat>
  <Paragraphs>112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Слайд 1</vt:lpstr>
      <vt:lpstr>Вопрос 1</vt:lpstr>
      <vt:lpstr>Вопрос 2</vt:lpstr>
      <vt:lpstr>Вопрос 3</vt:lpstr>
      <vt:lpstr>Вопрос 4</vt:lpstr>
      <vt:lpstr>Вопрос 5 </vt:lpstr>
      <vt:lpstr>Вопрос 6</vt:lpstr>
      <vt:lpstr>Вопрос 7 </vt:lpstr>
      <vt:lpstr>Вопрос 8</vt:lpstr>
      <vt:lpstr>Вопрос 9</vt:lpstr>
      <vt:lpstr>Вопрос 10</vt:lpstr>
      <vt:lpstr>Вопрос 11</vt:lpstr>
      <vt:lpstr>Вопрос 12</vt:lpstr>
      <vt:lpstr>Вопрос 13</vt:lpstr>
      <vt:lpstr>Вопрос 14</vt:lpstr>
      <vt:lpstr>Битва капитанов</vt:lpstr>
      <vt:lpstr>Вопрос 1</vt:lpstr>
      <vt:lpstr>Вопрос 2</vt:lpstr>
      <vt:lpstr>Вопрос 3</vt:lpstr>
    </vt:vector>
  </TitlesOfParts>
  <Company>Гимназия №17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 1</dc:title>
  <dc:creator>Учитель</dc:creator>
  <cp:lastModifiedBy>IRINA</cp:lastModifiedBy>
  <cp:revision>35</cp:revision>
  <dcterms:created xsi:type="dcterms:W3CDTF">2015-09-22T09:26:56Z</dcterms:created>
  <dcterms:modified xsi:type="dcterms:W3CDTF">2016-11-07T12:00:12Z</dcterms:modified>
</cp:coreProperties>
</file>