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4.xml" ContentType="application/vnd.openxmlformats-officedocument.theme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theme/theme2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  <p:sldMasterId id="2147483804" r:id="rId13"/>
    <p:sldMasterId id="2147483816" r:id="rId14"/>
    <p:sldMasterId id="2147483828" r:id="rId15"/>
    <p:sldMasterId id="2147483840" r:id="rId16"/>
    <p:sldMasterId id="2147483852" r:id="rId17"/>
    <p:sldMasterId id="2147483864" r:id="rId18"/>
    <p:sldMasterId id="2147483876" r:id="rId19"/>
    <p:sldMasterId id="2147483888" r:id="rId20"/>
    <p:sldMasterId id="2147483900" r:id="rId21"/>
    <p:sldMasterId id="2147483912" r:id="rId22"/>
    <p:sldMasterId id="2147483924" r:id="rId23"/>
    <p:sldMasterId id="2147483936" r:id="rId24"/>
    <p:sldMasterId id="2147483960" r:id="rId25"/>
  </p:sldMasterIdLst>
  <p:sldIdLst>
    <p:sldId id="257" r:id="rId26"/>
    <p:sldId id="258" r:id="rId27"/>
    <p:sldId id="259" r:id="rId28"/>
    <p:sldId id="260" r:id="rId29"/>
    <p:sldId id="261" r:id="rId30"/>
    <p:sldId id="262" r:id="rId31"/>
    <p:sldId id="263" r:id="rId32"/>
    <p:sldId id="264" r:id="rId33"/>
    <p:sldId id="265" r:id="rId34"/>
    <p:sldId id="266" r:id="rId35"/>
    <p:sldId id="267" r:id="rId36"/>
    <p:sldId id="283" r:id="rId37"/>
    <p:sldId id="269" r:id="rId38"/>
    <p:sldId id="268" r:id="rId39"/>
    <p:sldId id="270" r:id="rId40"/>
    <p:sldId id="271" r:id="rId41"/>
    <p:sldId id="272" r:id="rId42"/>
    <p:sldId id="273" r:id="rId43"/>
    <p:sldId id="274" r:id="rId44"/>
    <p:sldId id="275" r:id="rId45"/>
    <p:sldId id="276" r:id="rId46"/>
    <p:sldId id="277" r:id="rId47"/>
    <p:sldId id="278" r:id="rId48"/>
    <p:sldId id="279" r:id="rId49"/>
    <p:sldId id="280" r:id="rId50"/>
    <p:sldId id="281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793" autoAdjust="0"/>
  </p:normalViewPr>
  <p:slideViewPr>
    <p:cSldViewPr>
      <p:cViewPr varScale="1">
        <p:scale>
          <a:sx n="63" d="100"/>
          <a:sy n="63" d="100"/>
        </p:scale>
        <p:origin x="55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1.xml"/><Relationship Id="rId39" Type="http://schemas.openxmlformats.org/officeDocument/2006/relationships/slide" Target="slides/slide14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9.xml"/><Relationship Id="rId42" Type="http://schemas.openxmlformats.org/officeDocument/2006/relationships/slide" Target="slides/slide17.xml"/><Relationship Id="rId47" Type="http://schemas.openxmlformats.org/officeDocument/2006/relationships/slide" Target="slides/slide22.xml"/><Relationship Id="rId50" Type="http://schemas.openxmlformats.org/officeDocument/2006/relationships/slide" Target="slides/slide25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8.xml"/><Relationship Id="rId38" Type="http://schemas.openxmlformats.org/officeDocument/2006/relationships/slide" Target="slides/slide13.xml"/><Relationship Id="rId46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4.xml"/><Relationship Id="rId41" Type="http://schemas.openxmlformats.org/officeDocument/2006/relationships/slide" Target="slides/slide16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7.xml"/><Relationship Id="rId37" Type="http://schemas.openxmlformats.org/officeDocument/2006/relationships/slide" Target="slides/slide12.xml"/><Relationship Id="rId40" Type="http://schemas.openxmlformats.org/officeDocument/2006/relationships/slide" Target="slides/slide15.xml"/><Relationship Id="rId45" Type="http://schemas.openxmlformats.org/officeDocument/2006/relationships/slide" Target="slides/slide20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3.xml"/><Relationship Id="rId36" Type="http://schemas.openxmlformats.org/officeDocument/2006/relationships/slide" Target="slides/slide11.xml"/><Relationship Id="rId49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6.xml"/><Relationship Id="rId44" Type="http://schemas.openxmlformats.org/officeDocument/2006/relationships/slide" Target="slides/slide19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2.xml"/><Relationship Id="rId30" Type="http://schemas.openxmlformats.org/officeDocument/2006/relationships/slide" Target="slides/slide5.xml"/><Relationship Id="rId35" Type="http://schemas.openxmlformats.org/officeDocument/2006/relationships/slide" Target="slides/slide10.xml"/><Relationship Id="rId43" Type="http://schemas.openxmlformats.org/officeDocument/2006/relationships/slide" Target="slides/slide18.xml"/><Relationship Id="rId48" Type="http://schemas.openxmlformats.org/officeDocument/2006/relationships/slide" Target="slides/slide23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6.xml"/><Relationship Id="rId3" Type="http://schemas.openxmlformats.org/officeDocument/2006/relationships/slideMaster" Target="slideMasters/slideMaster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772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08814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60985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82128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15412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10422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4945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96978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13214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46404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22806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286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71326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07959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08210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95738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84688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73736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99501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18605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31864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96136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839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48092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92779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58254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69829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12862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21800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46880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76836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22216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64342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588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350249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98928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84972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878301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31690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74124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127812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9847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380819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87857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000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9808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85111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594557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19209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39015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41608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292362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893100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320142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11278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0980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36337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86243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593023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035683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157743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14214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592306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218737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06776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194676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2327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815679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02726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83955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440086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251298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014760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472110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43913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639093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669069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2187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045493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482828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175694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180931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181050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73882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020813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999057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135161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30142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1442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452154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697741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124817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041610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25332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77855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213314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197936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874140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353518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558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506831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576326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608754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275694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36781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874387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177055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828236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687183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710718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79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8638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512632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203699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83528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06056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83361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262889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682081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836022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559970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248961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2031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189436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124957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586548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344228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186304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425302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631240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831720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754085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528502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1749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346198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195883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777910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427329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907417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941119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497805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042276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093923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841211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3153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191381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844433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387104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966239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270671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711221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223321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737142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10273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118786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8673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241384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320263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383985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21697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836937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701046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214099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868301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1088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683697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759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536141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572042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639538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401755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352102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685309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883410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25654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94882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951567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8939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6247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919585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233892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6369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716537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283263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890452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954488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850422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545992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2356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13733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089604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117293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57896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141098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553398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9121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747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6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8411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6933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2211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9363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8702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1547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8102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9316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7664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2871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623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2016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6844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63769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6053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1658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643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27070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83404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13310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14446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711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76069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9924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93284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0596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5749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31596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9133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87640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84173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04255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820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36302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19171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0953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47471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4488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89343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44582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63146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56257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804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4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4459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01250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84058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35146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88540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45398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14853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66113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70679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55829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723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60618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69838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83357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0160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75723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64756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16945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04104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10809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9011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A5A28-C32D-4BC8-8C23-C36B9FE468CF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503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24608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36DC-B846-4902-8DC2-3B07723757F3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29822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5E24-9E87-4644-8798-5EC5D80EBA75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55453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6856-CDD8-400F-95BD-7CAC6B2034C6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39990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9B79-B743-4011-9B07-D8FC7223F76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88458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07BC-CCA2-40D3-887D-AFC865B7260E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67743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841F5-EE5E-4660-8AED-4BBBB4BE53C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05684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0B414-2C7B-4A44-A2AD-F4F60F32A522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9568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B001C-3F7A-4DCA-9F4B-FB10E1B5F1EC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27471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1B1D-6D31-431D-8728-349616FA599B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49111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4C4EA-4658-4939-9559-43251311439A}" type="slidenum">
              <a:rPr lang="ru-RU">
                <a:solidFill>
                  <a:srgbClr val="660066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790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267.xml"/><Relationship Id="rId7" Type="http://schemas.openxmlformats.org/officeDocument/2006/relationships/slideLayout" Target="../slideLayouts/slideLayout271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6.xml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69.xml"/><Relationship Id="rId10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156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351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07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74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721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852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17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551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263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041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657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43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78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543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337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285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54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479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752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365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431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924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213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204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9DF03A-38F1-419B-BE87-A74D2780EC25}" type="slidenum">
              <a:rPr lang="ru-RU">
                <a:solidFill>
                  <a:srgbClr val="66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11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newsflash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06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17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audio" Target="../media/audio1.wav"/><Relationship Id="rId7" Type="http://schemas.openxmlformats.org/officeDocument/2006/relationships/image" Target="../media/image30.jpeg"/><Relationship Id="rId2" Type="http://schemas.openxmlformats.org/officeDocument/2006/relationships/slideLayout" Target="../slideLayouts/slideLayout266.xml"/><Relationship Id="rId1" Type="http://schemas.openxmlformats.org/officeDocument/2006/relationships/audio" Target="file:///C:\Users\&#1057;&#1074;&#1077;&#1090;&#1083;&#1072;&#1085;&#1072;\&#1060;&#1083;&#1101;&#1096;\&#1082;&#1091;&#1088;&#1089;&#1099;%20&#1092;&#1083;&#1101;&#1096;\&#1047;&#1074;&#1091;&#1082;&#1080;%20&#1076;&#1083;&#1103;%20&#1092;&#1083;&#1077;&#1096;\av083.wav" TargetMode="Externa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5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5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6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94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0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27.xml"/><Relationship Id="rId4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33.xml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4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6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0.xml"/><Relationship Id="rId5" Type="http://schemas.openxmlformats.org/officeDocument/2006/relationships/image" Target="../media/image20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6613"/>
            <a:ext cx="7772400" cy="2447925"/>
          </a:xfrm>
        </p:spPr>
        <p:txBody>
          <a:bodyPr/>
          <a:lstStyle/>
          <a:p>
            <a:pPr eaLnBrk="1" hangingPunct="1"/>
            <a:r>
              <a:rPr lang="ru-RU" sz="4000" dirty="0">
                <a:latin typeface="Times New Roman"/>
                <a:ea typeface="Times New Roman"/>
              </a:rPr>
              <a:t>Изготовление салфетки. Выбор и перевод рисунка.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Элементы несложной глади.</a:t>
            </a:r>
            <a:r>
              <a:rPr lang="ru-RU" altLang="ru-RU" sz="4000" b="1" dirty="0" smtClean="0">
                <a:latin typeface="Wide Latin" pitchFamily="18" charset="0"/>
              </a:rPr>
              <a:t/>
            </a:r>
            <a:br>
              <a:rPr lang="ru-RU" altLang="ru-RU" sz="4000" b="1" dirty="0" smtClean="0">
                <a:latin typeface="Wide Latin" pitchFamily="18" charset="0"/>
              </a:rPr>
            </a:br>
            <a:endParaRPr lang="ru-RU" altLang="ru-RU" sz="4000" b="1" dirty="0" smtClean="0">
              <a:latin typeface="Wide Lati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2736850"/>
          </a:xfrm>
        </p:spPr>
        <p:txBody>
          <a:bodyPr/>
          <a:lstStyle/>
          <a:p>
            <a:pPr eaLnBrk="1" hangingPunct="1"/>
            <a:r>
              <a:rPr lang="ru-RU" altLang="ru-RU" b="1" dirty="0" smtClean="0"/>
              <a:t>Презентация урока </a:t>
            </a:r>
          </a:p>
          <a:p>
            <a:pPr eaLnBrk="1" hangingPunct="1"/>
            <a:r>
              <a:rPr lang="ru-RU" altLang="ru-RU" b="1" dirty="0" smtClean="0"/>
              <a:t>в 5 «Б» классе</a:t>
            </a:r>
          </a:p>
          <a:p>
            <a:pPr eaLnBrk="1" hangingPunct="1"/>
            <a:endParaRPr lang="ru-RU" altLang="ru-RU" dirty="0" smtClean="0"/>
          </a:p>
          <a:p>
            <a:pPr eaLnBrk="1" hangingPunct="1"/>
            <a:r>
              <a:rPr lang="ru-RU" altLang="ru-RU" sz="2000" b="1" dirty="0" smtClean="0">
                <a:solidFill>
                  <a:srgbClr val="000000"/>
                </a:solidFill>
              </a:rPr>
              <a:t>Подготовила учитель технологии Большеберезниковская </a:t>
            </a:r>
            <a:r>
              <a:rPr lang="ru-RU" altLang="ru-RU" sz="2000" b="1" dirty="0" err="1" smtClean="0">
                <a:solidFill>
                  <a:srgbClr val="000000"/>
                </a:solidFill>
              </a:rPr>
              <a:t>сош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</a:t>
            </a:r>
          </a:p>
          <a:p>
            <a:pPr eaLnBrk="1" hangingPunct="1"/>
            <a:r>
              <a:rPr lang="ru-RU" altLang="ru-RU" sz="2000" b="1" dirty="0" smtClean="0">
                <a:solidFill>
                  <a:srgbClr val="000000"/>
                </a:solidFill>
              </a:rPr>
              <a:t>Трёкина Галина Александровна</a:t>
            </a:r>
          </a:p>
        </p:txBody>
      </p:sp>
    </p:spTree>
    <p:extLst>
      <p:ext uri="{BB962C8B-B14F-4D97-AF65-F5344CB8AC3E}">
        <p14:creationId xmlns:p14="http://schemas.microsoft.com/office/powerpoint/2010/main" val="4101353156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071563"/>
            <a:ext cx="1387475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071563"/>
            <a:ext cx="1387475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1071563"/>
            <a:ext cx="1387475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00188" y="214313"/>
            <a:ext cx="59293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ОРНАМЕНТ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714875" y="1428750"/>
            <a:ext cx="4429125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4400" b="1" u="sng">
                <a:solidFill>
                  <a:srgbClr val="C00000"/>
                </a:solidFill>
              </a:rPr>
              <a:t>Орнамент</a:t>
            </a:r>
            <a:r>
              <a:rPr lang="ru-RU" altLang="ru-RU" sz="4400" b="1">
                <a:solidFill>
                  <a:srgbClr val="00B050"/>
                </a:solidFill>
              </a:rPr>
              <a:t> – это                      узор, построенный                   на чередовании в определенном порядке каких-то элементов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88" y="2286000"/>
            <a:ext cx="3857625" cy="2216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560056">
                    <a:lumMod val="50000"/>
                  </a:srgbClr>
                </a:solidFill>
              </a:rPr>
              <a:t>Орнамент может быть составлен из линий, геометрических фигур, листьев, цветов, ягод, фигур зверей, птиц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660066"/>
              </a:solidFill>
            </a:endParaRPr>
          </a:p>
        </p:txBody>
      </p:sp>
      <p:pic>
        <p:nvPicPr>
          <p:cNvPr id="10" name="Picture 4" descr="сканирование00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429125"/>
            <a:ext cx="2143125" cy="211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7294943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63" y="142875"/>
            <a:ext cx="6858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колорит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071563"/>
            <a:ext cx="1357312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928938"/>
            <a:ext cx="1370012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857750"/>
            <a:ext cx="1357312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57375" y="1143000"/>
            <a:ext cx="4143375" cy="5195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560056">
                    <a:lumMod val="50000"/>
                  </a:srgbClr>
                </a:solidFill>
              </a:rPr>
              <a:t>Очень важное значение в вышивке имеет расцветка. </a:t>
            </a:r>
          </a:p>
          <a:p>
            <a:pPr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7030A0"/>
                </a:solidFill>
              </a:rPr>
              <a:t>Подбирая нитки для вышивания, необходимо учитывать сочетание цветов, их влияние друг на друга, цвет ткани.</a:t>
            </a:r>
          </a:p>
          <a:p>
            <a:pPr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ru-RU" sz="2800" b="1" dirty="0">
              <a:solidFill>
                <a:srgbClr val="660066"/>
              </a:solidFill>
            </a:endParaRPr>
          </a:p>
          <a:p>
            <a:pPr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u="sng" dirty="0">
                <a:solidFill>
                  <a:srgbClr val="FF0000"/>
                </a:solidFill>
              </a:rPr>
              <a:t>Колорит</a:t>
            </a:r>
            <a:r>
              <a:rPr lang="ru-RU" sz="2800" b="1" dirty="0">
                <a:solidFill>
                  <a:srgbClr val="FF0000"/>
                </a:solidFill>
              </a:rPr>
              <a:t> -  </a:t>
            </a:r>
            <a:r>
              <a:rPr lang="ru-RU" sz="2800" b="1" dirty="0">
                <a:solidFill>
                  <a:srgbClr val="00B050"/>
                </a:solidFill>
              </a:rPr>
              <a:t>сочетание, соотношение красок, создающее определенное единство вышивки.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660066"/>
              </a:solidFill>
            </a:endParaRPr>
          </a:p>
        </p:txBody>
      </p:sp>
      <p:pic>
        <p:nvPicPr>
          <p:cNvPr id="7" name="Picture 4" descr="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1714500"/>
            <a:ext cx="2954337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3384100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вышивка в наши дни</a:t>
            </a:r>
            <a:endParaRPr lang="ru-RU" sz="6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5" name="Picture 2" descr="C:\Users\Светлана\Сычева\ТЕХНОЛОГИЯ\ремесла, промыслы\вышивка, КАРТИНКИ\8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29375" y="1000125"/>
            <a:ext cx="2357438" cy="1763713"/>
          </a:xfrm>
        </p:spPr>
      </p:pic>
      <p:pic>
        <p:nvPicPr>
          <p:cNvPr id="13316" name="Picture 4" descr="C:\Users\Светлана\Сычева\ТЕХНОЛОГИЯ\ремесла, промыслы\вышивка, КАРТИНКИ\2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3071813"/>
            <a:ext cx="2500312" cy="334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C:\Users\Светлана\Сычева\ТЕХНОЛОГИЯ\ремесла, промыслы\вышивка, КАРТИНКИ\2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714750"/>
            <a:ext cx="1857375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C:\Users\Светлана\Сычева\ТЕХНОЛОГИЯ\ремесла, промыслы\вышивка, КАРТИНКИ\3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928688"/>
            <a:ext cx="2857500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 descr="C:\Users\Светлана\Сычева\ТЕХНОЛОГИЯ\ремесла, промыслы\вышивка, КАРТИНКИ\45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928688"/>
            <a:ext cx="2332038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av08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143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8" descr="C:\Users\Светлана\Сычева\ТЕХНОЛОГИЯ\ремесла, промыслы\вышивка, КАРТИНКИ\16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000500"/>
            <a:ext cx="3230562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3601967"/>
      </p:ext>
    </p:extLst>
  </p:cSld>
  <p:clrMapOvr>
    <a:masterClrMapping/>
  </p:clrMapOvr>
  <p:transition>
    <p:newsflash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66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ru-RU" altLang="ru-RU" smtClean="0"/>
              <a:t>ФИЗКУЛЬТМИНУТКА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40067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mtClean="0"/>
              <a:t>	</a:t>
            </a: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ИГРА «ТЕАТР - ЭКСПРОМТ»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smtClean="0"/>
              <a:t>	</a:t>
            </a:r>
            <a:r>
              <a:rPr lang="ru-RU" sz="2800" b="1" u="sng" smtClean="0"/>
              <a:t>Правила просты: изображайте действия персонажей</a:t>
            </a:r>
            <a:r>
              <a:rPr lang="ru-RU" sz="2800" b="1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smtClean="0"/>
              <a:t>	Придумаем композицию для вышивки: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smtClean="0"/>
              <a:t>	</a:t>
            </a:r>
            <a:r>
              <a:rPr lang="ru-RU" sz="2800" b="1" smtClean="0">
                <a:solidFill>
                  <a:srgbClr val="000099"/>
                </a:solidFill>
              </a:rPr>
              <a:t>Погода стояла ясная и солнечная. Деревья протянули свои ветви навстречу солнышку (</a:t>
            </a:r>
            <a:r>
              <a:rPr lang="ru-RU" sz="2800" b="1" u="sng" smtClean="0">
                <a:solidFill>
                  <a:srgbClr val="000099"/>
                </a:solidFill>
              </a:rPr>
              <a:t>руки вверх</a:t>
            </a:r>
            <a:r>
              <a:rPr lang="ru-RU" sz="2800" b="1" smtClean="0">
                <a:solidFill>
                  <a:srgbClr val="000099"/>
                </a:solidFill>
              </a:rPr>
              <a:t>). Вдруг набежала маленькая тучка, подул ветерок. Деревья закачались (</a:t>
            </a:r>
            <a:r>
              <a:rPr lang="ru-RU" sz="2800" b="1" u="sng" smtClean="0">
                <a:solidFill>
                  <a:srgbClr val="000099"/>
                </a:solidFill>
              </a:rPr>
              <a:t>наклоны влево, вправо с поднятыми руками</a:t>
            </a:r>
            <a:r>
              <a:rPr lang="ru-RU" sz="2800" b="1" smtClean="0">
                <a:solidFill>
                  <a:srgbClr val="000099"/>
                </a:solidFill>
              </a:rPr>
              <a:t>). Листочки затрепетали (</a:t>
            </a:r>
            <a:r>
              <a:rPr lang="ru-RU" sz="2800" b="1" u="sng" smtClean="0">
                <a:solidFill>
                  <a:srgbClr val="000099"/>
                </a:solidFill>
              </a:rPr>
              <a:t>движения кистями рук</a:t>
            </a:r>
            <a:r>
              <a:rPr lang="ru-RU" sz="2800" b="1" smtClean="0">
                <a:solidFill>
                  <a:srgbClr val="000099"/>
                </a:solidFill>
              </a:rPr>
              <a:t>). Но тучка быстро улетела. Опять стало тепло и спокойно (</a:t>
            </a:r>
            <a:r>
              <a:rPr lang="ru-RU" sz="2800" b="1" u="sng" smtClean="0">
                <a:solidFill>
                  <a:srgbClr val="000099"/>
                </a:solidFill>
              </a:rPr>
              <a:t>руки вверх – вдох, руки вниз - выдох</a:t>
            </a:r>
            <a:r>
              <a:rPr lang="ru-RU" sz="2800" b="1" smtClean="0">
                <a:solidFill>
                  <a:srgbClr val="000099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20010257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ИНСТРУМЕНТЫ И МАТЕРИАЛЫ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Инструменты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Материалы</a:t>
            </a: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395288" y="2420938"/>
            <a:ext cx="2808287" cy="380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altLang="ru-RU" b="1">
                <a:solidFill>
                  <a:srgbClr val="660066"/>
                </a:solidFill>
              </a:rPr>
              <a:t>Иглы для вышивания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altLang="ru-RU" b="1">
                <a:solidFill>
                  <a:srgbClr val="660066"/>
                </a:solidFill>
              </a:rPr>
              <a:t>Наперсток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altLang="ru-RU" b="1">
                <a:solidFill>
                  <a:srgbClr val="660066"/>
                </a:solidFill>
              </a:rPr>
              <a:t>Ножницы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altLang="ru-RU" b="1">
                <a:solidFill>
                  <a:srgbClr val="660066"/>
                </a:solidFill>
              </a:rPr>
              <a:t>Сантиметровая лента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altLang="ru-RU" b="1">
                <a:solidFill>
                  <a:srgbClr val="660066"/>
                </a:solidFill>
              </a:rPr>
              <a:t>Пяльцы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altLang="ru-RU" b="1">
                <a:solidFill>
                  <a:srgbClr val="660066"/>
                </a:solidFill>
              </a:rPr>
              <a:t>Миллиметровая бумага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altLang="ru-RU" b="1">
                <a:solidFill>
                  <a:srgbClr val="660066"/>
                </a:solidFill>
              </a:rPr>
              <a:t>Калька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altLang="ru-RU" b="1">
                <a:solidFill>
                  <a:srgbClr val="660066"/>
                </a:solidFill>
              </a:rPr>
              <a:t>Копировальная бумага</a:t>
            </a:r>
          </a:p>
        </p:txBody>
      </p:sp>
      <p:sp>
        <p:nvSpPr>
          <p:cNvPr id="15366" name="Text Box 7"/>
          <p:cNvSpPr txBox="1">
            <a:spLocks noChangeArrowheads="1"/>
          </p:cNvSpPr>
          <p:nvPr/>
        </p:nvSpPr>
        <p:spPr bwMode="auto">
          <a:xfrm>
            <a:off x="4787900" y="2420938"/>
            <a:ext cx="3168650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altLang="ru-RU" b="1">
                <a:solidFill>
                  <a:srgbClr val="660066"/>
                </a:solidFill>
              </a:rPr>
              <a:t>Ткани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altLang="ru-RU" b="1">
                <a:solidFill>
                  <a:srgbClr val="660066"/>
                </a:solidFill>
              </a:rPr>
              <a:t>Нитки</a:t>
            </a:r>
          </a:p>
        </p:txBody>
      </p:sp>
      <p:pic>
        <p:nvPicPr>
          <p:cNvPr id="15367" name="Picture 8" descr="D:\Сычева\методическая работа\разработка урока Подготовка к вышиванию\рисунки\мулин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1285875"/>
            <a:ext cx="1408113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9" descr="D:\Сычева\методическая работа\разработка урока Подготовка к вышиванию\рисунки\инструменты и приспособлен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4071938"/>
            <a:ext cx="4681538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9990085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algn="l" eaLnBrk="1" hangingPunct="1"/>
            <a:r>
              <a:rPr lang="ru-RU" altLang="ru-RU" sz="4000" b="1" smtClean="0"/>
              <a:t>ОРГАНИЗАЦИЯ РАБОЧЕГО МЕСТА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2714625"/>
            <a:ext cx="8229600" cy="4143375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altLang="ru-RU" b="1" u="sng" smtClean="0"/>
              <a:t>Давайте подумаем над вопросами: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2600" b="1" smtClean="0"/>
              <a:t>Какой рукой мы держим инструменты?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2600" b="1" smtClean="0"/>
              <a:t>Где должна быть укладка с инструментами?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2600" b="1" smtClean="0"/>
              <a:t>В какой руке мы держим пяльцы с тканью?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2600" b="1" smtClean="0"/>
              <a:t>Где должны располагаться материалы?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2600" b="1" smtClean="0"/>
              <a:t>Листы с узорами удобнее хранить в ..?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2600" b="1" smtClean="0"/>
              <a:t>Как нужно сидеть, чтобы меньше уставать?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2600" b="1" smtClean="0"/>
              <a:t>Какое расстояние должно быть от глаз до работы?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2600" b="1" smtClean="0"/>
              <a:t>Откуда должен падать свет?</a:t>
            </a:r>
          </a:p>
        </p:txBody>
      </p:sp>
      <p:pic>
        <p:nvPicPr>
          <p:cNvPr id="16388" name="Picture 4" descr="D:\Сычева\методическая работа\разработка урока Подготовка к вышиванию\рисунки\положение рук при вышивани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928688"/>
            <a:ext cx="4929187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8640957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1439863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Технология процесса подготовки к вышиванию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507413" cy="4897437"/>
          </a:xfrm>
        </p:spPr>
        <p:txBody>
          <a:bodyPr/>
          <a:lstStyle/>
          <a:p>
            <a:pPr eaLnBrk="1" hangingPunct="1"/>
            <a:r>
              <a:rPr lang="ru-RU" altLang="ru-RU" sz="2900" b="1" smtClean="0"/>
              <a:t>Выстирать ткань</a:t>
            </a:r>
          </a:p>
          <a:p>
            <a:pPr eaLnBrk="1" hangingPunct="1"/>
            <a:r>
              <a:rPr lang="ru-RU" altLang="ru-RU" sz="2900" b="1" smtClean="0"/>
              <a:t>Подсушить</a:t>
            </a:r>
          </a:p>
          <a:p>
            <a:pPr eaLnBrk="1" hangingPunct="1"/>
            <a:r>
              <a:rPr lang="ru-RU" altLang="ru-RU" sz="2900" b="1" smtClean="0"/>
              <a:t>Хорошо отутюжить во влажном состоянии</a:t>
            </a:r>
          </a:p>
          <a:p>
            <a:pPr eaLnBrk="1" hangingPunct="1"/>
            <a:r>
              <a:rPr lang="ru-RU" altLang="ru-RU" sz="2900" b="1" smtClean="0"/>
              <a:t>Разметить рисунок на ткани</a:t>
            </a:r>
          </a:p>
          <a:p>
            <a:pPr eaLnBrk="1" hangingPunct="1"/>
            <a:r>
              <a:rPr lang="ru-RU" altLang="ru-RU" sz="2900" b="1" smtClean="0"/>
              <a:t>Перевести рисунок на ткань с помощью цветной копировальной бумаги</a:t>
            </a:r>
          </a:p>
          <a:p>
            <a:pPr eaLnBrk="1" hangingPunct="1"/>
            <a:r>
              <a:rPr lang="ru-RU" altLang="ru-RU" sz="2900" b="1" smtClean="0"/>
              <a:t>Заправить ткань в пяльцы и хорошо ее натянуть</a:t>
            </a:r>
          </a:p>
          <a:p>
            <a:pPr eaLnBrk="1" hangingPunct="1"/>
            <a:r>
              <a:rPr lang="ru-RU" altLang="ru-RU" sz="2900" b="1" smtClean="0"/>
              <a:t>Выполнить закрепление нитки в начале работы</a:t>
            </a:r>
          </a:p>
        </p:txBody>
      </p:sp>
      <p:pic>
        <p:nvPicPr>
          <p:cNvPr id="17412" name="Picture 5" descr="D:\Сычева\методическая работа\разработка урока Подготовка к вышиванию\рисунки\обметывание срезов ткан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1571625"/>
            <a:ext cx="2214562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5562088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1439863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Технология процесса подготовки к вышиванию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507413" cy="4897437"/>
          </a:xfrm>
        </p:spPr>
        <p:txBody>
          <a:bodyPr/>
          <a:lstStyle/>
          <a:p>
            <a:pPr eaLnBrk="1" hangingPunct="1"/>
            <a:r>
              <a:rPr lang="ru-RU" altLang="ru-RU" sz="2900" b="1" smtClean="0"/>
              <a:t>Выстирать ткань</a:t>
            </a:r>
          </a:p>
          <a:p>
            <a:pPr eaLnBrk="1" hangingPunct="1"/>
            <a:r>
              <a:rPr lang="ru-RU" altLang="ru-RU" sz="2900" b="1" smtClean="0"/>
              <a:t>Подсушить</a:t>
            </a:r>
          </a:p>
          <a:p>
            <a:pPr eaLnBrk="1" hangingPunct="1"/>
            <a:r>
              <a:rPr lang="ru-RU" altLang="ru-RU" sz="2900" b="1" smtClean="0"/>
              <a:t>Хорошо отутюжить во влажном состоянии</a:t>
            </a:r>
          </a:p>
          <a:p>
            <a:pPr eaLnBrk="1" hangingPunct="1"/>
            <a:r>
              <a:rPr lang="ru-RU" altLang="ru-RU" sz="2900" b="1" smtClean="0"/>
              <a:t>Разметить рисунок на ткани</a:t>
            </a:r>
          </a:p>
          <a:p>
            <a:pPr eaLnBrk="1" hangingPunct="1"/>
            <a:r>
              <a:rPr lang="ru-RU" altLang="ru-RU" sz="2900" b="1" smtClean="0"/>
              <a:t>Перевести рисунок на ткань с помощью цветной копировальной бумаги</a:t>
            </a:r>
          </a:p>
          <a:p>
            <a:pPr eaLnBrk="1" hangingPunct="1"/>
            <a:r>
              <a:rPr lang="ru-RU" altLang="ru-RU" sz="2900" b="1" smtClean="0"/>
              <a:t>Заправить ткань в пяльцы и хорошо ее натянуть</a:t>
            </a:r>
          </a:p>
          <a:p>
            <a:pPr eaLnBrk="1" hangingPunct="1"/>
            <a:r>
              <a:rPr lang="ru-RU" altLang="ru-RU" sz="2900" b="1" smtClean="0"/>
              <a:t>Выполнить закрепление нитки в начале работы</a:t>
            </a:r>
          </a:p>
        </p:txBody>
      </p:sp>
      <p:pic>
        <p:nvPicPr>
          <p:cNvPr id="17412" name="Picture 5" descr="D:\Сычева\методическая работа\разработка урока Подготовка к вышиванию\рисунки\обметывание срезов ткан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1571625"/>
            <a:ext cx="2214562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8951387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Изменение размеров рисунка</a:t>
            </a:r>
          </a:p>
        </p:txBody>
      </p:sp>
      <p:pic>
        <p:nvPicPr>
          <p:cNvPr id="18435" name="Picture 4" descr="G:\разработка урока\рисунки\изменение размеров рисун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666875"/>
            <a:ext cx="3643312" cy="519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Box 6"/>
          <p:cNvSpPr txBox="1">
            <a:spLocks noChangeArrowheads="1"/>
          </p:cNvSpPr>
          <p:nvPr/>
        </p:nvSpPr>
        <p:spPr bwMode="auto">
          <a:xfrm>
            <a:off x="4357688" y="1714500"/>
            <a:ext cx="428625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>
                <a:solidFill>
                  <a:srgbClr val="660066"/>
                </a:solidFill>
              </a:rPr>
              <a:t>	</a:t>
            </a:r>
            <a:r>
              <a:rPr lang="ru-RU" altLang="ru-RU" sz="2000" b="1" i="1" u="sng">
                <a:solidFill>
                  <a:srgbClr val="660066"/>
                </a:solidFill>
              </a:rPr>
              <a:t>Для изменения размера рисунка используют растровую бумагу или вычерчивают лист с клеточками.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AutoNum type="arabicPeriod"/>
            </a:pPr>
            <a:r>
              <a:rPr lang="ru-RU" altLang="ru-RU" sz="2000" b="1">
                <a:solidFill>
                  <a:srgbClr val="660066"/>
                </a:solidFill>
              </a:rPr>
              <a:t>Начерти квадрат с клетками на модели рисунка или пересними рисунок на растровую бумагу.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AutoNum type="arabicPeriod"/>
            </a:pPr>
            <a:r>
              <a:rPr lang="ru-RU" altLang="ru-RU" sz="2000" b="1">
                <a:solidFill>
                  <a:srgbClr val="660066"/>
                </a:solidFill>
              </a:rPr>
              <a:t>На другом листе бумаги начерти еще один квадрат, но больше или меньше размером.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AutoNum type="arabicPeriod"/>
            </a:pPr>
            <a:r>
              <a:rPr lang="ru-RU" altLang="ru-RU" sz="2000" b="1">
                <a:solidFill>
                  <a:srgbClr val="660066"/>
                </a:solidFill>
              </a:rPr>
              <a:t>Воспроизведи линии рисунка клетка за клеткой.</a:t>
            </a:r>
          </a:p>
        </p:txBody>
      </p:sp>
    </p:spTree>
    <p:extLst>
      <p:ext uri="{BB962C8B-B14F-4D97-AF65-F5344CB8AC3E}">
        <p14:creationId xmlns:p14="http://schemas.microsoft.com/office/powerpoint/2010/main" val="214941341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Разметка рисунка на ткани</a:t>
            </a:r>
          </a:p>
        </p:txBody>
      </p:sp>
      <p:pic>
        <p:nvPicPr>
          <p:cNvPr id="19459" name="Picture 5" descr="G:\разработка урока\рисунки\разметка рисунка по центру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214438"/>
            <a:ext cx="5000625" cy="238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6" descr="G:\разработка урока\рисунки\разметка вышивки 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3429000"/>
            <a:ext cx="3643312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TextBox 8"/>
          <p:cNvSpPr txBox="1">
            <a:spLocks noChangeArrowheads="1"/>
          </p:cNvSpPr>
          <p:nvPr/>
        </p:nvSpPr>
        <p:spPr bwMode="auto">
          <a:xfrm>
            <a:off x="285750" y="3929063"/>
            <a:ext cx="450056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AutoNum type="arabicPeriod"/>
            </a:pPr>
            <a:r>
              <a:rPr lang="ru-RU" altLang="ru-RU" sz="2000" b="1">
                <a:solidFill>
                  <a:srgbClr val="660066"/>
                </a:solidFill>
              </a:rPr>
              <a:t>Сложи ткань вчетверо и зафиксируй сгибы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AutoNum type="arabicPeriod"/>
            </a:pPr>
            <a:r>
              <a:rPr lang="ru-RU" altLang="ru-RU" sz="2000" b="1">
                <a:solidFill>
                  <a:srgbClr val="660066"/>
                </a:solidFill>
              </a:rPr>
              <a:t>По полученным линиям наметь осевые линии стежками «вперед иголку»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AutoNum type="arabicPeriod"/>
            </a:pPr>
            <a:r>
              <a:rPr lang="ru-RU" altLang="ru-RU" sz="2000" b="1">
                <a:solidFill>
                  <a:srgbClr val="660066"/>
                </a:solidFill>
              </a:rPr>
              <a:t>Найди осевые линии рисунка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AutoNum type="arabicPeriod"/>
            </a:pPr>
            <a:r>
              <a:rPr lang="ru-RU" altLang="ru-RU" sz="2000" b="1">
                <a:solidFill>
                  <a:srgbClr val="660066"/>
                </a:solidFill>
              </a:rPr>
              <a:t>Совмести осевые линии рисунка и ткани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AutoNum type="arabicPeriod"/>
            </a:pPr>
            <a:endParaRPr lang="ru-RU" alt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109862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8509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СЕГОДНЯ МЫ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25538"/>
            <a:ext cx="4038600" cy="57324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smtClean="0"/>
              <a:t>	</a:t>
            </a:r>
            <a:r>
              <a:rPr lang="ru-RU" altLang="ru-RU" sz="2400" b="1" u="sng" smtClean="0"/>
              <a:t>УЗНАЕМ: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300" b="1" smtClean="0"/>
              <a:t>О вышивке как об одном из видов декоративно-прикладного творчества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300" b="1" smtClean="0"/>
              <a:t>О видах вышивки, значении понятий «орнамент», «колорит»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300" b="1" smtClean="0"/>
              <a:t>О технологическом процессе подготовки к вышиванию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300" b="1" smtClean="0"/>
              <a:t>О правилах организации рабочего места и безопасных приемах труда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300" smtClean="0"/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125538"/>
            <a:ext cx="4038600" cy="50006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/>
              <a:t>	</a:t>
            </a:r>
            <a:r>
              <a:rPr lang="ru-RU" altLang="ru-RU" sz="2400" b="1" u="sng" dirty="0" smtClean="0"/>
              <a:t>НАУЧИМСЯ</a:t>
            </a:r>
            <a:r>
              <a:rPr lang="ru-RU" altLang="ru-RU" sz="1800" dirty="0" smtClean="0"/>
              <a:t>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1800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400" b="1" dirty="0" smtClean="0"/>
              <a:t>Выполнять операции подготовки к вышиванию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dirty="0" smtClean="0"/>
          </a:p>
        </p:txBody>
      </p:sp>
      <p:pic>
        <p:nvPicPr>
          <p:cNvPr id="3077" name="Picture 7" descr="D:\Сычева\ТЕХНОЛОГИЯ\технология\вышивка, КАРТИНКИ\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141663"/>
            <a:ext cx="4213225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4231419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800" decel="1000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4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Перевод рисунка на ткань</a:t>
            </a:r>
          </a:p>
        </p:txBody>
      </p:sp>
      <p:pic>
        <p:nvPicPr>
          <p:cNvPr id="20483" name="Picture 5" descr="G:\разработка урока\рисунки\gthtdjl hbceyrf c rfkmrj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1500188"/>
            <a:ext cx="6572250" cy="492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4559800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Заправка ткани в пяльцы</a:t>
            </a:r>
          </a:p>
        </p:txBody>
      </p:sp>
      <p:pic>
        <p:nvPicPr>
          <p:cNvPr id="21507" name="Picture 4" descr="G:\разработка урока\рисунки\заправка ткани в пяльц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357313"/>
            <a:ext cx="8605838" cy="507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8505272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1000125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Закрепление нитки  на ткани</a:t>
            </a:r>
          </a:p>
        </p:txBody>
      </p:sp>
      <p:pic>
        <p:nvPicPr>
          <p:cNvPr id="22531" name="Picture 4" descr="G:\разработка урока\рисунки\закрепление нитки на ткан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214813"/>
            <a:ext cx="837882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5" descr="G:\разработка урока\рисунки\закрепление нитки в ткани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000125"/>
            <a:ext cx="8348662" cy="210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TextBox 7"/>
          <p:cNvSpPr txBox="1">
            <a:spLocks noChangeArrowheads="1"/>
          </p:cNvSpPr>
          <p:nvPr/>
        </p:nvSpPr>
        <p:spPr bwMode="auto">
          <a:xfrm>
            <a:off x="214313" y="3214688"/>
            <a:ext cx="850106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>
                <a:solidFill>
                  <a:srgbClr val="660066"/>
                </a:solidFill>
              </a:rPr>
              <a:t>Способов закрепления рабочей нитки на ткани без узла несколько.</a:t>
            </a:r>
          </a:p>
        </p:txBody>
      </p:sp>
    </p:spTree>
    <p:extLst>
      <p:ext uri="{BB962C8B-B14F-4D97-AF65-F5344CB8AC3E}">
        <p14:creationId xmlns:p14="http://schemas.microsoft.com/office/powerpoint/2010/main" val="2847232831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178550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/>
              <a:t>ВЫПОЛНИТЕ ПРАКТИЧЕСКУЮ РАБОТУ, ЗАПОЛНИТЕ КАРТОЧКИ САМО- И ВЗАИМОКОНТРОЛЯ.</a:t>
            </a:r>
            <a:r>
              <a:rPr lang="ru-RU" smtClean="0"/>
              <a:t> 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Успехов!</a:t>
            </a:r>
          </a:p>
        </p:txBody>
      </p:sp>
    </p:spTree>
    <p:extLst>
      <p:ext uri="{BB962C8B-B14F-4D97-AF65-F5344CB8AC3E}">
        <p14:creationId xmlns:p14="http://schemas.microsoft.com/office/powerpoint/2010/main" val="340141530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Обобщение и закрепление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551656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3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Давайте вспомним: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ru-RU" sz="3600" b="1" dirty="0" smtClean="0"/>
              <a:t>О каких видах вышивки вы узнали на уроке?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ru-RU" sz="3600" b="1" dirty="0" smtClean="0"/>
              <a:t>Что означает термин «Орнамент»?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ru-RU" sz="3600" b="1" dirty="0" smtClean="0"/>
              <a:t>Что означает термин «Колорит»?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ru-RU" sz="3600" b="1" dirty="0" smtClean="0"/>
              <a:t>Какие операции </a:t>
            </a:r>
            <a:r>
              <a:rPr lang="ru-RU" sz="3600" b="1" dirty="0" err="1" smtClean="0"/>
              <a:t>вклю</a:t>
            </a:r>
            <a:r>
              <a:rPr lang="en-US" sz="3600" b="1" dirty="0" smtClean="0"/>
              <a:t>-             </a:t>
            </a:r>
            <a:r>
              <a:rPr lang="ru-RU" sz="3600" b="1" dirty="0" smtClean="0"/>
              <a:t>чает процесс подготовки к вышиванию?</a:t>
            </a:r>
          </a:p>
        </p:txBody>
      </p:sp>
      <p:pic>
        <p:nvPicPr>
          <p:cNvPr id="24580" name="Picture 4" descr="D:\Сычева\ТЕХНОЛОГИЯ\технология\вышивка, КАРТИНКИ\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2571750"/>
            <a:ext cx="21018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 descr="D:\Сычева\ТЕХНОЛОГИЯ\технология\вышивка, КАРТИНКИ\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4286250"/>
            <a:ext cx="19050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9792575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Задание по выбору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85888"/>
            <a:ext cx="8229600" cy="54721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800" b="1" smtClean="0"/>
              <a:t>Тебе предстоит выбрать одно из двух заданий на закрепление материала.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b="1" smtClean="0"/>
              <a:t>Внимательно прочти предложенные на твой выбор варианты заданий.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b="1" smtClean="0"/>
              <a:t>Постарайся осмыслить каждое.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b="1" smtClean="0"/>
              <a:t>Мысленно выбери то задание, которое в большей степени соответствует твоим возможностям.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b="1" smtClean="0"/>
              <a:t>Постарайся объяснить сама себе, что твой выбор – лучший.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b="1" smtClean="0"/>
              <a:t>Теперь выбирай и направляй свои усилия на выполнение выбранного варианта задания</a:t>
            </a:r>
            <a:r>
              <a:rPr lang="ru-RU" altLang="ru-RU" sz="2800" smtClean="0"/>
              <a:t>.</a:t>
            </a:r>
          </a:p>
          <a:p>
            <a:pPr eaLnBrk="1" hangingPunct="1">
              <a:lnSpc>
                <a:spcPct val="80000"/>
              </a:lnSpc>
            </a:pPr>
            <a:endParaRPr lang="ru-RU" altLang="ru-RU" sz="2800" smtClean="0"/>
          </a:p>
        </p:txBody>
      </p:sp>
    </p:spTree>
    <p:extLst>
      <p:ext uri="{BB962C8B-B14F-4D97-AF65-F5344CB8AC3E}">
        <p14:creationId xmlns:p14="http://schemas.microsoft.com/office/powerpoint/2010/main" val="3589786213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Домашнее задание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1500188"/>
            <a:ext cx="5786438" cy="51435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altLang="ru-RU" sz="2400" smtClean="0"/>
              <a:t>Соедини точки – и ты вышьешь…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ru-RU" altLang="ru-RU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ru-RU" altLang="ru-RU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n-US" altLang="ru-RU" sz="240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ru-RU" altLang="ru-RU" sz="2400" smtClean="0"/>
              <a:t>Пользуясь знаниями, полученными на уроке, подбери узор для носового платка, салфетки, полотенца.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ru-RU" altLang="ru-RU" sz="2400" smtClean="0"/>
              <a:t>Какой из этих предметов обихода ты будешь вышивать на следующем уроке?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ru-RU" altLang="ru-RU" sz="240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ru-RU" altLang="ru-RU" sz="240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ru-RU" altLang="ru-RU" sz="2400" smtClean="0"/>
          </a:p>
        </p:txBody>
      </p:sp>
      <p:grpSp>
        <p:nvGrpSpPr>
          <p:cNvPr id="26628" name="Группа 64"/>
          <p:cNvGrpSpPr>
            <a:grpSpLocks/>
          </p:cNvGrpSpPr>
          <p:nvPr/>
        </p:nvGrpSpPr>
        <p:grpSpPr bwMode="auto">
          <a:xfrm>
            <a:off x="6572250" y="1857375"/>
            <a:ext cx="1785938" cy="1785938"/>
            <a:chOff x="3071802" y="2786058"/>
            <a:chExt cx="1785950" cy="1785950"/>
          </a:xfrm>
        </p:grpSpPr>
        <p:sp>
          <p:nvSpPr>
            <p:cNvPr id="31" name="Овал 30"/>
            <p:cNvSpPr/>
            <p:nvPr/>
          </p:nvSpPr>
          <p:spPr>
            <a:xfrm flipV="1">
              <a:off x="3143240" y="3000372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CCFF"/>
                </a:solidFill>
              </a:endParaRPr>
            </a:p>
          </p:txBody>
        </p:sp>
        <p:sp>
          <p:nvSpPr>
            <p:cNvPr id="42" name="Овал 41"/>
            <p:cNvSpPr/>
            <p:nvPr/>
          </p:nvSpPr>
          <p:spPr>
            <a:xfrm flipV="1">
              <a:off x="3428992" y="2786058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CCFF"/>
                </a:solidFill>
              </a:endParaRPr>
            </a:p>
          </p:txBody>
        </p:sp>
        <p:sp>
          <p:nvSpPr>
            <p:cNvPr id="45" name="Овал 44"/>
            <p:cNvSpPr/>
            <p:nvPr/>
          </p:nvSpPr>
          <p:spPr>
            <a:xfrm flipV="1">
              <a:off x="3143240" y="3857628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CCFF"/>
                </a:solidFill>
              </a:endParaRPr>
            </a:p>
          </p:txBody>
        </p:sp>
        <p:sp>
          <p:nvSpPr>
            <p:cNvPr id="46" name="Овал 45"/>
            <p:cNvSpPr/>
            <p:nvPr/>
          </p:nvSpPr>
          <p:spPr>
            <a:xfrm flipV="1">
              <a:off x="3071802" y="4214818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CCFF"/>
                </a:solidFill>
              </a:endParaRPr>
            </a:p>
          </p:txBody>
        </p:sp>
        <p:sp>
          <p:nvSpPr>
            <p:cNvPr id="47" name="Овал 46"/>
            <p:cNvSpPr/>
            <p:nvPr/>
          </p:nvSpPr>
          <p:spPr>
            <a:xfrm flipV="1">
              <a:off x="3714744" y="4357694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CCFF"/>
                </a:solidFill>
              </a:endParaRPr>
            </a:p>
          </p:txBody>
        </p:sp>
        <p:sp>
          <p:nvSpPr>
            <p:cNvPr id="48" name="Овал 47"/>
            <p:cNvSpPr/>
            <p:nvPr/>
          </p:nvSpPr>
          <p:spPr>
            <a:xfrm flipV="1">
              <a:off x="3500430" y="4143380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CCFF"/>
                </a:solidFill>
              </a:endParaRPr>
            </a:p>
          </p:txBody>
        </p:sp>
        <p:sp>
          <p:nvSpPr>
            <p:cNvPr id="49" name="Овал 48"/>
            <p:cNvSpPr/>
            <p:nvPr/>
          </p:nvSpPr>
          <p:spPr>
            <a:xfrm flipV="1">
              <a:off x="3714744" y="3929066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CCFF"/>
                </a:solidFill>
              </a:endParaRPr>
            </a:p>
          </p:txBody>
        </p:sp>
        <p:sp>
          <p:nvSpPr>
            <p:cNvPr id="50" name="Овал 49"/>
            <p:cNvSpPr/>
            <p:nvPr/>
          </p:nvSpPr>
          <p:spPr>
            <a:xfrm flipV="1">
              <a:off x="3643306" y="3714752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CCFF"/>
                </a:solidFill>
              </a:endParaRPr>
            </a:p>
          </p:txBody>
        </p:sp>
        <p:sp>
          <p:nvSpPr>
            <p:cNvPr id="51" name="Овал 50"/>
            <p:cNvSpPr/>
            <p:nvPr/>
          </p:nvSpPr>
          <p:spPr>
            <a:xfrm flipV="1">
              <a:off x="3643306" y="3000372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CCFF"/>
                </a:solidFill>
              </a:endParaRPr>
            </a:p>
          </p:txBody>
        </p:sp>
        <p:sp>
          <p:nvSpPr>
            <p:cNvPr id="54" name="Овал 53"/>
            <p:cNvSpPr/>
            <p:nvPr/>
          </p:nvSpPr>
          <p:spPr>
            <a:xfrm flipV="1">
              <a:off x="4143372" y="3071810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CCFF"/>
                </a:solidFill>
              </a:endParaRPr>
            </a:p>
          </p:txBody>
        </p:sp>
        <p:sp>
          <p:nvSpPr>
            <p:cNvPr id="55" name="Овал 54"/>
            <p:cNvSpPr/>
            <p:nvPr/>
          </p:nvSpPr>
          <p:spPr>
            <a:xfrm flipV="1">
              <a:off x="4500562" y="3000372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CCFF"/>
                </a:solidFill>
              </a:endParaRPr>
            </a:p>
          </p:txBody>
        </p:sp>
        <p:sp>
          <p:nvSpPr>
            <p:cNvPr id="56" name="Овал 55"/>
            <p:cNvSpPr/>
            <p:nvPr/>
          </p:nvSpPr>
          <p:spPr>
            <a:xfrm flipV="1">
              <a:off x="4572000" y="3286124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CCFF"/>
                </a:solidFill>
              </a:endParaRPr>
            </a:p>
          </p:txBody>
        </p:sp>
        <p:sp>
          <p:nvSpPr>
            <p:cNvPr id="57" name="Овал 56"/>
            <p:cNvSpPr/>
            <p:nvPr/>
          </p:nvSpPr>
          <p:spPr>
            <a:xfrm flipV="1">
              <a:off x="4572000" y="3929066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CCFF"/>
                </a:solidFill>
              </a:endParaRPr>
            </a:p>
          </p:txBody>
        </p:sp>
        <p:sp>
          <p:nvSpPr>
            <p:cNvPr id="58" name="Овал 57"/>
            <p:cNvSpPr/>
            <p:nvPr/>
          </p:nvSpPr>
          <p:spPr>
            <a:xfrm flipV="1">
              <a:off x="4714876" y="4071942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CCFF"/>
                </a:solidFill>
              </a:endParaRPr>
            </a:p>
          </p:txBody>
        </p:sp>
        <p:sp>
          <p:nvSpPr>
            <p:cNvPr id="60" name="Овал 59"/>
            <p:cNvSpPr/>
            <p:nvPr/>
          </p:nvSpPr>
          <p:spPr>
            <a:xfrm flipV="1">
              <a:off x="4286248" y="4071942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CCFF"/>
                </a:solidFill>
              </a:endParaRPr>
            </a:p>
          </p:txBody>
        </p:sp>
        <p:sp>
          <p:nvSpPr>
            <p:cNvPr id="62" name="Овал 61"/>
            <p:cNvSpPr/>
            <p:nvPr/>
          </p:nvSpPr>
          <p:spPr>
            <a:xfrm flipV="1">
              <a:off x="4500562" y="4143380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CCFF"/>
                </a:solidFill>
              </a:endParaRPr>
            </a:p>
          </p:txBody>
        </p:sp>
        <p:sp>
          <p:nvSpPr>
            <p:cNvPr id="63" name="Овал 62"/>
            <p:cNvSpPr/>
            <p:nvPr/>
          </p:nvSpPr>
          <p:spPr>
            <a:xfrm flipV="1">
              <a:off x="4071934" y="4429132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CCFF"/>
                </a:solidFill>
              </a:endParaRPr>
            </a:p>
          </p:txBody>
        </p:sp>
        <p:sp>
          <p:nvSpPr>
            <p:cNvPr id="64" name="Овал 63"/>
            <p:cNvSpPr/>
            <p:nvPr/>
          </p:nvSpPr>
          <p:spPr>
            <a:xfrm flipV="1">
              <a:off x="3857620" y="3571876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CCCCFF"/>
                </a:solidFill>
              </a:endParaRPr>
            </a:p>
          </p:txBody>
        </p:sp>
      </p:grpSp>
      <p:sp>
        <p:nvSpPr>
          <p:cNvPr id="26629" name="TextBox 65"/>
          <p:cNvSpPr txBox="1">
            <a:spLocks noChangeArrowheads="1"/>
          </p:cNvSpPr>
          <p:nvPr/>
        </p:nvSpPr>
        <p:spPr bwMode="auto">
          <a:xfrm>
            <a:off x="7164388" y="3644900"/>
            <a:ext cx="2143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1200">
                <a:solidFill>
                  <a:srgbClr val="660066"/>
                </a:solidFill>
              </a:rPr>
              <a:t>1</a:t>
            </a:r>
            <a:endParaRPr lang="ru-RU" altLang="ru-RU" sz="1200">
              <a:solidFill>
                <a:srgbClr val="660066"/>
              </a:solidFill>
            </a:endParaRPr>
          </a:p>
        </p:txBody>
      </p:sp>
      <p:sp>
        <p:nvSpPr>
          <p:cNvPr id="26630" name="TextBox 66"/>
          <p:cNvSpPr txBox="1">
            <a:spLocks noChangeArrowheads="1"/>
          </p:cNvSpPr>
          <p:nvPr/>
        </p:nvSpPr>
        <p:spPr bwMode="auto">
          <a:xfrm>
            <a:off x="6286500" y="3357563"/>
            <a:ext cx="2143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1200">
                <a:solidFill>
                  <a:srgbClr val="660066"/>
                </a:solidFill>
              </a:rPr>
              <a:t>2</a:t>
            </a:r>
            <a:endParaRPr lang="ru-RU" altLang="ru-RU" sz="1200">
              <a:solidFill>
                <a:srgbClr val="660066"/>
              </a:solidFill>
            </a:endParaRPr>
          </a:p>
        </p:txBody>
      </p:sp>
      <p:sp>
        <p:nvSpPr>
          <p:cNvPr id="26631" name="TextBox 68"/>
          <p:cNvSpPr txBox="1">
            <a:spLocks noChangeArrowheads="1"/>
          </p:cNvSpPr>
          <p:nvPr/>
        </p:nvSpPr>
        <p:spPr bwMode="auto">
          <a:xfrm>
            <a:off x="6357938" y="2857500"/>
            <a:ext cx="2143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1200">
                <a:solidFill>
                  <a:srgbClr val="660066"/>
                </a:solidFill>
              </a:rPr>
              <a:t>3</a:t>
            </a:r>
            <a:endParaRPr lang="ru-RU" altLang="ru-RU" sz="1200">
              <a:solidFill>
                <a:srgbClr val="660066"/>
              </a:solidFill>
            </a:endParaRPr>
          </a:p>
        </p:txBody>
      </p:sp>
      <p:sp>
        <p:nvSpPr>
          <p:cNvPr id="26632" name="TextBox 69"/>
          <p:cNvSpPr txBox="1">
            <a:spLocks noChangeArrowheads="1"/>
          </p:cNvSpPr>
          <p:nvPr/>
        </p:nvSpPr>
        <p:spPr bwMode="auto">
          <a:xfrm>
            <a:off x="6357938" y="2000250"/>
            <a:ext cx="2143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1200">
                <a:solidFill>
                  <a:srgbClr val="660066"/>
                </a:solidFill>
              </a:rPr>
              <a:t>4</a:t>
            </a:r>
            <a:endParaRPr lang="ru-RU" altLang="ru-RU" sz="1200">
              <a:solidFill>
                <a:srgbClr val="660066"/>
              </a:solidFill>
            </a:endParaRPr>
          </a:p>
        </p:txBody>
      </p:sp>
      <p:sp>
        <p:nvSpPr>
          <p:cNvPr id="26633" name="TextBox 70"/>
          <p:cNvSpPr txBox="1">
            <a:spLocks noChangeArrowheads="1"/>
          </p:cNvSpPr>
          <p:nvPr/>
        </p:nvSpPr>
        <p:spPr bwMode="auto">
          <a:xfrm>
            <a:off x="6858000" y="1500188"/>
            <a:ext cx="2143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1200">
                <a:solidFill>
                  <a:srgbClr val="660066"/>
                </a:solidFill>
              </a:rPr>
              <a:t>5</a:t>
            </a:r>
            <a:endParaRPr lang="ru-RU" altLang="ru-RU" sz="1200">
              <a:solidFill>
                <a:srgbClr val="660066"/>
              </a:solidFill>
            </a:endParaRPr>
          </a:p>
        </p:txBody>
      </p:sp>
      <p:sp>
        <p:nvSpPr>
          <p:cNvPr id="26634" name="TextBox 71"/>
          <p:cNvSpPr txBox="1">
            <a:spLocks noChangeArrowheads="1"/>
          </p:cNvSpPr>
          <p:nvPr/>
        </p:nvSpPr>
        <p:spPr bwMode="auto">
          <a:xfrm>
            <a:off x="7143750" y="1857375"/>
            <a:ext cx="2143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1200">
                <a:solidFill>
                  <a:srgbClr val="660066"/>
                </a:solidFill>
              </a:rPr>
              <a:t>6</a:t>
            </a:r>
            <a:endParaRPr lang="ru-RU" altLang="ru-RU" sz="1200">
              <a:solidFill>
                <a:srgbClr val="660066"/>
              </a:solidFill>
            </a:endParaRPr>
          </a:p>
        </p:txBody>
      </p:sp>
      <p:sp>
        <p:nvSpPr>
          <p:cNvPr id="26635" name="TextBox 72"/>
          <p:cNvSpPr txBox="1">
            <a:spLocks noChangeArrowheads="1"/>
          </p:cNvSpPr>
          <p:nvPr/>
        </p:nvSpPr>
        <p:spPr bwMode="auto">
          <a:xfrm>
            <a:off x="7000875" y="2643188"/>
            <a:ext cx="142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1200">
                <a:solidFill>
                  <a:srgbClr val="660066"/>
                </a:solidFill>
              </a:rPr>
              <a:t>7</a:t>
            </a:r>
            <a:endParaRPr lang="ru-RU" altLang="ru-RU" sz="1200">
              <a:solidFill>
                <a:srgbClr val="660066"/>
              </a:solidFill>
            </a:endParaRPr>
          </a:p>
        </p:txBody>
      </p:sp>
      <p:sp>
        <p:nvSpPr>
          <p:cNvPr id="26636" name="TextBox 73"/>
          <p:cNvSpPr txBox="1">
            <a:spLocks noChangeArrowheads="1"/>
          </p:cNvSpPr>
          <p:nvPr/>
        </p:nvSpPr>
        <p:spPr bwMode="auto">
          <a:xfrm>
            <a:off x="7215188" y="2428875"/>
            <a:ext cx="2143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1200">
                <a:solidFill>
                  <a:srgbClr val="660066"/>
                </a:solidFill>
              </a:rPr>
              <a:t>8</a:t>
            </a:r>
            <a:endParaRPr lang="ru-RU" altLang="ru-RU" sz="1200">
              <a:solidFill>
                <a:srgbClr val="660066"/>
              </a:solidFill>
            </a:endParaRPr>
          </a:p>
        </p:txBody>
      </p:sp>
      <p:sp>
        <p:nvSpPr>
          <p:cNvPr id="26637" name="TextBox 74"/>
          <p:cNvSpPr txBox="1">
            <a:spLocks noChangeArrowheads="1"/>
          </p:cNvSpPr>
          <p:nvPr/>
        </p:nvSpPr>
        <p:spPr bwMode="auto">
          <a:xfrm>
            <a:off x="7429500" y="1928813"/>
            <a:ext cx="2143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1200">
                <a:solidFill>
                  <a:srgbClr val="660066"/>
                </a:solidFill>
              </a:rPr>
              <a:t>9</a:t>
            </a:r>
            <a:endParaRPr lang="ru-RU" altLang="ru-RU" sz="1200">
              <a:solidFill>
                <a:srgbClr val="660066"/>
              </a:solidFill>
            </a:endParaRPr>
          </a:p>
        </p:txBody>
      </p:sp>
      <p:sp>
        <p:nvSpPr>
          <p:cNvPr id="26638" name="TextBox 75"/>
          <p:cNvSpPr txBox="1">
            <a:spLocks noChangeArrowheads="1"/>
          </p:cNvSpPr>
          <p:nvPr/>
        </p:nvSpPr>
        <p:spPr bwMode="auto">
          <a:xfrm>
            <a:off x="7929563" y="1785938"/>
            <a:ext cx="3571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1200">
                <a:solidFill>
                  <a:srgbClr val="660066"/>
                </a:solidFill>
              </a:rPr>
              <a:t>10</a:t>
            </a:r>
            <a:endParaRPr lang="ru-RU" altLang="ru-RU" sz="1200">
              <a:solidFill>
                <a:srgbClr val="660066"/>
              </a:solidFill>
            </a:endParaRPr>
          </a:p>
        </p:txBody>
      </p:sp>
      <p:sp>
        <p:nvSpPr>
          <p:cNvPr id="26639" name="TextBox 76"/>
          <p:cNvSpPr txBox="1">
            <a:spLocks noChangeArrowheads="1"/>
          </p:cNvSpPr>
          <p:nvPr/>
        </p:nvSpPr>
        <p:spPr bwMode="auto">
          <a:xfrm>
            <a:off x="8286750" y="2286000"/>
            <a:ext cx="357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1200">
                <a:solidFill>
                  <a:srgbClr val="660066"/>
                </a:solidFill>
              </a:rPr>
              <a:t>11</a:t>
            </a:r>
            <a:endParaRPr lang="ru-RU" altLang="ru-RU" sz="1200">
              <a:solidFill>
                <a:srgbClr val="660066"/>
              </a:solidFill>
            </a:endParaRPr>
          </a:p>
        </p:txBody>
      </p:sp>
      <p:sp>
        <p:nvSpPr>
          <p:cNvPr id="26640" name="TextBox 77"/>
          <p:cNvSpPr txBox="1">
            <a:spLocks noChangeArrowheads="1"/>
          </p:cNvSpPr>
          <p:nvPr/>
        </p:nvSpPr>
        <p:spPr bwMode="auto">
          <a:xfrm>
            <a:off x="7572375" y="2928938"/>
            <a:ext cx="357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1200">
                <a:solidFill>
                  <a:srgbClr val="660066"/>
                </a:solidFill>
              </a:rPr>
              <a:t>12</a:t>
            </a:r>
            <a:endParaRPr lang="ru-RU" altLang="ru-RU" sz="1200">
              <a:solidFill>
                <a:srgbClr val="660066"/>
              </a:solidFill>
            </a:endParaRPr>
          </a:p>
        </p:txBody>
      </p:sp>
      <p:sp>
        <p:nvSpPr>
          <p:cNvPr id="26641" name="TextBox 78"/>
          <p:cNvSpPr txBox="1">
            <a:spLocks noChangeArrowheads="1"/>
          </p:cNvSpPr>
          <p:nvPr/>
        </p:nvSpPr>
        <p:spPr bwMode="auto">
          <a:xfrm>
            <a:off x="7929563" y="2714625"/>
            <a:ext cx="428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1200">
                <a:solidFill>
                  <a:srgbClr val="660066"/>
                </a:solidFill>
              </a:rPr>
              <a:t>13</a:t>
            </a:r>
            <a:endParaRPr lang="ru-RU" altLang="ru-RU" sz="1200">
              <a:solidFill>
                <a:srgbClr val="660066"/>
              </a:solidFill>
            </a:endParaRPr>
          </a:p>
        </p:txBody>
      </p:sp>
      <p:sp>
        <p:nvSpPr>
          <p:cNvPr id="26642" name="TextBox 79"/>
          <p:cNvSpPr txBox="1">
            <a:spLocks noChangeArrowheads="1"/>
          </p:cNvSpPr>
          <p:nvPr/>
        </p:nvSpPr>
        <p:spPr bwMode="auto">
          <a:xfrm>
            <a:off x="8429625" y="2928938"/>
            <a:ext cx="357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1200">
                <a:solidFill>
                  <a:srgbClr val="660066"/>
                </a:solidFill>
              </a:rPr>
              <a:t>14</a:t>
            </a:r>
            <a:endParaRPr lang="ru-RU" altLang="ru-RU" sz="1200">
              <a:solidFill>
                <a:srgbClr val="660066"/>
              </a:solidFill>
            </a:endParaRPr>
          </a:p>
        </p:txBody>
      </p:sp>
      <p:sp>
        <p:nvSpPr>
          <p:cNvPr id="26643" name="TextBox 80"/>
          <p:cNvSpPr txBox="1">
            <a:spLocks noChangeArrowheads="1"/>
          </p:cNvSpPr>
          <p:nvPr/>
        </p:nvSpPr>
        <p:spPr bwMode="auto">
          <a:xfrm>
            <a:off x="8143875" y="3357563"/>
            <a:ext cx="428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1200">
                <a:solidFill>
                  <a:srgbClr val="660066"/>
                </a:solidFill>
              </a:rPr>
              <a:t>15</a:t>
            </a:r>
            <a:endParaRPr lang="ru-RU" altLang="ru-RU" sz="1200">
              <a:solidFill>
                <a:srgbClr val="660066"/>
              </a:solidFill>
            </a:endParaRPr>
          </a:p>
        </p:txBody>
      </p:sp>
      <p:sp>
        <p:nvSpPr>
          <p:cNvPr id="26644" name="TextBox 81"/>
          <p:cNvSpPr txBox="1">
            <a:spLocks noChangeArrowheads="1"/>
          </p:cNvSpPr>
          <p:nvPr/>
        </p:nvSpPr>
        <p:spPr bwMode="auto">
          <a:xfrm>
            <a:off x="7786688" y="3500438"/>
            <a:ext cx="3571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1200">
                <a:solidFill>
                  <a:srgbClr val="660066"/>
                </a:solidFill>
              </a:rPr>
              <a:t>16</a:t>
            </a:r>
            <a:endParaRPr lang="ru-RU" altLang="ru-RU" sz="1200">
              <a:solidFill>
                <a:srgbClr val="660066"/>
              </a:solidFill>
            </a:endParaRPr>
          </a:p>
        </p:txBody>
      </p:sp>
      <p:sp>
        <p:nvSpPr>
          <p:cNvPr id="26645" name="TextBox 82"/>
          <p:cNvSpPr txBox="1">
            <a:spLocks noChangeArrowheads="1"/>
          </p:cNvSpPr>
          <p:nvPr/>
        </p:nvSpPr>
        <p:spPr bwMode="auto">
          <a:xfrm>
            <a:off x="7500938" y="3714750"/>
            <a:ext cx="428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1200">
                <a:solidFill>
                  <a:srgbClr val="660066"/>
                </a:solidFill>
              </a:rPr>
              <a:t>17</a:t>
            </a:r>
            <a:endParaRPr lang="ru-RU" altLang="ru-RU" sz="1200">
              <a:solidFill>
                <a:srgbClr val="660066"/>
              </a:solidFill>
            </a:endParaRPr>
          </a:p>
        </p:txBody>
      </p:sp>
      <p:sp>
        <p:nvSpPr>
          <p:cNvPr id="26646" name="TextBox 83"/>
          <p:cNvSpPr txBox="1">
            <a:spLocks noChangeArrowheads="1"/>
          </p:cNvSpPr>
          <p:nvPr/>
        </p:nvSpPr>
        <p:spPr bwMode="auto">
          <a:xfrm>
            <a:off x="6786563" y="3357563"/>
            <a:ext cx="3571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1200">
                <a:solidFill>
                  <a:srgbClr val="660066"/>
                </a:solidFill>
              </a:rPr>
              <a:t>18</a:t>
            </a:r>
            <a:endParaRPr lang="ru-RU" altLang="ru-RU" sz="1200">
              <a:solidFill>
                <a:srgbClr val="660066"/>
              </a:solidFill>
            </a:endParaRPr>
          </a:p>
        </p:txBody>
      </p:sp>
      <p:sp>
        <p:nvSpPr>
          <p:cNvPr id="26647" name="TextBox 84"/>
          <p:cNvSpPr txBox="1">
            <a:spLocks noChangeArrowheads="1"/>
          </p:cNvSpPr>
          <p:nvPr/>
        </p:nvSpPr>
        <p:spPr bwMode="auto">
          <a:xfrm>
            <a:off x="7215188" y="3143250"/>
            <a:ext cx="3571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1200">
                <a:solidFill>
                  <a:srgbClr val="660066"/>
                </a:solidFill>
              </a:rPr>
              <a:t>19</a:t>
            </a:r>
            <a:endParaRPr lang="ru-RU" altLang="ru-RU" sz="1200">
              <a:solidFill>
                <a:srgbClr val="660066"/>
              </a:solidFill>
            </a:endParaRPr>
          </a:p>
        </p:txBody>
      </p:sp>
      <p:sp>
        <p:nvSpPr>
          <p:cNvPr id="26648" name="TextBox 85"/>
          <p:cNvSpPr txBox="1">
            <a:spLocks noChangeArrowheads="1"/>
          </p:cNvSpPr>
          <p:nvPr/>
        </p:nvSpPr>
        <p:spPr bwMode="auto">
          <a:xfrm>
            <a:off x="7429500" y="2428875"/>
            <a:ext cx="357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1200">
                <a:solidFill>
                  <a:srgbClr val="660066"/>
                </a:solidFill>
              </a:rPr>
              <a:t>20</a:t>
            </a:r>
            <a:endParaRPr lang="ru-RU" altLang="ru-RU" sz="1200">
              <a:solidFill>
                <a:srgbClr val="660066"/>
              </a:solidFill>
            </a:endParaRPr>
          </a:p>
        </p:txBody>
      </p:sp>
      <p:sp>
        <p:nvSpPr>
          <p:cNvPr id="87" name="Стрелка вправо 86"/>
          <p:cNvSpPr/>
          <p:nvPr/>
        </p:nvSpPr>
        <p:spPr>
          <a:xfrm>
            <a:off x="2500313" y="2143125"/>
            <a:ext cx="2500312" cy="642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CCCCFF"/>
              </a:solidFill>
            </a:endParaRPr>
          </a:p>
        </p:txBody>
      </p:sp>
      <p:sp>
        <p:nvSpPr>
          <p:cNvPr id="90" name="Полилиния 89"/>
          <p:cNvSpPr/>
          <p:nvPr/>
        </p:nvSpPr>
        <p:spPr>
          <a:xfrm>
            <a:off x="5500688" y="1285875"/>
            <a:ext cx="3460750" cy="3448050"/>
          </a:xfrm>
          <a:custGeom>
            <a:avLst/>
            <a:gdLst>
              <a:gd name="connsiteX0" fmla="*/ 2206435 w 3461315"/>
              <a:gd name="connsiteY0" fmla="*/ 3236976 h 3447288"/>
              <a:gd name="connsiteX1" fmla="*/ 2252155 w 3461315"/>
              <a:gd name="connsiteY1" fmla="*/ 3200400 h 3447288"/>
              <a:gd name="connsiteX2" fmla="*/ 2316163 w 3461315"/>
              <a:gd name="connsiteY2" fmla="*/ 3172968 h 3447288"/>
              <a:gd name="connsiteX3" fmla="*/ 2343595 w 3461315"/>
              <a:gd name="connsiteY3" fmla="*/ 3209544 h 3447288"/>
              <a:gd name="connsiteX4" fmla="*/ 2334451 w 3461315"/>
              <a:gd name="connsiteY4" fmla="*/ 3264408 h 3447288"/>
              <a:gd name="connsiteX5" fmla="*/ 2279587 w 3461315"/>
              <a:gd name="connsiteY5" fmla="*/ 3310128 h 3447288"/>
              <a:gd name="connsiteX6" fmla="*/ 2252155 w 3461315"/>
              <a:gd name="connsiteY6" fmla="*/ 3291840 h 3447288"/>
              <a:gd name="connsiteX7" fmla="*/ 2215579 w 3461315"/>
              <a:gd name="connsiteY7" fmla="*/ 3255264 h 3447288"/>
              <a:gd name="connsiteX8" fmla="*/ 2215579 w 3461315"/>
              <a:gd name="connsiteY8" fmla="*/ 3127248 h 3447288"/>
              <a:gd name="connsiteX9" fmla="*/ 2270443 w 3461315"/>
              <a:gd name="connsiteY9" fmla="*/ 3145536 h 3447288"/>
              <a:gd name="connsiteX10" fmla="*/ 2288731 w 3461315"/>
              <a:gd name="connsiteY10" fmla="*/ 3172968 h 3447288"/>
              <a:gd name="connsiteX11" fmla="*/ 2343595 w 3461315"/>
              <a:gd name="connsiteY11" fmla="*/ 3200400 h 3447288"/>
              <a:gd name="connsiteX12" fmla="*/ 2361883 w 3461315"/>
              <a:gd name="connsiteY12" fmla="*/ 3227832 h 3447288"/>
              <a:gd name="connsiteX13" fmla="*/ 2361883 w 3461315"/>
              <a:gd name="connsiteY13" fmla="*/ 3319272 h 3447288"/>
              <a:gd name="connsiteX14" fmla="*/ 2334451 w 3461315"/>
              <a:gd name="connsiteY14" fmla="*/ 3346704 h 3447288"/>
              <a:gd name="connsiteX15" fmla="*/ 2206435 w 3461315"/>
              <a:gd name="connsiteY15" fmla="*/ 3337560 h 3447288"/>
              <a:gd name="connsiteX16" fmla="*/ 2188147 w 3461315"/>
              <a:gd name="connsiteY16" fmla="*/ 3310128 h 3447288"/>
              <a:gd name="connsiteX17" fmla="*/ 2197291 w 3461315"/>
              <a:gd name="connsiteY17" fmla="*/ 3145536 h 3447288"/>
              <a:gd name="connsiteX18" fmla="*/ 2206435 w 3461315"/>
              <a:gd name="connsiteY18" fmla="*/ 3118104 h 3447288"/>
              <a:gd name="connsiteX19" fmla="*/ 2243011 w 3461315"/>
              <a:gd name="connsiteY19" fmla="*/ 3108960 h 3447288"/>
              <a:gd name="connsiteX20" fmla="*/ 2270443 w 3461315"/>
              <a:gd name="connsiteY20" fmla="*/ 3090672 h 3447288"/>
              <a:gd name="connsiteX21" fmla="*/ 2352739 w 3461315"/>
              <a:gd name="connsiteY21" fmla="*/ 3127248 h 3447288"/>
              <a:gd name="connsiteX22" fmla="*/ 2453323 w 3461315"/>
              <a:gd name="connsiteY22" fmla="*/ 3154680 h 3447288"/>
              <a:gd name="connsiteX23" fmla="*/ 2480755 w 3461315"/>
              <a:gd name="connsiteY23" fmla="*/ 3163824 h 3447288"/>
              <a:gd name="connsiteX24" fmla="*/ 2462467 w 3461315"/>
              <a:gd name="connsiteY24" fmla="*/ 3337560 h 3447288"/>
              <a:gd name="connsiteX25" fmla="*/ 2444179 w 3461315"/>
              <a:gd name="connsiteY25" fmla="*/ 3364992 h 3447288"/>
              <a:gd name="connsiteX26" fmla="*/ 2416747 w 3461315"/>
              <a:gd name="connsiteY26" fmla="*/ 3383280 h 3447288"/>
              <a:gd name="connsiteX27" fmla="*/ 2389315 w 3461315"/>
              <a:gd name="connsiteY27" fmla="*/ 3392424 h 3447288"/>
              <a:gd name="connsiteX28" fmla="*/ 2316163 w 3461315"/>
              <a:gd name="connsiteY28" fmla="*/ 3401568 h 3447288"/>
              <a:gd name="connsiteX29" fmla="*/ 2169859 w 3461315"/>
              <a:gd name="connsiteY29" fmla="*/ 3419856 h 3447288"/>
              <a:gd name="connsiteX30" fmla="*/ 2142427 w 3461315"/>
              <a:gd name="connsiteY30" fmla="*/ 3401568 h 3447288"/>
              <a:gd name="connsiteX31" fmla="*/ 2133283 w 3461315"/>
              <a:gd name="connsiteY31" fmla="*/ 3374136 h 3447288"/>
              <a:gd name="connsiteX32" fmla="*/ 2096707 w 3461315"/>
              <a:gd name="connsiteY32" fmla="*/ 3310128 h 3447288"/>
              <a:gd name="connsiteX33" fmla="*/ 2114995 w 3461315"/>
              <a:gd name="connsiteY33" fmla="*/ 3227832 h 3447288"/>
              <a:gd name="connsiteX34" fmla="*/ 2124139 w 3461315"/>
              <a:gd name="connsiteY34" fmla="*/ 3200400 h 3447288"/>
              <a:gd name="connsiteX35" fmla="*/ 2133283 w 3461315"/>
              <a:gd name="connsiteY35" fmla="*/ 3163824 h 3447288"/>
              <a:gd name="connsiteX36" fmla="*/ 2169859 w 3461315"/>
              <a:gd name="connsiteY36" fmla="*/ 3108960 h 3447288"/>
              <a:gd name="connsiteX37" fmla="*/ 2197291 w 3461315"/>
              <a:gd name="connsiteY37" fmla="*/ 3090672 h 3447288"/>
              <a:gd name="connsiteX38" fmla="*/ 2233867 w 3461315"/>
              <a:gd name="connsiteY38" fmla="*/ 3081528 h 3447288"/>
              <a:gd name="connsiteX39" fmla="*/ 2261299 w 3461315"/>
              <a:gd name="connsiteY39" fmla="*/ 3072384 h 3447288"/>
              <a:gd name="connsiteX40" fmla="*/ 2334451 w 3461315"/>
              <a:gd name="connsiteY40" fmla="*/ 3054096 h 3447288"/>
              <a:gd name="connsiteX41" fmla="*/ 2361883 w 3461315"/>
              <a:gd name="connsiteY41" fmla="*/ 3072384 h 3447288"/>
              <a:gd name="connsiteX42" fmla="*/ 2389315 w 3461315"/>
              <a:gd name="connsiteY42" fmla="*/ 3081528 h 3447288"/>
              <a:gd name="connsiteX43" fmla="*/ 2407603 w 3461315"/>
              <a:gd name="connsiteY43" fmla="*/ 3108960 h 3447288"/>
              <a:gd name="connsiteX44" fmla="*/ 2444179 w 3461315"/>
              <a:gd name="connsiteY44" fmla="*/ 3127248 h 3447288"/>
              <a:gd name="connsiteX45" fmla="*/ 2517331 w 3461315"/>
              <a:gd name="connsiteY45" fmla="*/ 3182112 h 3447288"/>
              <a:gd name="connsiteX46" fmla="*/ 2526475 w 3461315"/>
              <a:gd name="connsiteY46" fmla="*/ 3209544 h 3447288"/>
              <a:gd name="connsiteX47" fmla="*/ 2517331 w 3461315"/>
              <a:gd name="connsiteY47" fmla="*/ 3273552 h 3447288"/>
              <a:gd name="connsiteX48" fmla="*/ 2499043 w 3461315"/>
              <a:gd name="connsiteY48" fmla="*/ 3328416 h 3447288"/>
              <a:gd name="connsiteX49" fmla="*/ 2435035 w 3461315"/>
              <a:gd name="connsiteY49" fmla="*/ 3410712 h 3447288"/>
              <a:gd name="connsiteX50" fmla="*/ 2352739 w 3461315"/>
              <a:gd name="connsiteY50" fmla="*/ 3447288 h 3447288"/>
              <a:gd name="connsiteX51" fmla="*/ 2316163 w 3461315"/>
              <a:gd name="connsiteY51" fmla="*/ 3429000 h 3447288"/>
              <a:gd name="connsiteX52" fmla="*/ 2179003 w 3461315"/>
              <a:gd name="connsiteY52" fmla="*/ 3410712 h 3447288"/>
              <a:gd name="connsiteX53" fmla="*/ 2142427 w 3461315"/>
              <a:gd name="connsiteY53" fmla="*/ 3392424 h 3447288"/>
              <a:gd name="connsiteX54" fmla="*/ 2114995 w 3461315"/>
              <a:gd name="connsiteY54" fmla="*/ 3383280 h 3447288"/>
              <a:gd name="connsiteX55" fmla="*/ 2096707 w 3461315"/>
              <a:gd name="connsiteY55" fmla="*/ 3328416 h 3447288"/>
              <a:gd name="connsiteX56" fmla="*/ 2087563 w 3461315"/>
              <a:gd name="connsiteY56" fmla="*/ 3300984 h 3447288"/>
              <a:gd name="connsiteX57" fmla="*/ 2114995 w 3461315"/>
              <a:gd name="connsiteY57" fmla="*/ 3118104 h 3447288"/>
              <a:gd name="connsiteX58" fmla="*/ 2133283 w 3461315"/>
              <a:gd name="connsiteY58" fmla="*/ 3090672 h 3447288"/>
              <a:gd name="connsiteX59" fmla="*/ 2160715 w 3461315"/>
              <a:gd name="connsiteY59" fmla="*/ 3081528 h 3447288"/>
              <a:gd name="connsiteX60" fmla="*/ 2169859 w 3461315"/>
              <a:gd name="connsiteY60" fmla="*/ 3054096 h 3447288"/>
              <a:gd name="connsiteX61" fmla="*/ 2224723 w 3461315"/>
              <a:gd name="connsiteY61" fmla="*/ 3017520 h 3447288"/>
              <a:gd name="connsiteX62" fmla="*/ 2243011 w 3461315"/>
              <a:gd name="connsiteY62" fmla="*/ 2990088 h 3447288"/>
              <a:gd name="connsiteX63" fmla="*/ 2334451 w 3461315"/>
              <a:gd name="connsiteY63" fmla="*/ 2962656 h 3447288"/>
              <a:gd name="connsiteX64" fmla="*/ 2901379 w 3461315"/>
              <a:gd name="connsiteY64" fmla="*/ 2971800 h 3447288"/>
              <a:gd name="connsiteX65" fmla="*/ 2983675 w 3461315"/>
              <a:gd name="connsiteY65" fmla="*/ 2926080 h 3447288"/>
              <a:gd name="connsiteX66" fmla="*/ 3011107 w 3461315"/>
              <a:gd name="connsiteY66" fmla="*/ 2907792 h 3447288"/>
              <a:gd name="connsiteX67" fmla="*/ 3029395 w 3461315"/>
              <a:gd name="connsiteY67" fmla="*/ 2880360 h 3447288"/>
              <a:gd name="connsiteX68" fmla="*/ 3056827 w 3461315"/>
              <a:gd name="connsiteY68" fmla="*/ 2852928 h 3447288"/>
              <a:gd name="connsiteX69" fmla="*/ 3075115 w 3461315"/>
              <a:gd name="connsiteY69" fmla="*/ 2816352 h 3447288"/>
              <a:gd name="connsiteX70" fmla="*/ 3111691 w 3461315"/>
              <a:gd name="connsiteY70" fmla="*/ 2788920 h 3447288"/>
              <a:gd name="connsiteX71" fmla="*/ 3129979 w 3461315"/>
              <a:gd name="connsiteY71" fmla="*/ 2761488 h 3447288"/>
              <a:gd name="connsiteX72" fmla="*/ 3212275 w 3461315"/>
              <a:gd name="connsiteY72" fmla="*/ 2688336 h 3447288"/>
              <a:gd name="connsiteX73" fmla="*/ 3221419 w 3461315"/>
              <a:gd name="connsiteY73" fmla="*/ 2651760 h 3447288"/>
              <a:gd name="connsiteX74" fmla="*/ 3239707 w 3461315"/>
              <a:gd name="connsiteY74" fmla="*/ 2596896 h 3447288"/>
              <a:gd name="connsiteX75" fmla="*/ 3248851 w 3461315"/>
              <a:gd name="connsiteY75" fmla="*/ 2551176 h 3447288"/>
              <a:gd name="connsiteX76" fmla="*/ 3230563 w 3461315"/>
              <a:gd name="connsiteY76" fmla="*/ 2450592 h 3447288"/>
              <a:gd name="connsiteX77" fmla="*/ 3184843 w 3461315"/>
              <a:gd name="connsiteY77" fmla="*/ 2414016 h 3447288"/>
              <a:gd name="connsiteX78" fmla="*/ 3148267 w 3461315"/>
              <a:gd name="connsiteY78" fmla="*/ 2395728 h 3447288"/>
              <a:gd name="connsiteX79" fmla="*/ 3065971 w 3461315"/>
              <a:gd name="connsiteY79" fmla="*/ 2404872 h 3447288"/>
              <a:gd name="connsiteX80" fmla="*/ 3038539 w 3461315"/>
              <a:gd name="connsiteY80" fmla="*/ 2414016 h 3447288"/>
              <a:gd name="connsiteX81" fmla="*/ 3020251 w 3461315"/>
              <a:gd name="connsiteY81" fmla="*/ 2468880 h 3447288"/>
              <a:gd name="connsiteX82" fmla="*/ 3001963 w 3461315"/>
              <a:gd name="connsiteY82" fmla="*/ 2532888 h 3447288"/>
              <a:gd name="connsiteX83" fmla="*/ 3020251 w 3461315"/>
              <a:gd name="connsiteY83" fmla="*/ 2651760 h 3447288"/>
              <a:gd name="connsiteX84" fmla="*/ 3029395 w 3461315"/>
              <a:gd name="connsiteY84" fmla="*/ 2679192 h 3447288"/>
              <a:gd name="connsiteX85" fmla="*/ 3093403 w 3461315"/>
              <a:gd name="connsiteY85" fmla="*/ 2706624 h 3447288"/>
              <a:gd name="connsiteX86" fmla="*/ 3175699 w 3461315"/>
              <a:gd name="connsiteY86" fmla="*/ 2724912 h 3447288"/>
              <a:gd name="connsiteX87" fmla="*/ 3212275 w 3461315"/>
              <a:gd name="connsiteY87" fmla="*/ 2715768 h 3447288"/>
              <a:gd name="connsiteX88" fmla="*/ 3267139 w 3461315"/>
              <a:gd name="connsiteY88" fmla="*/ 2660904 h 3447288"/>
              <a:gd name="connsiteX89" fmla="*/ 3285427 w 3461315"/>
              <a:gd name="connsiteY89" fmla="*/ 2606040 h 3447288"/>
              <a:gd name="connsiteX90" fmla="*/ 3303715 w 3461315"/>
              <a:gd name="connsiteY90" fmla="*/ 2532888 h 3447288"/>
              <a:gd name="connsiteX91" fmla="*/ 3322003 w 3461315"/>
              <a:gd name="connsiteY91" fmla="*/ 2468880 h 3447288"/>
              <a:gd name="connsiteX92" fmla="*/ 3331147 w 3461315"/>
              <a:gd name="connsiteY92" fmla="*/ 2359152 h 3447288"/>
              <a:gd name="connsiteX93" fmla="*/ 3340291 w 3461315"/>
              <a:gd name="connsiteY93" fmla="*/ 2331720 h 3447288"/>
              <a:gd name="connsiteX94" fmla="*/ 3367723 w 3461315"/>
              <a:gd name="connsiteY94" fmla="*/ 2258568 h 3447288"/>
              <a:gd name="connsiteX95" fmla="*/ 3395155 w 3461315"/>
              <a:gd name="connsiteY95" fmla="*/ 2194560 h 3447288"/>
              <a:gd name="connsiteX96" fmla="*/ 3422587 w 3461315"/>
              <a:gd name="connsiteY96" fmla="*/ 2103120 h 3447288"/>
              <a:gd name="connsiteX97" fmla="*/ 3440875 w 3461315"/>
              <a:gd name="connsiteY97" fmla="*/ 1984248 h 3447288"/>
              <a:gd name="connsiteX98" fmla="*/ 3459163 w 3461315"/>
              <a:gd name="connsiteY98" fmla="*/ 1828800 h 3447288"/>
              <a:gd name="connsiteX99" fmla="*/ 3450019 w 3461315"/>
              <a:gd name="connsiteY99" fmla="*/ 1463040 h 3447288"/>
              <a:gd name="connsiteX100" fmla="*/ 3422587 w 3461315"/>
              <a:gd name="connsiteY100" fmla="*/ 1435608 h 3447288"/>
              <a:gd name="connsiteX101" fmla="*/ 3404299 w 3461315"/>
              <a:gd name="connsiteY101" fmla="*/ 1408176 h 3447288"/>
              <a:gd name="connsiteX102" fmla="*/ 3367723 w 3461315"/>
              <a:gd name="connsiteY102" fmla="*/ 1371600 h 3447288"/>
              <a:gd name="connsiteX103" fmla="*/ 3349435 w 3461315"/>
              <a:gd name="connsiteY103" fmla="*/ 1344168 h 3447288"/>
              <a:gd name="connsiteX104" fmla="*/ 3294571 w 3461315"/>
              <a:gd name="connsiteY104" fmla="*/ 1298448 h 3447288"/>
              <a:gd name="connsiteX105" fmla="*/ 3267139 w 3461315"/>
              <a:gd name="connsiteY105" fmla="*/ 1289304 h 3447288"/>
              <a:gd name="connsiteX106" fmla="*/ 3239707 w 3461315"/>
              <a:gd name="connsiteY106" fmla="*/ 1261872 h 3447288"/>
              <a:gd name="connsiteX107" fmla="*/ 3212275 w 3461315"/>
              <a:gd name="connsiteY107" fmla="*/ 1252728 h 3447288"/>
              <a:gd name="connsiteX108" fmla="*/ 3056827 w 3461315"/>
              <a:gd name="connsiteY108" fmla="*/ 1261872 h 3447288"/>
              <a:gd name="connsiteX109" fmla="*/ 3029395 w 3461315"/>
              <a:gd name="connsiteY109" fmla="*/ 1271016 h 3447288"/>
              <a:gd name="connsiteX110" fmla="*/ 2965387 w 3461315"/>
              <a:gd name="connsiteY110" fmla="*/ 1289304 h 3447288"/>
              <a:gd name="connsiteX111" fmla="*/ 2956243 w 3461315"/>
              <a:gd name="connsiteY111" fmla="*/ 1417320 h 3447288"/>
              <a:gd name="connsiteX112" fmla="*/ 2983675 w 3461315"/>
              <a:gd name="connsiteY112" fmla="*/ 1435608 h 3447288"/>
              <a:gd name="connsiteX113" fmla="*/ 3011107 w 3461315"/>
              <a:gd name="connsiteY113" fmla="*/ 1426464 h 3447288"/>
              <a:gd name="connsiteX114" fmla="*/ 3075115 w 3461315"/>
              <a:gd name="connsiteY114" fmla="*/ 1389888 h 3447288"/>
              <a:gd name="connsiteX115" fmla="*/ 3102547 w 3461315"/>
              <a:gd name="connsiteY115" fmla="*/ 1362456 h 3447288"/>
              <a:gd name="connsiteX116" fmla="*/ 3148267 w 3461315"/>
              <a:gd name="connsiteY116" fmla="*/ 1289304 h 3447288"/>
              <a:gd name="connsiteX117" fmla="*/ 3175699 w 3461315"/>
              <a:gd name="connsiteY117" fmla="*/ 1252728 h 3447288"/>
              <a:gd name="connsiteX118" fmla="*/ 3203131 w 3461315"/>
              <a:gd name="connsiteY118" fmla="*/ 1197864 h 3447288"/>
              <a:gd name="connsiteX119" fmla="*/ 3212275 w 3461315"/>
              <a:gd name="connsiteY119" fmla="*/ 1170432 h 3447288"/>
              <a:gd name="connsiteX120" fmla="*/ 3184843 w 3461315"/>
              <a:gd name="connsiteY120" fmla="*/ 548640 h 3447288"/>
              <a:gd name="connsiteX121" fmla="*/ 3166555 w 3461315"/>
              <a:gd name="connsiteY121" fmla="*/ 521208 h 3447288"/>
              <a:gd name="connsiteX122" fmla="*/ 3148267 w 3461315"/>
              <a:gd name="connsiteY122" fmla="*/ 475488 h 3447288"/>
              <a:gd name="connsiteX123" fmla="*/ 3111691 w 3461315"/>
              <a:gd name="connsiteY123" fmla="*/ 420624 h 3447288"/>
              <a:gd name="connsiteX124" fmla="*/ 3065971 w 3461315"/>
              <a:gd name="connsiteY124" fmla="*/ 338328 h 3447288"/>
              <a:gd name="connsiteX125" fmla="*/ 3038539 w 3461315"/>
              <a:gd name="connsiteY125" fmla="*/ 329184 h 3447288"/>
              <a:gd name="connsiteX126" fmla="*/ 2983675 w 3461315"/>
              <a:gd name="connsiteY126" fmla="*/ 283464 h 3447288"/>
              <a:gd name="connsiteX127" fmla="*/ 2928811 w 3461315"/>
              <a:gd name="connsiteY127" fmla="*/ 274320 h 3447288"/>
              <a:gd name="connsiteX128" fmla="*/ 2883091 w 3461315"/>
              <a:gd name="connsiteY128" fmla="*/ 265176 h 3447288"/>
              <a:gd name="connsiteX129" fmla="*/ 2809939 w 3461315"/>
              <a:gd name="connsiteY129" fmla="*/ 219456 h 3447288"/>
              <a:gd name="connsiteX130" fmla="*/ 2736787 w 3461315"/>
              <a:gd name="connsiteY130" fmla="*/ 201168 h 3447288"/>
              <a:gd name="connsiteX131" fmla="*/ 2709355 w 3461315"/>
              <a:gd name="connsiteY131" fmla="*/ 182880 h 3447288"/>
              <a:gd name="connsiteX132" fmla="*/ 2681923 w 3461315"/>
              <a:gd name="connsiteY132" fmla="*/ 192024 h 3447288"/>
              <a:gd name="connsiteX133" fmla="*/ 2563051 w 3461315"/>
              <a:gd name="connsiteY133" fmla="*/ 210312 h 3447288"/>
              <a:gd name="connsiteX134" fmla="*/ 2535619 w 3461315"/>
              <a:gd name="connsiteY134" fmla="*/ 237744 h 3447288"/>
              <a:gd name="connsiteX135" fmla="*/ 2526475 w 3461315"/>
              <a:gd name="connsiteY135" fmla="*/ 265176 h 3447288"/>
              <a:gd name="connsiteX136" fmla="*/ 2508187 w 3461315"/>
              <a:gd name="connsiteY136" fmla="*/ 292608 h 3447288"/>
              <a:gd name="connsiteX137" fmla="*/ 2535619 w 3461315"/>
              <a:gd name="connsiteY137" fmla="*/ 374904 h 3447288"/>
              <a:gd name="connsiteX138" fmla="*/ 2544763 w 3461315"/>
              <a:gd name="connsiteY138" fmla="*/ 402336 h 3447288"/>
              <a:gd name="connsiteX139" fmla="*/ 2718499 w 3461315"/>
              <a:gd name="connsiteY139" fmla="*/ 393192 h 3447288"/>
              <a:gd name="connsiteX140" fmla="*/ 2727643 w 3461315"/>
              <a:gd name="connsiteY140" fmla="*/ 365760 h 3447288"/>
              <a:gd name="connsiteX141" fmla="*/ 2764219 w 3461315"/>
              <a:gd name="connsiteY141" fmla="*/ 292608 h 3447288"/>
              <a:gd name="connsiteX142" fmla="*/ 2782507 w 3461315"/>
              <a:gd name="connsiteY142" fmla="*/ 256032 h 3447288"/>
              <a:gd name="connsiteX143" fmla="*/ 2791651 w 3461315"/>
              <a:gd name="connsiteY143" fmla="*/ 201168 h 3447288"/>
              <a:gd name="connsiteX144" fmla="*/ 2782507 w 3461315"/>
              <a:gd name="connsiteY144" fmla="*/ 109728 h 3447288"/>
              <a:gd name="connsiteX145" fmla="*/ 2727643 w 3461315"/>
              <a:gd name="connsiteY145" fmla="*/ 64008 h 3447288"/>
              <a:gd name="connsiteX146" fmla="*/ 2645347 w 3461315"/>
              <a:gd name="connsiteY146" fmla="*/ 36576 h 3447288"/>
              <a:gd name="connsiteX147" fmla="*/ 2599627 w 3461315"/>
              <a:gd name="connsiteY147" fmla="*/ 18288 h 3447288"/>
              <a:gd name="connsiteX148" fmla="*/ 2535619 w 3461315"/>
              <a:gd name="connsiteY148" fmla="*/ 9144 h 3447288"/>
              <a:gd name="connsiteX149" fmla="*/ 2243011 w 3461315"/>
              <a:gd name="connsiteY149" fmla="*/ 0 h 3447288"/>
              <a:gd name="connsiteX150" fmla="*/ 2041843 w 3461315"/>
              <a:gd name="connsiteY150" fmla="*/ 36576 h 3447288"/>
              <a:gd name="connsiteX151" fmla="*/ 2005267 w 3461315"/>
              <a:gd name="connsiteY151" fmla="*/ 64008 h 3447288"/>
              <a:gd name="connsiteX152" fmla="*/ 1977835 w 3461315"/>
              <a:gd name="connsiteY152" fmla="*/ 73152 h 3447288"/>
              <a:gd name="connsiteX153" fmla="*/ 1950403 w 3461315"/>
              <a:gd name="connsiteY153" fmla="*/ 100584 h 3447288"/>
              <a:gd name="connsiteX154" fmla="*/ 1895539 w 3461315"/>
              <a:gd name="connsiteY154" fmla="*/ 192024 h 3447288"/>
              <a:gd name="connsiteX155" fmla="*/ 1868107 w 3461315"/>
              <a:gd name="connsiteY155" fmla="*/ 228600 h 3447288"/>
              <a:gd name="connsiteX156" fmla="*/ 1840675 w 3461315"/>
              <a:gd name="connsiteY156" fmla="*/ 292608 h 3447288"/>
              <a:gd name="connsiteX157" fmla="*/ 1813243 w 3461315"/>
              <a:gd name="connsiteY157" fmla="*/ 347472 h 3447288"/>
              <a:gd name="connsiteX158" fmla="*/ 1785811 w 3461315"/>
              <a:gd name="connsiteY158" fmla="*/ 356616 h 3447288"/>
              <a:gd name="connsiteX159" fmla="*/ 1758379 w 3461315"/>
              <a:gd name="connsiteY159" fmla="*/ 338328 h 3447288"/>
              <a:gd name="connsiteX160" fmla="*/ 1712659 w 3461315"/>
              <a:gd name="connsiteY160" fmla="*/ 292608 h 3447288"/>
              <a:gd name="connsiteX161" fmla="*/ 1685227 w 3461315"/>
              <a:gd name="connsiteY161" fmla="*/ 283464 h 3447288"/>
              <a:gd name="connsiteX162" fmla="*/ 1657795 w 3461315"/>
              <a:gd name="connsiteY162" fmla="*/ 265176 h 3447288"/>
              <a:gd name="connsiteX163" fmla="*/ 1575499 w 3461315"/>
              <a:gd name="connsiteY163" fmla="*/ 237744 h 3447288"/>
              <a:gd name="connsiteX164" fmla="*/ 1484059 w 3461315"/>
              <a:gd name="connsiteY164" fmla="*/ 182880 h 3447288"/>
              <a:gd name="connsiteX165" fmla="*/ 1282891 w 3461315"/>
              <a:gd name="connsiteY165" fmla="*/ 192024 h 3447288"/>
              <a:gd name="connsiteX166" fmla="*/ 1255459 w 3461315"/>
              <a:gd name="connsiteY166" fmla="*/ 201168 h 3447288"/>
              <a:gd name="connsiteX167" fmla="*/ 1246315 w 3461315"/>
              <a:gd name="connsiteY167" fmla="*/ 237744 h 3447288"/>
              <a:gd name="connsiteX168" fmla="*/ 1218883 w 3461315"/>
              <a:gd name="connsiteY168" fmla="*/ 256032 h 3447288"/>
              <a:gd name="connsiteX169" fmla="*/ 1154875 w 3461315"/>
              <a:gd name="connsiteY169" fmla="*/ 283464 h 3447288"/>
              <a:gd name="connsiteX170" fmla="*/ 1127443 w 3461315"/>
              <a:gd name="connsiteY170" fmla="*/ 301752 h 3447288"/>
              <a:gd name="connsiteX171" fmla="*/ 1063435 w 3461315"/>
              <a:gd name="connsiteY171" fmla="*/ 310896 h 3447288"/>
              <a:gd name="connsiteX172" fmla="*/ 1017715 w 3461315"/>
              <a:gd name="connsiteY172" fmla="*/ 301752 h 3447288"/>
              <a:gd name="connsiteX173" fmla="*/ 962851 w 3461315"/>
              <a:gd name="connsiteY173" fmla="*/ 265176 h 3447288"/>
              <a:gd name="connsiteX174" fmla="*/ 935419 w 3461315"/>
              <a:gd name="connsiteY174" fmla="*/ 246888 h 3447288"/>
              <a:gd name="connsiteX175" fmla="*/ 898843 w 3461315"/>
              <a:gd name="connsiteY175" fmla="*/ 237744 h 3447288"/>
              <a:gd name="connsiteX176" fmla="*/ 871411 w 3461315"/>
              <a:gd name="connsiteY176" fmla="*/ 219456 h 3447288"/>
              <a:gd name="connsiteX177" fmla="*/ 843979 w 3461315"/>
              <a:gd name="connsiteY177" fmla="*/ 228600 h 3447288"/>
              <a:gd name="connsiteX178" fmla="*/ 725107 w 3461315"/>
              <a:gd name="connsiteY178" fmla="*/ 246888 h 3447288"/>
              <a:gd name="connsiteX179" fmla="*/ 633667 w 3461315"/>
              <a:gd name="connsiteY179" fmla="*/ 329184 h 3447288"/>
              <a:gd name="connsiteX180" fmla="*/ 615379 w 3461315"/>
              <a:gd name="connsiteY180" fmla="*/ 365760 h 3447288"/>
              <a:gd name="connsiteX181" fmla="*/ 606235 w 3461315"/>
              <a:gd name="connsiteY181" fmla="*/ 393192 h 3447288"/>
              <a:gd name="connsiteX182" fmla="*/ 587947 w 3461315"/>
              <a:gd name="connsiteY182" fmla="*/ 420624 h 3447288"/>
              <a:gd name="connsiteX183" fmla="*/ 587947 w 3461315"/>
              <a:gd name="connsiteY183" fmla="*/ 493776 h 3447288"/>
              <a:gd name="connsiteX184" fmla="*/ 615379 w 3461315"/>
              <a:gd name="connsiteY184" fmla="*/ 502920 h 3447288"/>
              <a:gd name="connsiteX185" fmla="*/ 670243 w 3461315"/>
              <a:gd name="connsiteY185" fmla="*/ 493776 h 3447288"/>
              <a:gd name="connsiteX186" fmla="*/ 706819 w 3461315"/>
              <a:gd name="connsiteY186" fmla="*/ 438912 h 3447288"/>
              <a:gd name="connsiteX187" fmla="*/ 725107 w 3461315"/>
              <a:gd name="connsiteY187" fmla="*/ 411480 h 3447288"/>
              <a:gd name="connsiteX188" fmla="*/ 734251 w 3461315"/>
              <a:gd name="connsiteY188" fmla="*/ 384048 h 3447288"/>
              <a:gd name="connsiteX189" fmla="*/ 752539 w 3461315"/>
              <a:gd name="connsiteY189" fmla="*/ 320040 h 3447288"/>
              <a:gd name="connsiteX190" fmla="*/ 743395 w 3461315"/>
              <a:gd name="connsiteY190" fmla="*/ 265176 h 3447288"/>
              <a:gd name="connsiteX191" fmla="*/ 469075 w 3461315"/>
              <a:gd name="connsiteY191" fmla="*/ 246888 h 3447288"/>
              <a:gd name="connsiteX192" fmla="*/ 359347 w 3461315"/>
              <a:gd name="connsiteY192" fmla="*/ 292608 h 3447288"/>
              <a:gd name="connsiteX193" fmla="*/ 322771 w 3461315"/>
              <a:gd name="connsiteY193" fmla="*/ 329184 h 3447288"/>
              <a:gd name="connsiteX194" fmla="*/ 258763 w 3461315"/>
              <a:gd name="connsiteY194" fmla="*/ 384048 h 3447288"/>
              <a:gd name="connsiteX195" fmla="*/ 240475 w 3461315"/>
              <a:gd name="connsiteY195" fmla="*/ 420624 h 3447288"/>
              <a:gd name="connsiteX196" fmla="*/ 213043 w 3461315"/>
              <a:gd name="connsiteY196" fmla="*/ 457200 h 3447288"/>
              <a:gd name="connsiteX197" fmla="*/ 167323 w 3461315"/>
              <a:gd name="connsiteY197" fmla="*/ 539496 h 3447288"/>
              <a:gd name="connsiteX198" fmla="*/ 149035 w 3461315"/>
              <a:gd name="connsiteY198" fmla="*/ 612648 h 3447288"/>
              <a:gd name="connsiteX199" fmla="*/ 158179 w 3461315"/>
              <a:gd name="connsiteY199" fmla="*/ 777240 h 3447288"/>
              <a:gd name="connsiteX200" fmla="*/ 167323 w 3461315"/>
              <a:gd name="connsiteY200" fmla="*/ 804672 h 3447288"/>
              <a:gd name="connsiteX201" fmla="*/ 176467 w 3461315"/>
              <a:gd name="connsiteY201" fmla="*/ 859536 h 3447288"/>
              <a:gd name="connsiteX202" fmla="*/ 194755 w 3461315"/>
              <a:gd name="connsiteY202" fmla="*/ 896112 h 3447288"/>
              <a:gd name="connsiteX203" fmla="*/ 213043 w 3461315"/>
              <a:gd name="connsiteY203" fmla="*/ 978408 h 3447288"/>
              <a:gd name="connsiteX204" fmla="*/ 240475 w 3461315"/>
              <a:gd name="connsiteY204" fmla="*/ 1005840 h 3447288"/>
              <a:gd name="connsiteX205" fmla="*/ 295339 w 3461315"/>
              <a:gd name="connsiteY205" fmla="*/ 1051560 h 3447288"/>
              <a:gd name="connsiteX206" fmla="*/ 313627 w 3461315"/>
              <a:gd name="connsiteY206" fmla="*/ 1078992 h 3447288"/>
              <a:gd name="connsiteX207" fmla="*/ 395923 w 3461315"/>
              <a:gd name="connsiteY207" fmla="*/ 1078992 h 3447288"/>
              <a:gd name="connsiteX208" fmla="*/ 469075 w 3461315"/>
              <a:gd name="connsiteY208" fmla="*/ 1005840 h 3447288"/>
              <a:gd name="connsiteX209" fmla="*/ 496507 w 3461315"/>
              <a:gd name="connsiteY209" fmla="*/ 978408 h 3447288"/>
              <a:gd name="connsiteX210" fmla="*/ 487363 w 3461315"/>
              <a:gd name="connsiteY210" fmla="*/ 850392 h 3447288"/>
              <a:gd name="connsiteX211" fmla="*/ 478219 w 3461315"/>
              <a:gd name="connsiteY211" fmla="*/ 822960 h 3447288"/>
              <a:gd name="connsiteX212" fmla="*/ 405067 w 3461315"/>
              <a:gd name="connsiteY212" fmla="*/ 768096 h 3447288"/>
              <a:gd name="connsiteX213" fmla="*/ 377635 w 3461315"/>
              <a:gd name="connsiteY213" fmla="*/ 749808 h 3447288"/>
              <a:gd name="connsiteX214" fmla="*/ 322771 w 3461315"/>
              <a:gd name="connsiteY214" fmla="*/ 740664 h 3447288"/>
              <a:gd name="connsiteX215" fmla="*/ 267907 w 3461315"/>
              <a:gd name="connsiteY215" fmla="*/ 749808 h 3447288"/>
              <a:gd name="connsiteX216" fmla="*/ 240475 w 3461315"/>
              <a:gd name="connsiteY216" fmla="*/ 768096 h 3447288"/>
              <a:gd name="connsiteX217" fmla="*/ 167323 w 3461315"/>
              <a:gd name="connsiteY217" fmla="*/ 841248 h 3447288"/>
              <a:gd name="connsiteX218" fmla="*/ 149035 w 3461315"/>
              <a:gd name="connsiteY218" fmla="*/ 868680 h 3447288"/>
              <a:gd name="connsiteX219" fmla="*/ 94171 w 3461315"/>
              <a:gd name="connsiteY219" fmla="*/ 923544 h 3447288"/>
              <a:gd name="connsiteX220" fmla="*/ 30163 w 3461315"/>
              <a:gd name="connsiteY220" fmla="*/ 1014984 h 3447288"/>
              <a:gd name="connsiteX221" fmla="*/ 21019 w 3461315"/>
              <a:gd name="connsiteY221" fmla="*/ 1069848 h 3447288"/>
              <a:gd name="connsiteX222" fmla="*/ 2731 w 3461315"/>
              <a:gd name="connsiteY222" fmla="*/ 1115568 h 3447288"/>
              <a:gd name="connsiteX223" fmla="*/ 11875 w 3461315"/>
              <a:gd name="connsiteY223" fmla="*/ 1508760 h 3447288"/>
              <a:gd name="connsiteX224" fmla="*/ 57595 w 3461315"/>
              <a:gd name="connsiteY224" fmla="*/ 1563624 h 3447288"/>
              <a:gd name="connsiteX225" fmla="*/ 94171 w 3461315"/>
              <a:gd name="connsiteY225" fmla="*/ 1581912 h 3447288"/>
              <a:gd name="connsiteX226" fmla="*/ 121603 w 3461315"/>
              <a:gd name="connsiteY226" fmla="*/ 1600200 h 3447288"/>
              <a:gd name="connsiteX227" fmla="*/ 158179 w 3461315"/>
              <a:gd name="connsiteY227" fmla="*/ 1609344 h 3447288"/>
              <a:gd name="connsiteX228" fmla="*/ 240475 w 3461315"/>
              <a:gd name="connsiteY228" fmla="*/ 1636776 h 3447288"/>
              <a:gd name="connsiteX229" fmla="*/ 304483 w 3461315"/>
              <a:gd name="connsiteY229" fmla="*/ 1627632 h 3447288"/>
              <a:gd name="connsiteX230" fmla="*/ 331915 w 3461315"/>
              <a:gd name="connsiteY230" fmla="*/ 1609344 h 3447288"/>
              <a:gd name="connsiteX231" fmla="*/ 350203 w 3461315"/>
              <a:gd name="connsiteY231" fmla="*/ 1636776 h 3447288"/>
              <a:gd name="connsiteX232" fmla="*/ 341059 w 3461315"/>
              <a:gd name="connsiteY232" fmla="*/ 1847088 h 3447288"/>
              <a:gd name="connsiteX233" fmla="*/ 331915 w 3461315"/>
              <a:gd name="connsiteY233" fmla="*/ 1874520 h 3447288"/>
              <a:gd name="connsiteX234" fmla="*/ 304483 w 3461315"/>
              <a:gd name="connsiteY234" fmla="*/ 1883664 h 3447288"/>
              <a:gd name="connsiteX235" fmla="*/ 231331 w 3461315"/>
              <a:gd name="connsiteY235" fmla="*/ 1911096 h 3447288"/>
              <a:gd name="connsiteX236" fmla="*/ 167323 w 3461315"/>
              <a:gd name="connsiteY236" fmla="*/ 1975104 h 3447288"/>
              <a:gd name="connsiteX237" fmla="*/ 158179 w 3461315"/>
              <a:gd name="connsiteY237" fmla="*/ 2002536 h 3447288"/>
              <a:gd name="connsiteX238" fmla="*/ 139891 w 3461315"/>
              <a:gd name="connsiteY238" fmla="*/ 2039112 h 3447288"/>
              <a:gd name="connsiteX239" fmla="*/ 130747 w 3461315"/>
              <a:gd name="connsiteY239" fmla="*/ 2075688 h 3447288"/>
              <a:gd name="connsiteX240" fmla="*/ 139891 w 3461315"/>
              <a:gd name="connsiteY240" fmla="*/ 2249424 h 3447288"/>
              <a:gd name="connsiteX241" fmla="*/ 149035 w 3461315"/>
              <a:gd name="connsiteY241" fmla="*/ 2276856 h 3447288"/>
              <a:gd name="connsiteX242" fmla="*/ 167323 w 3461315"/>
              <a:gd name="connsiteY242" fmla="*/ 2304288 h 3447288"/>
              <a:gd name="connsiteX243" fmla="*/ 194755 w 3461315"/>
              <a:gd name="connsiteY243" fmla="*/ 2313432 h 3447288"/>
              <a:gd name="connsiteX244" fmla="*/ 350203 w 3461315"/>
              <a:gd name="connsiteY244" fmla="*/ 2304288 h 3447288"/>
              <a:gd name="connsiteX245" fmla="*/ 386779 w 3461315"/>
              <a:gd name="connsiteY245" fmla="*/ 2295144 h 3447288"/>
              <a:gd name="connsiteX246" fmla="*/ 441643 w 3461315"/>
              <a:gd name="connsiteY246" fmla="*/ 2203704 h 3447288"/>
              <a:gd name="connsiteX247" fmla="*/ 423355 w 3461315"/>
              <a:gd name="connsiteY247" fmla="*/ 2121408 h 3447288"/>
              <a:gd name="connsiteX248" fmla="*/ 405067 w 3461315"/>
              <a:gd name="connsiteY248" fmla="*/ 2093976 h 3447288"/>
              <a:gd name="connsiteX249" fmla="*/ 377635 w 3461315"/>
              <a:gd name="connsiteY249" fmla="*/ 2103120 h 3447288"/>
              <a:gd name="connsiteX250" fmla="*/ 313627 w 3461315"/>
              <a:gd name="connsiteY250" fmla="*/ 2139696 h 3447288"/>
              <a:gd name="connsiteX251" fmla="*/ 286195 w 3461315"/>
              <a:gd name="connsiteY251" fmla="*/ 2221992 h 3447288"/>
              <a:gd name="connsiteX252" fmla="*/ 277051 w 3461315"/>
              <a:gd name="connsiteY252" fmla="*/ 2249424 h 3447288"/>
              <a:gd name="connsiteX253" fmla="*/ 258763 w 3461315"/>
              <a:gd name="connsiteY253" fmla="*/ 2313432 h 3447288"/>
              <a:gd name="connsiteX254" fmla="*/ 267907 w 3461315"/>
              <a:gd name="connsiteY254" fmla="*/ 2340864 h 3447288"/>
              <a:gd name="connsiteX255" fmla="*/ 231331 w 3461315"/>
              <a:gd name="connsiteY255" fmla="*/ 2395728 h 3447288"/>
              <a:gd name="connsiteX256" fmla="*/ 203899 w 3461315"/>
              <a:gd name="connsiteY256" fmla="*/ 2450592 h 3447288"/>
              <a:gd name="connsiteX257" fmla="*/ 194755 w 3461315"/>
              <a:gd name="connsiteY257" fmla="*/ 2569464 h 3447288"/>
              <a:gd name="connsiteX258" fmla="*/ 213043 w 3461315"/>
              <a:gd name="connsiteY258" fmla="*/ 2651760 h 3447288"/>
              <a:gd name="connsiteX259" fmla="*/ 231331 w 3461315"/>
              <a:gd name="connsiteY259" fmla="*/ 2679192 h 3447288"/>
              <a:gd name="connsiteX260" fmla="*/ 258763 w 3461315"/>
              <a:gd name="connsiteY260" fmla="*/ 2688336 h 3447288"/>
              <a:gd name="connsiteX261" fmla="*/ 350203 w 3461315"/>
              <a:gd name="connsiteY261" fmla="*/ 2706624 h 3447288"/>
              <a:gd name="connsiteX262" fmla="*/ 414211 w 3461315"/>
              <a:gd name="connsiteY262" fmla="*/ 2724912 h 3447288"/>
              <a:gd name="connsiteX263" fmla="*/ 487363 w 3461315"/>
              <a:gd name="connsiteY263" fmla="*/ 2743200 h 3447288"/>
              <a:gd name="connsiteX264" fmla="*/ 533083 w 3461315"/>
              <a:gd name="connsiteY264" fmla="*/ 2734056 h 3447288"/>
              <a:gd name="connsiteX265" fmla="*/ 523939 w 3461315"/>
              <a:gd name="connsiteY265" fmla="*/ 2697480 h 3447288"/>
              <a:gd name="connsiteX266" fmla="*/ 487363 w 3461315"/>
              <a:gd name="connsiteY266" fmla="*/ 2615184 h 3447288"/>
              <a:gd name="connsiteX267" fmla="*/ 450787 w 3461315"/>
              <a:gd name="connsiteY267" fmla="*/ 2587752 h 3447288"/>
              <a:gd name="connsiteX268" fmla="*/ 377635 w 3461315"/>
              <a:gd name="connsiteY268" fmla="*/ 2596896 h 3447288"/>
              <a:gd name="connsiteX269" fmla="*/ 350203 w 3461315"/>
              <a:gd name="connsiteY269" fmla="*/ 2615184 h 3447288"/>
              <a:gd name="connsiteX270" fmla="*/ 286195 w 3461315"/>
              <a:gd name="connsiteY270" fmla="*/ 2697480 h 3447288"/>
              <a:gd name="connsiteX271" fmla="*/ 277051 w 3461315"/>
              <a:gd name="connsiteY271" fmla="*/ 2724912 h 3447288"/>
              <a:gd name="connsiteX272" fmla="*/ 295339 w 3461315"/>
              <a:gd name="connsiteY272" fmla="*/ 2761488 h 3447288"/>
              <a:gd name="connsiteX273" fmla="*/ 304483 w 3461315"/>
              <a:gd name="connsiteY273" fmla="*/ 2852928 h 3447288"/>
              <a:gd name="connsiteX274" fmla="*/ 322771 w 3461315"/>
              <a:gd name="connsiteY274" fmla="*/ 2907792 h 3447288"/>
              <a:gd name="connsiteX275" fmla="*/ 331915 w 3461315"/>
              <a:gd name="connsiteY275" fmla="*/ 2944368 h 3447288"/>
              <a:gd name="connsiteX276" fmla="*/ 377635 w 3461315"/>
              <a:gd name="connsiteY276" fmla="*/ 2990088 h 3447288"/>
              <a:gd name="connsiteX277" fmla="*/ 487363 w 3461315"/>
              <a:gd name="connsiteY277" fmla="*/ 3008376 h 3447288"/>
              <a:gd name="connsiteX278" fmla="*/ 514795 w 3461315"/>
              <a:gd name="connsiteY278" fmla="*/ 3017520 h 3447288"/>
              <a:gd name="connsiteX279" fmla="*/ 551371 w 3461315"/>
              <a:gd name="connsiteY279" fmla="*/ 3026664 h 3447288"/>
              <a:gd name="connsiteX280" fmla="*/ 587947 w 3461315"/>
              <a:gd name="connsiteY280" fmla="*/ 3044952 h 3447288"/>
              <a:gd name="connsiteX281" fmla="*/ 651955 w 3461315"/>
              <a:gd name="connsiteY281" fmla="*/ 3026664 h 3447288"/>
              <a:gd name="connsiteX282" fmla="*/ 715963 w 3461315"/>
              <a:gd name="connsiteY282" fmla="*/ 2999232 h 3447288"/>
              <a:gd name="connsiteX283" fmla="*/ 770827 w 3461315"/>
              <a:gd name="connsiteY283" fmla="*/ 2990088 h 3447288"/>
              <a:gd name="connsiteX284" fmla="*/ 853123 w 3461315"/>
              <a:gd name="connsiteY284" fmla="*/ 2971800 h 3447288"/>
              <a:gd name="connsiteX285" fmla="*/ 898843 w 3461315"/>
              <a:gd name="connsiteY285" fmla="*/ 2953512 h 3447288"/>
              <a:gd name="connsiteX286" fmla="*/ 962851 w 3461315"/>
              <a:gd name="connsiteY286" fmla="*/ 2944368 h 3447288"/>
              <a:gd name="connsiteX287" fmla="*/ 1045147 w 3461315"/>
              <a:gd name="connsiteY287" fmla="*/ 2926080 h 3447288"/>
              <a:gd name="connsiteX288" fmla="*/ 1100011 w 3461315"/>
              <a:gd name="connsiteY288" fmla="*/ 2889504 h 3447288"/>
              <a:gd name="connsiteX289" fmla="*/ 1127443 w 3461315"/>
              <a:gd name="connsiteY289" fmla="*/ 2880360 h 3447288"/>
              <a:gd name="connsiteX290" fmla="*/ 1164019 w 3461315"/>
              <a:gd name="connsiteY290" fmla="*/ 2862072 h 3447288"/>
              <a:gd name="connsiteX291" fmla="*/ 1200595 w 3461315"/>
              <a:gd name="connsiteY291" fmla="*/ 2852928 h 3447288"/>
              <a:gd name="connsiteX292" fmla="*/ 1237171 w 3461315"/>
              <a:gd name="connsiteY292" fmla="*/ 2825496 h 3447288"/>
              <a:gd name="connsiteX293" fmla="*/ 1292035 w 3461315"/>
              <a:gd name="connsiteY293" fmla="*/ 2788920 h 3447288"/>
              <a:gd name="connsiteX294" fmla="*/ 1328611 w 3461315"/>
              <a:gd name="connsiteY294" fmla="*/ 2734056 h 3447288"/>
              <a:gd name="connsiteX295" fmla="*/ 1346899 w 3461315"/>
              <a:gd name="connsiteY295" fmla="*/ 2706624 h 3447288"/>
              <a:gd name="connsiteX296" fmla="*/ 1374331 w 3461315"/>
              <a:gd name="connsiteY296" fmla="*/ 2688336 h 3447288"/>
              <a:gd name="connsiteX297" fmla="*/ 1420051 w 3461315"/>
              <a:gd name="connsiteY297" fmla="*/ 2633472 h 3447288"/>
              <a:gd name="connsiteX298" fmla="*/ 1438339 w 3461315"/>
              <a:gd name="connsiteY298" fmla="*/ 2606040 h 3447288"/>
              <a:gd name="connsiteX299" fmla="*/ 1493203 w 3461315"/>
              <a:gd name="connsiteY299" fmla="*/ 2560320 h 3447288"/>
              <a:gd name="connsiteX300" fmla="*/ 1511491 w 3461315"/>
              <a:gd name="connsiteY300" fmla="*/ 2532888 h 3447288"/>
              <a:gd name="connsiteX301" fmla="*/ 1538923 w 3461315"/>
              <a:gd name="connsiteY301" fmla="*/ 2514600 h 3447288"/>
              <a:gd name="connsiteX302" fmla="*/ 1548067 w 3461315"/>
              <a:gd name="connsiteY302" fmla="*/ 2487168 h 3447288"/>
              <a:gd name="connsiteX303" fmla="*/ 1557211 w 3461315"/>
              <a:gd name="connsiteY303" fmla="*/ 2468880 h 3447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</a:cxnLst>
            <a:rect l="l" t="t" r="r" b="b"/>
            <a:pathLst>
              <a:path w="3461315" h="3447288">
                <a:moveTo>
                  <a:pt x="2206435" y="3236976"/>
                </a:moveTo>
                <a:cubicBezTo>
                  <a:pt x="2271931" y="3215144"/>
                  <a:pt x="2197008" y="3246356"/>
                  <a:pt x="2252155" y="3200400"/>
                </a:cubicBezTo>
                <a:cubicBezTo>
                  <a:pt x="2267221" y="3187845"/>
                  <a:pt x="2297106" y="3179320"/>
                  <a:pt x="2316163" y="3172968"/>
                </a:cubicBezTo>
                <a:cubicBezTo>
                  <a:pt x="2325307" y="3185160"/>
                  <a:pt x="2340606" y="3194600"/>
                  <a:pt x="2343595" y="3209544"/>
                </a:cubicBezTo>
                <a:cubicBezTo>
                  <a:pt x="2347231" y="3227724"/>
                  <a:pt x="2341981" y="3247466"/>
                  <a:pt x="2334451" y="3264408"/>
                </a:cubicBezTo>
                <a:cubicBezTo>
                  <a:pt x="2327040" y="3281083"/>
                  <a:pt x="2294160" y="3300412"/>
                  <a:pt x="2279587" y="3310128"/>
                </a:cubicBezTo>
                <a:cubicBezTo>
                  <a:pt x="2270443" y="3304032"/>
                  <a:pt x="2259020" y="3300422"/>
                  <a:pt x="2252155" y="3291840"/>
                </a:cubicBezTo>
                <a:cubicBezTo>
                  <a:pt x="2216687" y="3247505"/>
                  <a:pt x="2275431" y="3275215"/>
                  <a:pt x="2215579" y="3255264"/>
                </a:cubicBezTo>
                <a:cubicBezTo>
                  <a:pt x="2202289" y="3215394"/>
                  <a:pt x="2182858" y="3169318"/>
                  <a:pt x="2215579" y="3127248"/>
                </a:cubicBezTo>
                <a:cubicBezTo>
                  <a:pt x="2227414" y="3112031"/>
                  <a:pt x="2270443" y="3145536"/>
                  <a:pt x="2270443" y="3145536"/>
                </a:cubicBezTo>
                <a:cubicBezTo>
                  <a:pt x="2276539" y="3154680"/>
                  <a:pt x="2280960" y="3165197"/>
                  <a:pt x="2288731" y="3172968"/>
                </a:cubicBezTo>
                <a:cubicBezTo>
                  <a:pt x="2306457" y="3190694"/>
                  <a:pt x="2321284" y="3192963"/>
                  <a:pt x="2343595" y="3200400"/>
                </a:cubicBezTo>
                <a:cubicBezTo>
                  <a:pt x="2349691" y="3209544"/>
                  <a:pt x="2356968" y="3218002"/>
                  <a:pt x="2361883" y="3227832"/>
                </a:cubicBezTo>
                <a:cubicBezTo>
                  <a:pt x="2376690" y="3257446"/>
                  <a:pt x="2374967" y="3286562"/>
                  <a:pt x="2361883" y="3319272"/>
                </a:cubicBezTo>
                <a:cubicBezTo>
                  <a:pt x="2357080" y="3331279"/>
                  <a:pt x="2343595" y="3337560"/>
                  <a:pt x="2334451" y="3346704"/>
                </a:cubicBezTo>
                <a:cubicBezTo>
                  <a:pt x="2291779" y="3343656"/>
                  <a:pt x="2247938" y="3347936"/>
                  <a:pt x="2206435" y="3337560"/>
                </a:cubicBezTo>
                <a:cubicBezTo>
                  <a:pt x="2195773" y="3334895"/>
                  <a:pt x="2188670" y="3321105"/>
                  <a:pt x="2188147" y="3310128"/>
                </a:cubicBezTo>
                <a:cubicBezTo>
                  <a:pt x="2185533" y="3255242"/>
                  <a:pt x="2192081" y="3200237"/>
                  <a:pt x="2197291" y="3145536"/>
                </a:cubicBezTo>
                <a:cubicBezTo>
                  <a:pt x="2198205" y="3135941"/>
                  <a:pt x="2198909" y="3124125"/>
                  <a:pt x="2206435" y="3118104"/>
                </a:cubicBezTo>
                <a:cubicBezTo>
                  <a:pt x="2216248" y="3110253"/>
                  <a:pt x="2230819" y="3112008"/>
                  <a:pt x="2243011" y="3108960"/>
                </a:cubicBezTo>
                <a:cubicBezTo>
                  <a:pt x="2252155" y="3102864"/>
                  <a:pt x="2259564" y="3092226"/>
                  <a:pt x="2270443" y="3090672"/>
                </a:cubicBezTo>
                <a:cubicBezTo>
                  <a:pt x="2298597" y="3086650"/>
                  <a:pt x="2332538" y="3118066"/>
                  <a:pt x="2352739" y="3127248"/>
                </a:cubicBezTo>
                <a:cubicBezTo>
                  <a:pt x="2400691" y="3149045"/>
                  <a:pt x="2406160" y="3142889"/>
                  <a:pt x="2453323" y="3154680"/>
                </a:cubicBezTo>
                <a:cubicBezTo>
                  <a:pt x="2462674" y="3157018"/>
                  <a:pt x="2471611" y="3160776"/>
                  <a:pt x="2480755" y="3163824"/>
                </a:cubicBezTo>
                <a:cubicBezTo>
                  <a:pt x="2479916" y="3177246"/>
                  <a:pt x="2485306" y="3291882"/>
                  <a:pt x="2462467" y="3337560"/>
                </a:cubicBezTo>
                <a:cubicBezTo>
                  <a:pt x="2457552" y="3347390"/>
                  <a:pt x="2451950" y="3357221"/>
                  <a:pt x="2444179" y="3364992"/>
                </a:cubicBezTo>
                <a:cubicBezTo>
                  <a:pt x="2436408" y="3372763"/>
                  <a:pt x="2426577" y="3378365"/>
                  <a:pt x="2416747" y="3383280"/>
                </a:cubicBezTo>
                <a:cubicBezTo>
                  <a:pt x="2408126" y="3387591"/>
                  <a:pt x="2398798" y="3390700"/>
                  <a:pt x="2389315" y="3392424"/>
                </a:cubicBezTo>
                <a:cubicBezTo>
                  <a:pt x="2365138" y="3396820"/>
                  <a:pt x="2340547" y="3398520"/>
                  <a:pt x="2316163" y="3401568"/>
                </a:cubicBezTo>
                <a:cubicBezTo>
                  <a:pt x="2213420" y="3435816"/>
                  <a:pt x="2262492" y="3433089"/>
                  <a:pt x="2169859" y="3419856"/>
                </a:cubicBezTo>
                <a:cubicBezTo>
                  <a:pt x="2160715" y="3413760"/>
                  <a:pt x="2149292" y="3410150"/>
                  <a:pt x="2142427" y="3401568"/>
                </a:cubicBezTo>
                <a:cubicBezTo>
                  <a:pt x="2136406" y="3394042"/>
                  <a:pt x="2137080" y="3382995"/>
                  <a:pt x="2133283" y="3374136"/>
                </a:cubicBezTo>
                <a:cubicBezTo>
                  <a:pt x="2119361" y="3341652"/>
                  <a:pt x="2115073" y="3337678"/>
                  <a:pt x="2096707" y="3310128"/>
                </a:cubicBezTo>
                <a:cubicBezTo>
                  <a:pt x="2102992" y="3278701"/>
                  <a:pt x="2106386" y="3257963"/>
                  <a:pt x="2114995" y="3227832"/>
                </a:cubicBezTo>
                <a:cubicBezTo>
                  <a:pt x="2117643" y="3218564"/>
                  <a:pt x="2121491" y="3209668"/>
                  <a:pt x="2124139" y="3200400"/>
                </a:cubicBezTo>
                <a:cubicBezTo>
                  <a:pt x="2127591" y="3188316"/>
                  <a:pt x="2127663" y="3175064"/>
                  <a:pt x="2133283" y="3163824"/>
                </a:cubicBezTo>
                <a:cubicBezTo>
                  <a:pt x="2143113" y="3144165"/>
                  <a:pt x="2151571" y="3121152"/>
                  <a:pt x="2169859" y="3108960"/>
                </a:cubicBezTo>
                <a:cubicBezTo>
                  <a:pt x="2179003" y="3102864"/>
                  <a:pt x="2187190" y="3095001"/>
                  <a:pt x="2197291" y="3090672"/>
                </a:cubicBezTo>
                <a:cubicBezTo>
                  <a:pt x="2208842" y="3085722"/>
                  <a:pt x="2221783" y="3084980"/>
                  <a:pt x="2233867" y="3081528"/>
                </a:cubicBezTo>
                <a:cubicBezTo>
                  <a:pt x="2243135" y="3078880"/>
                  <a:pt x="2252000" y="3074920"/>
                  <a:pt x="2261299" y="3072384"/>
                </a:cubicBezTo>
                <a:cubicBezTo>
                  <a:pt x="2285548" y="3065771"/>
                  <a:pt x="2334451" y="3054096"/>
                  <a:pt x="2334451" y="3054096"/>
                </a:cubicBezTo>
                <a:cubicBezTo>
                  <a:pt x="2343595" y="3060192"/>
                  <a:pt x="2352053" y="3067469"/>
                  <a:pt x="2361883" y="3072384"/>
                </a:cubicBezTo>
                <a:cubicBezTo>
                  <a:pt x="2370504" y="3076695"/>
                  <a:pt x="2381789" y="3075507"/>
                  <a:pt x="2389315" y="3081528"/>
                </a:cubicBezTo>
                <a:cubicBezTo>
                  <a:pt x="2397897" y="3088393"/>
                  <a:pt x="2399160" y="3101925"/>
                  <a:pt x="2407603" y="3108960"/>
                </a:cubicBezTo>
                <a:cubicBezTo>
                  <a:pt x="2418075" y="3117686"/>
                  <a:pt x="2432263" y="3120628"/>
                  <a:pt x="2444179" y="3127248"/>
                </a:cubicBezTo>
                <a:cubicBezTo>
                  <a:pt x="2495307" y="3155652"/>
                  <a:pt x="2481465" y="3146246"/>
                  <a:pt x="2517331" y="3182112"/>
                </a:cubicBezTo>
                <a:cubicBezTo>
                  <a:pt x="2520379" y="3191256"/>
                  <a:pt x="2526475" y="3199905"/>
                  <a:pt x="2526475" y="3209544"/>
                </a:cubicBezTo>
                <a:cubicBezTo>
                  <a:pt x="2526475" y="3231097"/>
                  <a:pt x="2522177" y="3252551"/>
                  <a:pt x="2517331" y="3273552"/>
                </a:cubicBezTo>
                <a:cubicBezTo>
                  <a:pt x="2512996" y="3292336"/>
                  <a:pt x="2505139" y="3310128"/>
                  <a:pt x="2499043" y="3328416"/>
                </a:cubicBezTo>
                <a:cubicBezTo>
                  <a:pt x="2487467" y="3363144"/>
                  <a:pt x="2481295" y="3395292"/>
                  <a:pt x="2435035" y="3410712"/>
                </a:cubicBezTo>
                <a:cubicBezTo>
                  <a:pt x="2369745" y="3432475"/>
                  <a:pt x="2396211" y="3418307"/>
                  <a:pt x="2352739" y="3447288"/>
                </a:cubicBezTo>
                <a:cubicBezTo>
                  <a:pt x="2340547" y="3441192"/>
                  <a:pt x="2328692" y="3434370"/>
                  <a:pt x="2316163" y="3429000"/>
                </a:cubicBezTo>
                <a:cubicBezTo>
                  <a:pt x="2271084" y="3409681"/>
                  <a:pt x="2232944" y="3415207"/>
                  <a:pt x="2179003" y="3410712"/>
                </a:cubicBezTo>
                <a:cubicBezTo>
                  <a:pt x="2166811" y="3404616"/>
                  <a:pt x="2154956" y="3397794"/>
                  <a:pt x="2142427" y="3392424"/>
                </a:cubicBezTo>
                <a:cubicBezTo>
                  <a:pt x="2133568" y="3388627"/>
                  <a:pt x="2120597" y="3391123"/>
                  <a:pt x="2114995" y="3383280"/>
                </a:cubicBezTo>
                <a:cubicBezTo>
                  <a:pt x="2103790" y="3367593"/>
                  <a:pt x="2102803" y="3346704"/>
                  <a:pt x="2096707" y="3328416"/>
                </a:cubicBezTo>
                <a:lnTo>
                  <a:pt x="2087563" y="3300984"/>
                </a:lnTo>
                <a:cubicBezTo>
                  <a:pt x="2089607" y="3272361"/>
                  <a:pt x="2086997" y="3160102"/>
                  <a:pt x="2114995" y="3118104"/>
                </a:cubicBezTo>
                <a:cubicBezTo>
                  <a:pt x="2121091" y="3108960"/>
                  <a:pt x="2124701" y="3097537"/>
                  <a:pt x="2133283" y="3090672"/>
                </a:cubicBezTo>
                <a:cubicBezTo>
                  <a:pt x="2140809" y="3084651"/>
                  <a:pt x="2151571" y="3084576"/>
                  <a:pt x="2160715" y="3081528"/>
                </a:cubicBezTo>
                <a:cubicBezTo>
                  <a:pt x="2163763" y="3072384"/>
                  <a:pt x="2163043" y="3060912"/>
                  <a:pt x="2169859" y="3054096"/>
                </a:cubicBezTo>
                <a:cubicBezTo>
                  <a:pt x="2185401" y="3038554"/>
                  <a:pt x="2224723" y="3017520"/>
                  <a:pt x="2224723" y="3017520"/>
                </a:cubicBezTo>
                <a:cubicBezTo>
                  <a:pt x="2230819" y="3008376"/>
                  <a:pt x="2233692" y="2995913"/>
                  <a:pt x="2243011" y="2990088"/>
                </a:cubicBezTo>
                <a:cubicBezTo>
                  <a:pt x="2257852" y="2980812"/>
                  <a:pt x="2313037" y="2968009"/>
                  <a:pt x="2334451" y="2962656"/>
                </a:cubicBezTo>
                <a:cubicBezTo>
                  <a:pt x="2510797" y="3080220"/>
                  <a:pt x="2362952" y="2989169"/>
                  <a:pt x="2901379" y="2971800"/>
                </a:cubicBezTo>
                <a:cubicBezTo>
                  <a:pt x="2926748" y="2970982"/>
                  <a:pt x="2973044" y="2933168"/>
                  <a:pt x="2983675" y="2926080"/>
                </a:cubicBezTo>
                <a:lnTo>
                  <a:pt x="3011107" y="2907792"/>
                </a:lnTo>
                <a:cubicBezTo>
                  <a:pt x="3017203" y="2898648"/>
                  <a:pt x="3022360" y="2888803"/>
                  <a:pt x="3029395" y="2880360"/>
                </a:cubicBezTo>
                <a:cubicBezTo>
                  <a:pt x="3037674" y="2870426"/>
                  <a:pt x="3049311" y="2863451"/>
                  <a:pt x="3056827" y="2852928"/>
                </a:cubicBezTo>
                <a:cubicBezTo>
                  <a:pt x="3064750" y="2841836"/>
                  <a:pt x="3066244" y="2826701"/>
                  <a:pt x="3075115" y="2816352"/>
                </a:cubicBezTo>
                <a:cubicBezTo>
                  <a:pt x="3085033" y="2804781"/>
                  <a:pt x="3100915" y="2799696"/>
                  <a:pt x="3111691" y="2788920"/>
                </a:cubicBezTo>
                <a:cubicBezTo>
                  <a:pt x="3119462" y="2781149"/>
                  <a:pt x="3122678" y="2769702"/>
                  <a:pt x="3129979" y="2761488"/>
                </a:cubicBezTo>
                <a:cubicBezTo>
                  <a:pt x="3175532" y="2710241"/>
                  <a:pt x="3170582" y="2716131"/>
                  <a:pt x="3212275" y="2688336"/>
                </a:cubicBezTo>
                <a:cubicBezTo>
                  <a:pt x="3215323" y="2676144"/>
                  <a:pt x="3217808" y="2663797"/>
                  <a:pt x="3221419" y="2651760"/>
                </a:cubicBezTo>
                <a:cubicBezTo>
                  <a:pt x="3226958" y="2633296"/>
                  <a:pt x="3235926" y="2615799"/>
                  <a:pt x="3239707" y="2596896"/>
                </a:cubicBezTo>
                <a:lnTo>
                  <a:pt x="3248851" y="2551176"/>
                </a:lnTo>
                <a:cubicBezTo>
                  <a:pt x="3242755" y="2517648"/>
                  <a:pt x="3239925" y="2483359"/>
                  <a:pt x="3230563" y="2450592"/>
                </a:cubicBezTo>
                <a:cubicBezTo>
                  <a:pt x="3220980" y="2417051"/>
                  <a:pt x="3210377" y="2424959"/>
                  <a:pt x="3184843" y="2414016"/>
                </a:cubicBezTo>
                <a:cubicBezTo>
                  <a:pt x="3172314" y="2408646"/>
                  <a:pt x="3160459" y="2401824"/>
                  <a:pt x="3148267" y="2395728"/>
                </a:cubicBezTo>
                <a:cubicBezTo>
                  <a:pt x="3120835" y="2398776"/>
                  <a:pt x="3093196" y="2400334"/>
                  <a:pt x="3065971" y="2404872"/>
                </a:cubicBezTo>
                <a:cubicBezTo>
                  <a:pt x="3056464" y="2406457"/>
                  <a:pt x="3044141" y="2406173"/>
                  <a:pt x="3038539" y="2414016"/>
                </a:cubicBezTo>
                <a:cubicBezTo>
                  <a:pt x="3027334" y="2429703"/>
                  <a:pt x="3026347" y="2450592"/>
                  <a:pt x="3020251" y="2468880"/>
                </a:cubicBezTo>
                <a:cubicBezTo>
                  <a:pt x="3007133" y="2508234"/>
                  <a:pt x="3013445" y="2486961"/>
                  <a:pt x="3001963" y="2532888"/>
                </a:cubicBezTo>
                <a:cubicBezTo>
                  <a:pt x="3004880" y="2553306"/>
                  <a:pt x="3015176" y="2628923"/>
                  <a:pt x="3020251" y="2651760"/>
                </a:cubicBezTo>
                <a:cubicBezTo>
                  <a:pt x="3022342" y="2661169"/>
                  <a:pt x="3023374" y="2671666"/>
                  <a:pt x="3029395" y="2679192"/>
                </a:cubicBezTo>
                <a:cubicBezTo>
                  <a:pt x="3045893" y="2699815"/>
                  <a:pt x="3070626" y="2700116"/>
                  <a:pt x="3093403" y="2706624"/>
                </a:cubicBezTo>
                <a:cubicBezTo>
                  <a:pt x="3156432" y="2724632"/>
                  <a:pt x="3076688" y="2708410"/>
                  <a:pt x="3175699" y="2724912"/>
                </a:cubicBezTo>
                <a:cubicBezTo>
                  <a:pt x="3187891" y="2721864"/>
                  <a:pt x="3201980" y="2722975"/>
                  <a:pt x="3212275" y="2715768"/>
                </a:cubicBezTo>
                <a:cubicBezTo>
                  <a:pt x="3233463" y="2700936"/>
                  <a:pt x="3267139" y="2660904"/>
                  <a:pt x="3267139" y="2660904"/>
                </a:cubicBezTo>
                <a:cubicBezTo>
                  <a:pt x="3273235" y="2642616"/>
                  <a:pt x="3281646" y="2624943"/>
                  <a:pt x="3285427" y="2606040"/>
                </a:cubicBezTo>
                <a:cubicBezTo>
                  <a:pt x="3304018" y="2513087"/>
                  <a:pt x="3284970" y="2598496"/>
                  <a:pt x="3303715" y="2532888"/>
                </a:cubicBezTo>
                <a:cubicBezTo>
                  <a:pt x="3326678" y="2452516"/>
                  <a:pt x="3300079" y="2534653"/>
                  <a:pt x="3322003" y="2468880"/>
                </a:cubicBezTo>
                <a:cubicBezTo>
                  <a:pt x="3325051" y="2432304"/>
                  <a:pt x="3326296" y="2395533"/>
                  <a:pt x="3331147" y="2359152"/>
                </a:cubicBezTo>
                <a:cubicBezTo>
                  <a:pt x="3332421" y="2349598"/>
                  <a:pt x="3337643" y="2340988"/>
                  <a:pt x="3340291" y="2331720"/>
                </a:cubicBezTo>
                <a:cubicBezTo>
                  <a:pt x="3377845" y="2200281"/>
                  <a:pt x="3316586" y="2394934"/>
                  <a:pt x="3367723" y="2258568"/>
                </a:cubicBezTo>
                <a:cubicBezTo>
                  <a:pt x="3393029" y="2191086"/>
                  <a:pt x="3358094" y="2250152"/>
                  <a:pt x="3395155" y="2194560"/>
                </a:cubicBezTo>
                <a:cubicBezTo>
                  <a:pt x="3418591" y="2053946"/>
                  <a:pt x="3387148" y="2209438"/>
                  <a:pt x="3422587" y="2103120"/>
                </a:cubicBezTo>
                <a:cubicBezTo>
                  <a:pt x="3431319" y="2076923"/>
                  <a:pt x="3438074" y="2003853"/>
                  <a:pt x="3440875" y="1984248"/>
                </a:cubicBezTo>
                <a:cubicBezTo>
                  <a:pt x="3459223" y="1855809"/>
                  <a:pt x="3441677" y="2021147"/>
                  <a:pt x="3459163" y="1828800"/>
                </a:cubicBezTo>
                <a:cubicBezTo>
                  <a:pt x="3456115" y="1706880"/>
                  <a:pt x="3461315" y="1584474"/>
                  <a:pt x="3450019" y="1463040"/>
                </a:cubicBezTo>
                <a:cubicBezTo>
                  <a:pt x="3448821" y="1450164"/>
                  <a:pt x="3430866" y="1445542"/>
                  <a:pt x="3422587" y="1435608"/>
                </a:cubicBezTo>
                <a:cubicBezTo>
                  <a:pt x="3415552" y="1427165"/>
                  <a:pt x="3411451" y="1416520"/>
                  <a:pt x="3404299" y="1408176"/>
                </a:cubicBezTo>
                <a:cubicBezTo>
                  <a:pt x="3393078" y="1395085"/>
                  <a:pt x="3378944" y="1384691"/>
                  <a:pt x="3367723" y="1371600"/>
                </a:cubicBezTo>
                <a:cubicBezTo>
                  <a:pt x="3360571" y="1363256"/>
                  <a:pt x="3356470" y="1352611"/>
                  <a:pt x="3349435" y="1344168"/>
                </a:cubicBezTo>
                <a:cubicBezTo>
                  <a:pt x="3334990" y="1326834"/>
                  <a:pt x="3315122" y="1308723"/>
                  <a:pt x="3294571" y="1298448"/>
                </a:cubicBezTo>
                <a:cubicBezTo>
                  <a:pt x="3285950" y="1294137"/>
                  <a:pt x="3276283" y="1292352"/>
                  <a:pt x="3267139" y="1289304"/>
                </a:cubicBezTo>
                <a:cubicBezTo>
                  <a:pt x="3257995" y="1280160"/>
                  <a:pt x="3250467" y="1269045"/>
                  <a:pt x="3239707" y="1261872"/>
                </a:cubicBezTo>
                <a:cubicBezTo>
                  <a:pt x="3231687" y="1256525"/>
                  <a:pt x="3221914" y="1252728"/>
                  <a:pt x="3212275" y="1252728"/>
                </a:cubicBezTo>
                <a:cubicBezTo>
                  <a:pt x="3160369" y="1252728"/>
                  <a:pt x="3108643" y="1258824"/>
                  <a:pt x="3056827" y="1261872"/>
                </a:cubicBezTo>
                <a:cubicBezTo>
                  <a:pt x="3047683" y="1264920"/>
                  <a:pt x="3038663" y="1268368"/>
                  <a:pt x="3029395" y="1271016"/>
                </a:cubicBezTo>
                <a:cubicBezTo>
                  <a:pt x="2949023" y="1293979"/>
                  <a:pt x="3031160" y="1267380"/>
                  <a:pt x="2965387" y="1289304"/>
                </a:cubicBezTo>
                <a:cubicBezTo>
                  <a:pt x="2939942" y="1340195"/>
                  <a:pt x="2931042" y="1341718"/>
                  <a:pt x="2956243" y="1417320"/>
                </a:cubicBezTo>
                <a:cubicBezTo>
                  <a:pt x="2959718" y="1427746"/>
                  <a:pt x="2974531" y="1429512"/>
                  <a:pt x="2983675" y="1435608"/>
                </a:cubicBezTo>
                <a:cubicBezTo>
                  <a:pt x="2992819" y="1432560"/>
                  <a:pt x="3002248" y="1430261"/>
                  <a:pt x="3011107" y="1426464"/>
                </a:cubicBezTo>
                <a:cubicBezTo>
                  <a:pt x="3029520" y="1418573"/>
                  <a:pt x="3058909" y="1403393"/>
                  <a:pt x="3075115" y="1389888"/>
                </a:cubicBezTo>
                <a:cubicBezTo>
                  <a:pt x="3085049" y="1381609"/>
                  <a:pt x="3094268" y="1372390"/>
                  <a:pt x="3102547" y="1362456"/>
                </a:cubicBezTo>
                <a:cubicBezTo>
                  <a:pt x="3113913" y="1348817"/>
                  <a:pt x="3142319" y="1298227"/>
                  <a:pt x="3148267" y="1289304"/>
                </a:cubicBezTo>
                <a:cubicBezTo>
                  <a:pt x="3156721" y="1276624"/>
                  <a:pt x="3166555" y="1264920"/>
                  <a:pt x="3175699" y="1252728"/>
                </a:cubicBezTo>
                <a:cubicBezTo>
                  <a:pt x="3198683" y="1183777"/>
                  <a:pt x="3167679" y="1268768"/>
                  <a:pt x="3203131" y="1197864"/>
                </a:cubicBezTo>
                <a:cubicBezTo>
                  <a:pt x="3207442" y="1189243"/>
                  <a:pt x="3209227" y="1179576"/>
                  <a:pt x="3212275" y="1170432"/>
                </a:cubicBezTo>
                <a:cubicBezTo>
                  <a:pt x="3211944" y="1151584"/>
                  <a:pt x="3232369" y="714981"/>
                  <a:pt x="3184843" y="548640"/>
                </a:cubicBezTo>
                <a:cubicBezTo>
                  <a:pt x="3181824" y="538073"/>
                  <a:pt x="3171470" y="531038"/>
                  <a:pt x="3166555" y="521208"/>
                </a:cubicBezTo>
                <a:cubicBezTo>
                  <a:pt x="3159214" y="506527"/>
                  <a:pt x="3156127" y="489898"/>
                  <a:pt x="3148267" y="475488"/>
                </a:cubicBezTo>
                <a:cubicBezTo>
                  <a:pt x="3137742" y="456192"/>
                  <a:pt x="3118642" y="441476"/>
                  <a:pt x="3111691" y="420624"/>
                </a:cubicBezTo>
                <a:cubicBezTo>
                  <a:pt x="3098058" y="379726"/>
                  <a:pt x="3101168" y="361793"/>
                  <a:pt x="3065971" y="338328"/>
                </a:cubicBezTo>
                <a:cubicBezTo>
                  <a:pt x="3057951" y="332981"/>
                  <a:pt x="3047683" y="332232"/>
                  <a:pt x="3038539" y="329184"/>
                </a:cubicBezTo>
                <a:cubicBezTo>
                  <a:pt x="3025806" y="316451"/>
                  <a:pt x="3002771" y="289829"/>
                  <a:pt x="2983675" y="283464"/>
                </a:cubicBezTo>
                <a:cubicBezTo>
                  <a:pt x="2966086" y="277601"/>
                  <a:pt x="2947052" y="277637"/>
                  <a:pt x="2928811" y="274320"/>
                </a:cubicBezTo>
                <a:cubicBezTo>
                  <a:pt x="2913520" y="271540"/>
                  <a:pt x="2898331" y="268224"/>
                  <a:pt x="2883091" y="265176"/>
                </a:cubicBezTo>
                <a:cubicBezTo>
                  <a:pt x="2858063" y="246405"/>
                  <a:pt x="2840063" y="229497"/>
                  <a:pt x="2809939" y="219456"/>
                </a:cubicBezTo>
                <a:cubicBezTo>
                  <a:pt x="2778638" y="209022"/>
                  <a:pt x="2764160" y="214854"/>
                  <a:pt x="2736787" y="201168"/>
                </a:cubicBezTo>
                <a:cubicBezTo>
                  <a:pt x="2726957" y="196253"/>
                  <a:pt x="2718499" y="188976"/>
                  <a:pt x="2709355" y="182880"/>
                </a:cubicBezTo>
                <a:cubicBezTo>
                  <a:pt x="2700211" y="185928"/>
                  <a:pt x="2691332" y="189933"/>
                  <a:pt x="2681923" y="192024"/>
                </a:cubicBezTo>
                <a:cubicBezTo>
                  <a:pt x="2659086" y="197099"/>
                  <a:pt x="2583469" y="207395"/>
                  <a:pt x="2563051" y="210312"/>
                </a:cubicBezTo>
                <a:cubicBezTo>
                  <a:pt x="2553907" y="219456"/>
                  <a:pt x="2542792" y="226984"/>
                  <a:pt x="2535619" y="237744"/>
                </a:cubicBezTo>
                <a:cubicBezTo>
                  <a:pt x="2530272" y="245764"/>
                  <a:pt x="2530786" y="256555"/>
                  <a:pt x="2526475" y="265176"/>
                </a:cubicBezTo>
                <a:cubicBezTo>
                  <a:pt x="2521560" y="275006"/>
                  <a:pt x="2514283" y="283464"/>
                  <a:pt x="2508187" y="292608"/>
                </a:cubicBezTo>
                <a:lnTo>
                  <a:pt x="2535619" y="374904"/>
                </a:lnTo>
                <a:lnTo>
                  <a:pt x="2544763" y="402336"/>
                </a:lnTo>
                <a:cubicBezTo>
                  <a:pt x="2602675" y="399288"/>
                  <a:pt x="2661633" y="404565"/>
                  <a:pt x="2718499" y="393192"/>
                </a:cubicBezTo>
                <a:cubicBezTo>
                  <a:pt x="2727950" y="391302"/>
                  <a:pt x="2723655" y="374535"/>
                  <a:pt x="2727643" y="365760"/>
                </a:cubicBezTo>
                <a:cubicBezTo>
                  <a:pt x="2738924" y="340941"/>
                  <a:pt x="2752027" y="316992"/>
                  <a:pt x="2764219" y="292608"/>
                </a:cubicBezTo>
                <a:lnTo>
                  <a:pt x="2782507" y="256032"/>
                </a:lnTo>
                <a:cubicBezTo>
                  <a:pt x="2785555" y="237744"/>
                  <a:pt x="2791651" y="219708"/>
                  <a:pt x="2791651" y="201168"/>
                </a:cubicBezTo>
                <a:cubicBezTo>
                  <a:pt x="2791651" y="170536"/>
                  <a:pt x="2789395" y="139576"/>
                  <a:pt x="2782507" y="109728"/>
                </a:cubicBezTo>
                <a:cubicBezTo>
                  <a:pt x="2775416" y="79001"/>
                  <a:pt x="2750782" y="77230"/>
                  <a:pt x="2727643" y="64008"/>
                </a:cubicBezTo>
                <a:cubicBezTo>
                  <a:pt x="2674700" y="33755"/>
                  <a:pt x="2728064" y="50362"/>
                  <a:pt x="2645347" y="36576"/>
                </a:cubicBezTo>
                <a:cubicBezTo>
                  <a:pt x="2630107" y="30480"/>
                  <a:pt x="2615551" y="22269"/>
                  <a:pt x="2599627" y="18288"/>
                </a:cubicBezTo>
                <a:cubicBezTo>
                  <a:pt x="2578718" y="13061"/>
                  <a:pt x="2557143" y="10248"/>
                  <a:pt x="2535619" y="9144"/>
                </a:cubicBezTo>
                <a:cubicBezTo>
                  <a:pt x="2438163" y="4146"/>
                  <a:pt x="2340547" y="3048"/>
                  <a:pt x="2243011" y="0"/>
                </a:cubicBezTo>
                <a:cubicBezTo>
                  <a:pt x="2210131" y="4697"/>
                  <a:pt x="2086831" y="17831"/>
                  <a:pt x="2041843" y="36576"/>
                </a:cubicBezTo>
                <a:cubicBezTo>
                  <a:pt x="2027775" y="42438"/>
                  <a:pt x="2018499" y="56447"/>
                  <a:pt x="2005267" y="64008"/>
                </a:cubicBezTo>
                <a:cubicBezTo>
                  <a:pt x="1996898" y="68790"/>
                  <a:pt x="1986979" y="70104"/>
                  <a:pt x="1977835" y="73152"/>
                </a:cubicBezTo>
                <a:cubicBezTo>
                  <a:pt x="1968691" y="82296"/>
                  <a:pt x="1958342" y="90376"/>
                  <a:pt x="1950403" y="100584"/>
                </a:cubicBezTo>
                <a:cubicBezTo>
                  <a:pt x="1878656" y="192830"/>
                  <a:pt x="1940779" y="119640"/>
                  <a:pt x="1895539" y="192024"/>
                </a:cubicBezTo>
                <a:cubicBezTo>
                  <a:pt x="1887462" y="204947"/>
                  <a:pt x="1877251" y="216408"/>
                  <a:pt x="1868107" y="228600"/>
                </a:cubicBezTo>
                <a:cubicBezTo>
                  <a:pt x="1846663" y="292933"/>
                  <a:pt x="1874573" y="213513"/>
                  <a:pt x="1840675" y="292608"/>
                </a:cubicBezTo>
                <a:cubicBezTo>
                  <a:pt x="1832032" y="312774"/>
                  <a:pt x="1832344" y="332192"/>
                  <a:pt x="1813243" y="347472"/>
                </a:cubicBezTo>
                <a:cubicBezTo>
                  <a:pt x="1805717" y="353493"/>
                  <a:pt x="1794955" y="353568"/>
                  <a:pt x="1785811" y="356616"/>
                </a:cubicBezTo>
                <a:cubicBezTo>
                  <a:pt x="1776667" y="350520"/>
                  <a:pt x="1766150" y="346099"/>
                  <a:pt x="1758379" y="338328"/>
                </a:cubicBezTo>
                <a:cubicBezTo>
                  <a:pt x="1721803" y="301752"/>
                  <a:pt x="1761427" y="316992"/>
                  <a:pt x="1712659" y="292608"/>
                </a:cubicBezTo>
                <a:cubicBezTo>
                  <a:pt x="1704038" y="288297"/>
                  <a:pt x="1693848" y="287775"/>
                  <a:pt x="1685227" y="283464"/>
                </a:cubicBezTo>
                <a:cubicBezTo>
                  <a:pt x="1675397" y="278549"/>
                  <a:pt x="1667939" y="269403"/>
                  <a:pt x="1657795" y="265176"/>
                </a:cubicBezTo>
                <a:cubicBezTo>
                  <a:pt x="1631103" y="254055"/>
                  <a:pt x="1599558" y="253784"/>
                  <a:pt x="1575499" y="237744"/>
                </a:cubicBezTo>
                <a:cubicBezTo>
                  <a:pt x="1509293" y="193607"/>
                  <a:pt x="1540294" y="210998"/>
                  <a:pt x="1484059" y="182880"/>
                </a:cubicBezTo>
                <a:cubicBezTo>
                  <a:pt x="1417003" y="185928"/>
                  <a:pt x="1349802" y="186671"/>
                  <a:pt x="1282891" y="192024"/>
                </a:cubicBezTo>
                <a:cubicBezTo>
                  <a:pt x="1273283" y="192793"/>
                  <a:pt x="1261480" y="193642"/>
                  <a:pt x="1255459" y="201168"/>
                </a:cubicBezTo>
                <a:cubicBezTo>
                  <a:pt x="1247608" y="210981"/>
                  <a:pt x="1253286" y="227287"/>
                  <a:pt x="1246315" y="237744"/>
                </a:cubicBezTo>
                <a:cubicBezTo>
                  <a:pt x="1240219" y="246888"/>
                  <a:pt x="1228425" y="250580"/>
                  <a:pt x="1218883" y="256032"/>
                </a:cubicBezTo>
                <a:cubicBezTo>
                  <a:pt x="1085690" y="332142"/>
                  <a:pt x="1257461" y="232171"/>
                  <a:pt x="1154875" y="283464"/>
                </a:cubicBezTo>
                <a:cubicBezTo>
                  <a:pt x="1145045" y="288379"/>
                  <a:pt x="1137969" y="298594"/>
                  <a:pt x="1127443" y="301752"/>
                </a:cubicBezTo>
                <a:cubicBezTo>
                  <a:pt x="1106799" y="307945"/>
                  <a:pt x="1084771" y="307848"/>
                  <a:pt x="1063435" y="310896"/>
                </a:cubicBezTo>
                <a:cubicBezTo>
                  <a:pt x="1048195" y="307848"/>
                  <a:pt x="1031864" y="308183"/>
                  <a:pt x="1017715" y="301752"/>
                </a:cubicBezTo>
                <a:cubicBezTo>
                  <a:pt x="997706" y="292657"/>
                  <a:pt x="981139" y="277368"/>
                  <a:pt x="962851" y="265176"/>
                </a:cubicBezTo>
                <a:cubicBezTo>
                  <a:pt x="953707" y="259080"/>
                  <a:pt x="946081" y="249553"/>
                  <a:pt x="935419" y="246888"/>
                </a:cubicBezTo>
                <a:lnTo>
                  <a:pt x="898843" y="237744"/>
                </a:lnTo>
                <a:cubicBezTo>
                  <a:pt x="889699" y="231648"/>
                  <a:pt x="882251" y="221263"/>
                  <a:pt x="871411" y="219456"/>
                </a:cubicBezTo>
                <a:cubicBezTo>
                  <a:pt x="861904" y="217871"/>
                  <a:pt x="853388" y="226509"/>
                  <a:pt x="843979" y="228600"/>
                </a:cubicBezTo>
                <a:cubicBezTo>
                  <a:pt x="821142" y="233675"/>
                  <a:pt x="745525" y="243971"/>
                  <a:pt x="725107" y="246888"/>
                </a:cubicBezTo>
                <a:cubicBezTo>
                  <a:pt x="692176" y="268842"/>
                  <a:pt x="651612" y="293295"/>
                  <a:pt x="633667" y="329184"/>
                </a:cubicBezTo>
                <a:cubicBezTo>
                  <a:pt x="627571" y="341376"/>
                  <a:pt x="620749" y="353231"/>
                  <a:pt x="615379" y="365760"/>
                </a:cubicBezTo>
                <a:cubicBezTo>
                  <a:pt x="611582" y="374619"/>
                  <a:pt x="610546" y="384571"/>
                  <a:pt x="606235" y="393192"/>
                </a:cubicBezTo>
                <a:cubicBezTo>
                  <a:pt x="601320" y="403022"/>
                  <a:pt x="594043" y="411480"/>
                  <a:pt x="587947" y="420624"/>
                </a:cubicBezTo>
                <a:cubicBezTo>
                  <a:pt x="582141" y="443847"/>
                  <a:pt x="569369" y="470553"/>
                  <a:pt x="587947" y="493776"/>
                </a:cubicBezTo>
                <a:cubicBezTo>
                  <a:pt x="593968" y="501302"/>
                  <a:pt x="606235" y="499872"/>
                  <a:pt x="615379" y="502920"/>
                </a:cubicBezTo>
                <a:cubicBezTo>
                  <a:pt x="633667" y="499872"/>
                  <a:pt x="655054" y="504408"/>
                  <a:pt x="670243" y="493776"/>
                </a:cubicBezTo>
                <a:cubicBezTo>
                  <a:pt x="688249" y="481172"/>
                  <a:pt x="694627" y="457200"/>
                  <a:pt x="706819" y="438912"/>
                </a:cubicBezTo>
                <a:cubicBezTo>
                  <a:pt x="712915" y="429768"/>
                  <a:pt x="721632" y="421906"/>
                  <a:pt x="725107" y="411480"/>
                </a:cubicBezTo>
                <a:cubicBezTo>
                  <a:pt x="728155" y="402336"/>
                  <a:pt x="731603" y="393316"/>
                  <a:pt x="734251" y="384048"/>
                </a:cubicBezTo>
                <a:cubicBezTo>
                  <a:pt x="757214" y="303676"/>
                  <a:pt x="730615" y="385813"/>
                  <a:pt x="752539" y="320040"/>
                </a:cubicBezTo>
                <a:cubicBezTo>
                  <a:pt x="749491" y="301752"/>
                  <a:pt x="749258" y="282765"/>
                  <a:pt x="743395" y="265176"/>
                </a:cubicBezTo>
                <a:cubicBezTo>
                  <a:pt x="710180" y="165530"/>
                  <a:pt x="483983" y="246356"/>
                  <a:pt x="469075" y="246888"/>
                </a:cubicBezTo>
                <a:cubicBezTo>
                  <a:pt x="384683" y="289084"/>
                  <a:pt x="422371" y="276852"/>
                  <a:pt x="359347" y="292608"/>
                </a:cubicBezTo>
                <a:cubicBezTo>
                  <a:pt x="347155" y="304800"/>
                  <a:pt x="335747" y="317830"/>
                  <a:pt x="322771" y="329184"/>
                </a:cubicBezTo>
                <a:cubicBezTo>
                  <a:pt x="298986" y="349996"/>
                  <a:pt x="277340" y="358041"/>
                  <a:pt x="258763" y="384048"/>
                </a:cubicBezTo>
                <a:cubicBezTo>
                  <a:pt x="250840" y="395140"/>
                  <a:pt x="247699" y="409065"/>
                  <a:pt x="240475" y="420624"/>
                </a:cubicBezTo>
                <a:cubicBezTo>
                  <a:pt x="232398" y="433547"/>
                  <a:pt x="221497" y="444520"/>
                  <a:pt x="213043" y="457200"/>
                </a:cubicBezTo>
                <a:cubicBezTo>
                  <a:pt x="199170" y="478009"/>
                  <a:pt x="177781" y="515094"/>
                  <a:pt x="167323" y="539496"/>
                </a:cubicBezTo>
                <a:cubicBezTo>
                  <a:pt x="156779" y="564099"/>
                  <a:pt x="154402" y="585813"/>
                  <a:pt x="149035" y="612648"/>
                </a:cubicBezTo>
                <a:cubicBezTo>
                  <a:pt x="152083" y="667512"/>
                  <a:pt x="152969" y="722539"/>
                  <a:pt x="158179" y="777240"/>
                </a:cubicBezTo>
                <a:cubicBezTo>
                  <a:pt x="159093" y="786835"/>
                  <a:pt x="165232" y="795263"/>
                  <a:pt x="167323" y="804672"/>
                </a:cubicBezTo>
                <a:cubicBezTo>
                  <a:pt x="171345" y="822771"/>
                  <a:pt x="171139" y="841778"/>
                  <a:pt x="176467" y="859536"/>
                </a:cubicBezTo>
                <a:cubicBezTo>
                  <a:pt x="180384" y="872592"/>
                  <a:pt x="188659" y="883920"/>
                  <a:pt x="194755" y="896112"/>
                </a:cubicBezTo>
                <a:cubicBezTo>
                  <a:pt x="195307" y="898874"/>
                  <a:pt x="209070" y="971455"/>
                  <a:pt x="213043" y="978408"/>
                </a:cubicBezTo>
                <a:cubicBezTo>
                  <a:pt x="219459" y="989636"/>
                  <a:pt x="232196" y="995906"/>
                  <a:pt x="240475" y="1005840"/>
                </a:cubicBezTo>
                <a:cubicBezTo>
                  <a:pt x="277402" y="1050153"/>
                  <a:pt x="235193" y="1021487"/>
                  <a:pt x="295339" y="1051560"/>
                </a:cubicBezTo>
                <a:cubicBezTo>
                  <a:pt x="301435" y="1060704"/>
                  <a:pt x="305045" y="1072127"/>
                  <a:pt x="313627" y="1078992"/>
                </a:cubicBezTo>
                <a:cubicBezTo>
                  <a:pt x="336914" y="1097621"/>
                  <a:pt x="373358" y="1082753"/>
                  <a:pt x="395923" y="1078992"/>
                </a:cubicBezTo>
                <a:lnTo>
                  <a:pt x="469075" y="1005840"/>
                </a:lnTo>
                <a:lnTo>
                  <a:pt x="496507" y="978408"/>
                </a:lnTo>
                <a:cubicBezTo>
                  <a:pt x="493459" y="935736"/>
                  <a:pt x="492362" y="892880"/>
                  <a:pt x="487363" y="850392"/>
                </a:cubicBezTo>
                <a:cubicBezTo>
                  <a:pt x="486237" y="840819"/>
                  <a:pt x="483566" y="830980"/>
                  <a:pt x="478219" y="822960"/>
                </a:cubicBezTo>
                <a:cubicBezTo>
                  <a:pt x="459895" y="795475"/>
                  <a:pt x="432085" y="784982"/>
                  <a:pt x="405067" y="768096"/>
                </a:cubicBezTo>
                <a:cubicBezTo>
                  <a:pt x="395748" y="762271"/>
                  <a:pt x="388061" y="753283"/>
                  <a:pt x="377635" y="749808"/>
                </a:cubicBezTo>
                <a:cubicBezTo>
                  <a:pt x="360046" y="743945"/>
                  <a:pt x="341059" y="743712"/>
                  <a:pt x="322771" y="740664"/>
                </a:cubicBezTo>
                <a:cubicBezTo>
                  <a:pt x="304483" y="743712"/>
                  <a:pt x="285496" y="743945"/>
                  <a:pt x="267907" y="749808"/>
                </a:cubicBezTo>
                <a:cubicBezTo>
                  <a:pt x="257481" y="753283"/>
                  <a:pt x="248607" y="760704"/>
                  <a:pt x="240475" y="768096"/>
                </a:cubicBezTo>
                <a:cubicBezTo>
                  <a:pt x="214959" y="791293"/>
                  <a:pt x="186451" y="812555"/>
                  <a:pt x="167323" y="841248"/>
                </a:cubicBezTo>
                <a:cubicBezTo>
                  <a:pt x="161227" y="850392"/>
                  <a:pt x="156806" y="860909"/>
                  <a:pt x="149035" y="868680"/>
                </a:cubicBezTo>
                <a:cubicBezTo>
                  <a:pt x="79585" y="938130"/>
                  <a:pt x="168881" y="818950"/>
                  <a:pt x="94171" y="923544"/>
                </a:cubicBezTo>
                <a:cubicBezTo>
                  <a:pt x="72546" y="953819"/>
                  <a:pt x="30163" y="1014984"/>
                  <a:pt x="30163" y="1014984"/>
                </a:cubicBezTo>
                <a:cubicBezTo>
                  <a:pt x="27115" y="1033272"/>
                  <a:pt x="25897" y="1051961"/>
                  <a:pt x="21019" y="1069848"/>
                </a:cubicBezTo>
                <a:cubicBezTo>
                  <a:pt x="16700" y="1085684"/>
                  <a:pt x="3073" y="1099158"/>
                  <a:pt x="2731" y="1115568"/>
                </a:cubicBezTo>
                <a:cubicBezTo>
                  <a:pt x="0" y="1246639"/>
                  <a:pt x="3343" y="1377938"/>
                  <a:pt x="11875" y="1508760"/>
                </a:cubicBezTo>
                <a:cubicBezTo>
                  <a:pt x="12659" y="1520777"/>
                  <a:pt x="51430" y="1559220"/>
                  <a:pt x="57595" y="1563624"/>
                </a:cubicBezTo>
                <a:cubicBezTo>
                  <a:pt x="68687" y="1571547"/>
                  <a:pt x="82336" y="1575149"/>
                  <a:pt x="94171" y="1581912"/>
                </a:cubicBezTo>
                <a:cubicBezTo>
                  <a:pt x="103713" y="1587364"/>
                  <a:pt x="111502" y="1595871"/>
                  <a:pt x="121603" y="1600200"/>
                </a:cubicBezTo>
                <a:cubicBezTo>
                  <a:pt x="133154" y="1605150"/>
                  <a:pt x="146257" y="1605370"/>
                  <a:pt x="158179" y="1609344"/>
                </a:cubicBezTo>
                <a:cubicBezTo>
                  <a:pt x="261478" y="1643777"/>
                  <a:pt x="152824" y="1614863"/>
                  <a:pt x="240475" y="1636776"/>
                </a:cubicBezTo>
                <a:cubicBezTo>
                  <a:pt x="261811" y="1633728"/>
                  <a:pt x="283839" y="1633825"/>
                  <a:pt x="304483" y="1627632"/>
                </a:cubicBezTo>
                <a:cubicBezTo>
                  <a:pt x="315009" y="1624474"/>
                  <a:pt x="321139" y="1607189"/>
                  <a:pt x="331915" y="1609344"/>
                </a:cubicBezTo>
                <a:cubicBezTo>
                  <a:pt x="342691" y="1611499"/>
                  <a:pt x="344107" y="1627632"/>
                  <a:pt x="350203" y="1636776"/>
                </a:cubicBezTo>
                <a:cubicBezTo>
                  <a:pt x="347155" y="1706880"/>
                  <a:pt x="346441" y="1777124"/>
                  <a:pt x="341059" y="1847088"/>
                </a:cubicBezTo>
                <a:cubicBezTo>
                  <a:pt x="340320" y="1856698"/>
                  <a:pt x="338731" y="1867704"/>
                  <a:pt x="331915" y="1874520"/>
                </a:cubicBezTo>
                <a:cubicBezTo>
                  <a:pt x="325099" y="1881336"/>
                  <a:pt x="313751" y="1881016"/>
                  <a:pt x="304483" y="1883664"/>
                </a:cubicBezTo>
                <a:cubicBezTo>
                  <a:pt x="277686" y="1891320"/>
                  <a:pt x="254197" y="1892387"/>
                  <a:pt x="231331" y="1911096"/>
                </a:cubicBezTo>
                <a:cubicBezTo>
                  <a:pt x="207978" y="1930203"/>
                  <a:pt x="167323" y="1975104"/>
                  <a:pt x="167323" y="1975104"/>
                </a:cubicBezTo>
                <a:cubicBezTo>
                  <a:pt x="164275" y="1984248"/>
                  <a:pt x="161976" y="1993677"/>
                  <a:pt x="158179" y="2002536"/>
                </a:cubicBezTo>
                <a:cubicBezTo>
                  <a:pt x="152809" y="2015065"/>
                  <a:pt x="144677" y="2026349"/>
                  <a:pt x="139891" y="2039112"/>
                </a:cubicBezTo>
                <a:cubicBezTo>
                  <a:pt x="135478" y="2050879"/>
                  <a:pt x="133795" y="2063496"/>
                  <a:pt x="130747" y="2075688"/>
                </a:cubicBezTo>
                <a:cubicBezTo>
                  <a:pt x="133795" y="2133600"/>
                  <a:pt x="134641" y="2191670"/>
                  <a:pt x="139891" y="2249424"/>
                </a:cubicBezTo>
                <a:cubicBezTo>
                  <a:pt x="140764" y="2259023"/>
                  <a:pt x="144724" y="2268235"/>
                  <a:pt x="149035" y="2276856"/>
                </a:cubicBezTo>
                <a:cubicBezTo>
                  <a:pt x="153950" y="2286686"/>
                  <a:pt x="158741" y="2297423"/>
                  <a:pt x="167323" y="2304288"/>
                </a:cubicBezTo>
                <a:cubicBezTo>
                  <a:pt x="174849" y="2310309"/>
                  <a:pt x="185611" y="2310384"/>
                  <a:pt x="194755" y="2313432"/>
                </a:cubicBezTo>
                <a:cubicBezTo>
                  <a:pt x="246571" y="2310384"/>
                  <a:pt x="298531" y="2309209"/>
                  <a:pt x="350203" y="2304288"/>
                </a:cubicBezTo>
                <a:cubicBezTo>
                  <a:pt x="362714" y="2303097"/>
                  <a:pt x="377321" y="2303420"/>
                  <a:pt x="386779" y="2295144"/>
                </a:cubicBezTo>
                <a:cubicBezTo>
                  <a:pt x="406396" y="2277980"/>
                  <a:pt x="428733" y="2229525"/>
                  <a:pt x="441643" y="2203704"/>
                </a:cubicBezTo>
                <a:cubicBezTo>
                  <a:pt x="435547" y="2176272"/>
                  <a:pt x="432241" y="2148067"/>
                  <a:pt x="423355" y="2121408"/>
                </a:cubicBezTo>
                <a:cubicBezTo>
                  <a:pt x="419880" y="2110982"/>
                  <a:pt x="415271" y="2098057"/>
                  <a:pt x="405067" y="2093976"/>
                </a:cubicBezTo>
                <a:cubicBezTo>
                  <a:pt x="396118" y="2090396"/>
                  <a:pt x="386494" y="2099323"/>
                  <a:pt x="377635" y="2103120"/>
                </a:cubicBezTo>
                <a:cubicBezTo>
                  <a:pt x="345151" y="2117042"/>
                  <a:pt x="341177" y="2121330"/>
                  <a:pt x="313627" y="2139696"/>
                </a:cubicBezTo>
                <a:lnTo>
                  <a:pt x="286195" y="2221992"/>
                </a:lnTo>
                <a:cubicBezTo>
                  <a:pt x="283147" y="2231136"/>
                  <a:pt x="279389" y="2240073"/>
                  <a:pt x="277051" y="2249424"/>
                </a:cubicBezTo>
                <a:cubicBezTo>
                  <a:pt x="265569" y="2295351"/>
                  <a:pt x="271881" y="2274078"/>
                  <a:pt x="258763" y="2313432"/>
                </a:cubicBezTo>
                <a:cubicBezTo>
                  <a:pt x="261811" y="2322576"/>
                  <a:pt x="270955" y="2331720"/>
                  <a:pt x="267907" y="2340864"/>
                </a:cubicBezTo>
                <a:cubicBezTo>
                  <a:pt x="260956" y="2361716"/>
                  <a:pt x="243523" y="2377440"/>
                  <a:pt x="231331" y="2395728"/>
                </a:cubicBezTo>
                <a:cubicBezTo>
                  <a:pt x="207696" y="2431180"/>
                  <a:pt x="216518" y="2412734"/>
                  <a:pt x="203899" y="2450592"/>
                </a:cubicBezTo>
                <a:cubicBezTo>
                  <a:pt x="200851" y="2490216"/>
                  <a:pt x="194755" y="2529723"/>
                  <a:pt x="194755" y="2569464"/>
                </a:cubicBezTo>
                <a:cubicBezTo>
                  <a:pt x="194755" y="2583512"/>
                  <a:pt x="203614" y="2632901"/>
                  <a:pt x="213043" y="2651760"/>
                </a:cubicBezTo>
                <a:cubicBezTo>
                  <a:pt x="217958" y="2661590"/>
                  <a:pt x="222749" y="2672327"/>
                  <a:pt x="231331" y="2679192"/>
                </a:cubicBezTo>
                <a:cubicBezTo>
                  <a:pt x="238857" y="2685213"/>
                  <a:pt x="249495" y="2685688"/>
                  <a:pt x="258763" y="2688336"/>
                </a:cubicBezTo>
                <a:cubicBezTo>
                  <a:pt x="308321" y="2702495"/>
                  <a:pt x="290326" y="2694649"/>
                  <a:pt x="350203" y="2706624"/>
                </a:cubicBezTo>
                <a:cubicBezTo>
                  <a:pt x="435723" y="2723728"/>
                  <a:pt x="344490" y="2707482"/>
                  <a:pt x="414211" y="2724912"/>
                </a:cubicBezTo>
                <a:lnTo>
                  <a:pt x="487363" y="2743200"/>
                </a:lnTo>
                <a:cubicBezTo>
                  <a:pt x="502603" y="2740152"/>
                  <a:pt x="523374" y="2746192"/>
                  <a:pt x="533083" y="2734056"/>
                </a:cubicBezTo>
                <a:cubicBezTo>
                  <a:pt x="540934" y="2724243"/>
                  <a:pt x="527550" y="2709517"/>
                  <a:pt x="523939" y="2697480"/>
                </a:cubicBezTo>
                <a:cubicBezTo>
                  <a:pt x="516178" y="2671611"/>
                  <a:pt x="508361" y="2636182"/>
                  <a:pt x="487363" y="2615184"/>
                </a:cubicBezTo>
                <a:cubicBezTo>
                  <a:pt x="476587" y="2604408"/>
                  <a:pt x="462979" y="2596896"/>
                  <a:pt x="450787" y="2587752"/>
                </a:cubicBezTo>
                <a:cubicBezTo>
                  <a:pt x="426403" y="2590800"/>
                  <a:pt x="401343" y="2590430"/>
                  <a:pt x="377635" y="2596896"/>
                </a:cubicBezTo>
                <a:cubicBezTo>
                  <a:pt x="367033" y="2599788"/>
                  <a:pt x="358646" y="2608149"/>
                  <a:pt x="350203" y="2615184"/>
                </a:cubicBezTo>
                <a:cubicBezTo>
                  <a:pt x="328355" y="2633391"/>
                  <a:pt x="294038" y="2673952"/>
                  <a:pt x="286195" y="2697480"/>
                </a:cubicBezTo>
                <a:lnTo>
                  <a:pt x="277051" y="2724912"/>
                </a:lnTo>
                <a:cubicBezTo>
                  <a:pt x="283147" y="2737104"/>
                  <a:pt x="292483" y="2748160"/>
                  <a:pt x="295339" y="2761488"/>
                </a:cubicBezTo>
                <a:cubicBezTo>
                  <a:pt x="301757" y="2791440"/>
                  <a:pt x="298838" y="2822821"/>
                  <a:pt x="304483" y="2852928"/>
                </a:cubicBezTo>
                <a:cubicBezTo>
                  <a:pt x="308036" y="2871875"/>
                  <a:pt x="318096" y="2889090"/>
                  <a:pt x="322771" y="2907792"/>
                </a:cubicBezTo>
                <a:cubicBezTo>
                  <a:pt x="325819" y="2919984"/>
                  <a:pt x="326965" y="2932817"/>
                  <a:pt x="331915" y="2944368"/>
                </a:cubicBezTo>
                <a:cubicBezTo>
                  <a:pt x="341059" y="2965704"/>
                  <a:pt x="356299" y="2980944"/>
                  <a:pt x="377635" y="2990088"/>
                </a:cubicBezTo>
                <a:cubicBezTo>
                  <a:pt x="402512" y="3000750"/>
                  <a:pt x="471233" y="3006360"/>
                  <a:pt x="487363" y="3008376"/>
                </a:cubicBezTo>
                <a:cubicBezTo>
                  <a:pt x="496507" y="3011424"/>
                  <a:pt x="505527" y="3014872"/>
                  <a:pt x="514795" y="3017520"/>
                </a:cubicBezTo>
                <a:cubicBezTo>
                  <a:pt x="526879" y="3020972"/>
                  <a:pt x="539604" y="3022251"/>
                  <a:pt x="551371" y="3026664"/>
                </a:cubicBezTo>
                <a:cubicBezTo>
                  <a:pt x="564134" y="3031450"/>
                  <a:pt x="575755" y="3038856"/>
                  <a:pt x="587947" y="3044952"/>
                </a:cubicBezTo>
                <a:cubicBezTo>
                  <a:pt x="606508" y="3040312"/>
                  <a:pt x="633590" y="3034535"/>
                  <a:pt x="651955" y="3026664"/>
                </a:cubicBezTo>
                <a:cubicBezTo>
                  <a:pt x="682060" y="3013762"/>
                  <a:pt x="686271" y="3005830"/>
                  <a:pt x="715963" y="2999232"/>
                </a:cubicBezTo>
                <a:cubicBezTo>
                  <a:pt x="734062" y="2995210"/>
                  <a:pt x="752586" y="2993405"/>
                  <a:pt x="770827" y="2990088"/>
                </a:cubicBezTo>
                <a:cubicBezTo>
                  <a:pt x="786771" y="2987189"/>
                  <a:pt x="835511" y="2977671"/>
                  <a:pt x="853123" y="2971800"/>
                </a:cubicBezTo>
                <a:cubicBezTo>
                  <a:pt x="868695" y="2966609"/>
                  <a:pt x="882919" y="2957493"/>
                  <a:pt x="898843" y="2953512"/>
                </a:cubicBezTo>
                <a:cubicBezTo>
                  <a:pt x="919752" y="2948285"/>
                  <a:pt x="941592" y="2947911"/>
                  <a:pt x="962851" y="2944368"/>
                </a:cubicBezTo>
                <a:cubicBezTo>
                  <a:pt x="997677" y="2938564"/>
                  <a:pt x="1012267" y="2934300"/>
                  <a:pt x="1045147" y="2926080"/>
                </a:cubicBezTo>
                <a:cubicBezTo>
                  <a:pt x="1063435" y="2913888"/>
                  <a:pt x="1079159" y="2896455"/>
                  <a:pt x="1100011" y="2889504"/>
                </a:cubicBezTo>
                <a:cubicBezTo>
                  <a:pt x="1109155" y="2886456"/>
                  <a:pt x="1118584" y="2884157"/>
                  <a:pt x="1127443" y="2880360"/>
                </a:cubicBezTo>
                <a:cubicBezTo>
                  <a:pt x="1139972" y="2874990"/>
                  <a:pt x="1151256" y="2866858"/>
                  <a:pt x="1164019" y="2862072"/>
                </a:cubicBezTo>
                <a:cubicBezTo>
                  <a:pt x="1175786" y="2857659"/>
                  <a:pt x="1188403" y="2855976"/>
                  <a:pt x="1200595" y="2852928"/>
                </a:cubicBezTo>
                <a:cubicBezTo>
                  <a:pt x="1212787" y="2843784"/>
                  <a:pt x="1224686" y="2834236"/>
                  <a:pt x="1237171" y="2825496"/>
                </a:cubicBezTo>
                <a:cubicBezTo>
                  <a:pt x="1255177" y="2812892"/>
                  <a:pt x="1292035" y="2788920"/>
                  <a:pt x="1292035" y="2788920"/>
                </a:cubicBezTo>
                <a:lnTo>
                  <a:pt x="1328611" y="2734056"/>
                </a:lnTo>
                <a:cubicBezTo>
                  <a:pt x="1334707" y="2724912"/>
                  <a:pt x="1337755" y="2712720"/>
                  <a:pt x="1346899" y="2706624"/>
                </a:cubicBezTo>
                <a:lnTo>
                  <a:pt x="1374331" y="2688336"/>
                </a:lnTo>
                <a:cubicBezTo>
                  <a:pt x="1419737" y="2620228"/>
                  <a:pt x="1361379" y="2703878"/>
                  <a:pt x="1420051" y="2633472"/>
                </a:cubicBezTo>
                <a:cubicBezTo>
                  <a:pt x="1427086" y="2625029"/>
                  <a:pt x="1431304" y="2614483"/>
                  <a:pt x="1438339" y="2606040"/>
                </a:cubicBezTo>
                <a:cubicBezTo>
                  <a:pt x="1460341" y="2579638"/>
                  <a:pt x="1466230" y="2578302"/>
                  <a:pt x="1493203" y="2560320"/>
                </a:cubicBezTo>
                <a:cubicBezTo>
                  <a:pt x="1499299" y="2551176"/>
                  <a:pt x="1503720" y="2540659"/>
                  <a:pt x="1511491" y="2532888"/>
                </a:cubicBezTo>
                <a:cubicBezTo>
                  <a:pt x="1519262" y="2525117"/>
                  <a:pt x="1532058" y="2523182"/>
                  <a:pt x="1538923" y="2514600"/>
                </a:cubicBezTo>
                <a:cubicBezTo>
                  <a:pt x="1544944" y="2507074"/>
                  <a:pt x="1544487" y="2496117"/>
                  <a:pt x="1548067" y="2487168"/>
                </a:cubicBezTo>
                <a:cubicBezTo>
                  <a:pt x="1550598" y="2480840"/>
                  <a:pt x="1554163" y="2474976"/>
                  <a:pt x="1557211" y="2468880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30115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altLang="ru-RU" sz="4800" b="1" smtClean="0"/>
              <a:t>МЫ БУДЕМ: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4038600" cy="54006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smtClean="0"/>
              <a:t>	</a:t>
            </a:r>
            <a:r>
              <a:rPr lang="ru-RU" altLang="ru-RU" b="1" u="sng" smtClean="0"/>
              <a:t>СОВЕРШЕНСТВО ВАТЬ: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b="1" u="sng" smtClean="0"/>
          </a:p>
          <a:p>
            <a:pPr eaLnBrk="1" hangingPunct="1">
              <a:lnSpc>
                <a:spcPct val="90000"/>
              </a:lnSpc>
            </a:pPr>
            <a:r>
              <a:rPr lang="ru-RU" altLang="ru-RU" b="1" smtClean="0"/>
              <a:t>Приемы научной организации труда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b="1" smtClean="0"/>
              <a:t>Навыки работы в парах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b="1" smtClean="0"/>
              <a:t>Способность к осознанному выбору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b="1" smtClean="0"/>
              <a:t>Приемы само- и взаимоконтроля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1600" b="1" u="sng" smtClean="0"/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68413"/>
            <a:ext cx="4038600" cy="48577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3200" b="1" smtClean="0"/>
              <a:t>	</a:t>
            </a:r>
            <a:r>
              <a:rPr lang="ru-RU" altLang="ru-RU" sz="3200" b="1" u="sng" smtClean="0"/>
              <a:t>РАЗВИВАТЬ: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3200" b="1" u="sng" smtClean="0"/>
          </a:p>
          <a:p>
            <a:pPr eaLnBrk="1" hangingPunct="1">
              <a:lnSpc>
                <a:spcPct val="90000"/>
              </a:lnSpc>
            </a:pPr>
            <a:r>
              <a:rPr lang="ru-RU" altLang="ru-RU" b="1" smtClean="0"/>
              <a:t>Творческие способности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b="1" smtClean="0"/>
              <a:t>Эстетический вкус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b="1" smtClean="0"/>
              <a:t>Самостоятель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smtClean="0"/>
              <a:t>	ность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b="1" smtClean="0"/>
              <a:t>Аккуратность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b="1" u="sng" smtClean="0"/>
          </a:p>
        </p:txBody>
      </p:sp>
    </p:spTree>
    <p:extLst>
      <p:ext uri="{BB962C8B-B14F-4D97-AF65-F5344CB8AC3E}">
        <p14:creationId xmlns:p14="http://schemas.microsoft.com/office/powerpoint/2010/main" val="2533976530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800" decel="1000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800" decel="100000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800" decel="100000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800" decel="100000"/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800" decel="100000" fill="hold"/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800" decel="100000" fill="hold"/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800" decel="100000"/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800" decel="100000" fill="hold"/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00" decel="100000" fill="hold"/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800" decel="100000" fill="hold"/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468313" y="981075"/>
            <a:ext cx="8280400" cy="481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>
                <a:solidFill>
                  <a:srgbClr val="006600"/>
                </a:solidFill>
              </a:rPr>
              <a:t>ВСЕ ВИДЫ ДЕКОРАТИВНО-ПРИКЛАДНОГО ИСКУССТВА ХОРОШИ.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>
                <a:solidFill>
                  <a:srgbClr val="006600"/>
                </a:solidFill>
              </a:rPr>
              <a:t>ЭТО ЗАНЯТИЕ ДЛЯ УМЕЛЫХ РУК И ДЛЯ ДУШИ.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>
                <a:solidFill>
                  <a:srgbClr val="006600"/>
                </a:solidFill>
              </a:rPr>
              <a:t>ВЫШИВАНИЕ ТРЕБУЕТ ОСОБОГО ТЕРПЕНЬЯ,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>
                <a:solidFill>
                  <a:srgbClr val="006600"/>
                </a:solidFill>
              </a:rPr>
              <a:t>НАВЫКОВ И СПОСОБОВ ЕГО ОВЛАДЕНЬЯ: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>
                <a:solidFill>
                  <a:srgbClr val="006600"/>
                </a:solidFill>
              </a:rPr>
              <a:t>КАК РАБОЧЕЕ МЕСТО ОРГАНИЗОВАТЬ, 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>
                <a:solidFill>
                  <a:srgbClr val="006600"/>
                </a:solidFill>
              </a:rPr>
              <a:t>РИСУНОК КАК ПРАВИЛЬНО КОПИРОВАТЬ,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>
                <a:solidFill>
                  <a:srgbClr val="006600"/>
                </a:solidFill>
              </a:rPr>
              <a:t>КАК ЭСТЕТИЧНО ЦВЕТ НИТОК ПОДОБРАТЬ,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>
                <a:solidFill>
                  <a:srgbClr val="006600"/>
                </a:solidFill>
              </a:rPr>
              <a:t>КАК В ИЗДЕЛИИ ГАРМОНИЮ СОЗДАТЬ.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>
                <a:solidFill>
                  <a:srgbClr val="006600"/>
                </a:solidFill>
              </a:rPr>
              <a:t>ИТАК, ИСКУССТВУ ВЫШИВАНИЯ БУДЕМ УЧИТЬСЯ,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>
                <a:solidFill>
                  <a:srgbClr val="006600"/>
                </a:solidFill>
              </a:rPr>
              <a:t>МЫ ПОМНИМ: В НАШЕЙ ЖИЗНИ ВСЕ ПРИГОДИТСЯ.</a:t>
            </a:r>
          </a:p>
        </p:txBody>
      </p:sp>
      <p:sp>
        <p:nvSpPr>
          <p:cNvPr id="5123" name="Line 5"/>
          <p:cNvSpPr>
            <a:spLocks noChangeShapeType="1"/>
          </p:cNvSpPr>
          <p:nvPr/>
        </p:nvSpPr>
        <p:spPr bwMode="auto">
          <a:xfrm>
            <a:off x="323850" y="404813"/>
            <a:ext cx="8496300" cy="0"/>
          </a:xfrm>
          <a:prstGeom prst="line">
            <a:avLst/>
          </a:prstGeom>
          <a:noFill/>
          <a:ln w="825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124" name="Line 6"/>
          <p:cNvSpPr>
            <a:spLocks noChangeShapeType="1"/>
          </p:cNvSpPr>
          <p:nvPr/>
        </p:nvSpPr>
        <p:spPr bwMode="auto">
          <a:xfrm>
            <a:off x="323850" y="404813"/>
            <a:ext cx="0" cy="6048375"/>
          </a:xfrm>
          <a:prstGeom prst="line">
            <a:avLst/>
          </a:prstGeom>
          <a:noFill/>
          <a:ln w="7937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125" name="Line 7"/>
          <p:cNvSpPr>
            <a:spLocks noChangeShapeType="1"/>
          </p:cNvSpPr>
          <p:nvPr/>
        </p:nvSpPr>
        <p:spPr bwMode="auto">
          <a:xfrm>
            <a:off x="323850" y="6453188"/>
            <a:ext cx="8496300" cy="0"/>
          </a:xfrm>
          <a:prstGeom prst="line">
            <a:avLst/>
          </a:prstGeom>
          <a:noFill/>
          <a:ln w="7937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660066"/>
              </a:solidFill>
            </a:endParaRPr>
          </a:p>
        </p:txBody>
      </p:sp>
      <p:sp>
        <p:nvSpPr>
          <p:cNvPr id="5126" name="Line 8"/>
          <p:cNvSpPr>
            <a:spLocks noChangeShapeType="1"/>
          </p:cNvSpPr>
          <p:nvPr/>
        </p:nvSpPr>
        <p:spPr bwMode="auto">
          <a:xfrm>
            <a:off x="8820150" y="404813"/>
            <a:ext cx="0" cy="6048375"/>
          </a:xfrm>
          <a:prstGeom prst="line">
            <a:avLst/>
          </a:prstGeom>
          <a:noFill/>
          <a:ln w="7937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660066"/>
              </a:solidFill>
            </a:endParaRPr>
          </a:p>
        </p:txBody>
      </p:sp>
      <p:pic>
        <p:nvPicPr>
          <p:cNvPr id="5127" name="Picture 9" descr="D:\Сычева\ТЕХНОЛОГИЯ\технология\вышивка, КАРТИНКИ\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1571625"/>
            <a:ext cx="1785937" cy="326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6164701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Актуализация знаний</a:t>
            </a: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57325"/>
            <a:ext cx="4327525" cy="5400675"/>
          </a:xfrm>
        </p:spPr>
        <p:txBody>
          <a:bodyPr/>
          <a:lstStyle/>
          <a:p>
            <a:pPr marL="533400" indent="-533400" eaLnBrk="1" hangingPunct="1">
              <a:buFontTx/>
              <a:buNone/>
            </a:pPr>
            <a:r>
              <a:rPr lang="ru-RU" altLang="ru-RU" b="1" smtClean="0"/>
              <a:t>Ответьте на вопросы: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ru-RU" altLang="ru-RU" smtClean="0"/>
              <a:t>Вы вышивали на уроках технологии в начальных классах?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ru-RU" altLang="ru-RU" smtClean="0"/>
              <a:t>Какими швами вы умеете вышивать?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59338" y="1341438"/>
            <a:ext cx="3827462" cy="5111750"/>
          </a:xfrm>
        </p:spPr>
        <p:txBody>
          <a:bodyPr/>
          <a:lstStyle/>
          <a:p>
            <a:pPr marL="533400" indent="-533400" eaLnBrk="1" hangingPunct="1">
              <a:buFontTx/>
              <a:buNone/>
            </a:pPr>
            <a:r>
              <a:rPr lang="ru-RU" altLang="ru-RU" smtClean="0"/>
              <a:t>	</a:t>
            </a:r>
            <a:r>
              <a:rPr lang="ru-RU" altLang="ru-RU" b="1" smtClean="0"/>
              <a:t>Разгадайте кроссворд, представленный слева:</a:t>
            </a:r>
          </a:p>
          <a:p>
            <a:pPr marL="533400" indent="-533400" eaLnBrk="1" hangingPunct="1">
              <a:buFontTx/>
              <a:buNone/>
            </a:pPr>
            <a:r>
              <a:rPr lang="ru-RU" altLang="ru-RU" sz="1800" b="1" u="sng" smtClean="0"/>
              <a:t>По горизонтали: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ru-RU" altLang="ru-RU" sz="1800" smtClean="0"/>
              <a:t>Моток ниток для вышивания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ru-RU" altLang="ru-RU" sz="1800" smtClean="0"/>
              <a:t>Самые распространенные нитки для вышивания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ru-RU" altLang="ru-RU" sz="1800" smtClean="0"/>
              <a:t>Основа для вышивания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ru-RU" altLang="ru-RU" sz="1800" smtClean="0"/>
              <a:t>Инструмент для вышивания</a:t>
            </a:r>
          </a:p>
          <a:p>
            <a:pPr marL="533400" indent="-533400" eaLnBrk="1" hangingPunct="1">
              <a:buFontTx/>
              <a:buNone/>
            </a:pPr>
            <a:r>
              <a:rPr lang="ru-RU" altLang="ru-RU" sz="1800" b="1" u="sng" smtClean="0"/>
              <a:t>По вертикали: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ru-RU" altLang="ru-RU" sz="1800" smtClean="0"/>
              <a:t>Держат ткань в натянутом виде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ru-RU" altLang="ru-RU" sz="1800" smtClean="0"/>
              <a:t>Материал для вышивания</a:t>
            </a:r>
          </a:p>
        </p:txBody>
      </p:sp>
      <p:sp>
        <p:nvSpPr>
          <p:cNvPr id="6149" name="Rectangle 1476"/>
          <p:cNvSpPr>
            <a:spLocks noChangeArrowheads="1"/>
          </p:cNvSpPr>
          <p:nvPr/>
        </p:nvSpPr>
        <p:spPr bwMode="auto">
          <a:xfrm>
            <a:off x="1042988" y="43656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660066"/>
                </a:solidFill>
              </a:rPr>
              <a:t>1</a:t>
            </a:r>
          </a:p>
        </p:txBody>
      </p:sp>
      <p:sp>
        <p:nvSpPr>
          <p:cNvPr id="6150" name="Rectangle 1478"/>
          <p:cNvSpPr>
            <a:spLocks noChangeArrowheads="1"/>
          </p:cNvSpPr>
          <p:nvPr/>
        </p:nvSpPr>
        <p:spPr bwMode="auto">
          <a:xfrm>
            <a:off x="1258888" y="4365625"/>
            <a:ext cx="217487" cy="217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660066"/>
              </a:solidFill>
            </a:endParaRPr>
          </a:p>
        </p:txBody>
      </p:sp>
      <p:sp>
        <p:nvSpPr>
          <p:cNvPr id="6151" name="Rectangle 1479"/>
          <p:cNvSpPr>
            <a:spLocks noChangeArrowheads="1"/>
          </p:cNvSpPr>
          <p:nvPr/>
        </p:nvSpPr>
        <p:spPr bwMode="auto">
          <a:xfrm>
            <a:off x="1476375" y="43656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660066"/>
              </a:solidFill>
            </a:endParaRPr>
          </a:p>
        </p:txBody>
      </p:sp>
      <p:sp>
        <p:nvSpPr>
          <p:cNvPr id="6152" name="Rectangle 1480"/>
          <p:cNvSpPr>
            <a:spLocks noChangeArrowheads="1"/>
          </p:cNvSpPr>
          <p:nvPr/>
        </p:nvSpPr>
        <p:spPr bwMode="auto">
          <a:xfrm>
            <a:off x="1692275" y="43656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660066"/>
              </a:solidFill>
            </a:endParaRPr>
          </a:p>
        </p:txBody>
      </p:sp>
      <p:sp>
        <p:nvSpPr>
          <p:cNvPr id="6153" name="Rectangle 1481"/>
          <p:cNvSpPr>
            <a:spLocks noChangeArrowheads="1"/>
          </p:cNvSpPr>
          <p:nvPr/>
        </p:nvSpPr>
        <p:spPr bwMode="auto">
          <a:xfrm>
            <a:off x="1908175" y="43656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660066"/>
              </a:solidFill>
            </a:endParaRPr>
          </a:p>
        </p:txBody>
      </p:sp>
      <p:sp>
        <p:nvSpPr>
          <p:cNvPr id="6154" name="Rectangle 1483"/>
          <p:cNvSpPr>
            <a:spLocks noChangeArrowheads="1"/>
          </p:cNvSpPr>
          <p:nvPr/>
        </p:nvSpPr>
        <p:spPr bwMode="auto">
          <a:xfrm>
            <a:off x="1042988" y="45815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660066"/>
              </a:solidFill>
            </a:endParaRPr>
          </a:p>
        </p:txBody>
      </p:sp>
      <p:sp>
        <p:nvSpPr>
          <p:cNvPr id="6155" name="Rectangle 1484"/>
          <p:cNvSpPr>
            <a:spLocks noChangeArrowheads="1"/>
          </p:cNvSpPr>
          <p:nvPr/>
        </p:nvSpPr>
        <p:spPr bwMode="auto">
          <a:xfrm>
            <a:off x="1042988" y="47974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660066"/>
              </a:solidFill>
            </a:endParaRPr>
          </a:p>
        </p:txBody>
      </p:sp>
      <p:sp>
        <p:nvSpPr>
          <p:cNvPr id="6156" name="Rectangle 1485"/>
          <p:cNvSpPr>
            <a:spLocks noChangeArrowheads="1"/>
          </p:cNvSpPr>
          <p:nvPr/>
        </p:nvSpPr>
        <p:spPr bwMode="auto">
          <a:xfrm>
            <a:off x="1042988" y="50133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660066"/>
              </a:solidFill>
            </a:endParaRPr>
          </a:p>
        </p:txBody>
      </p:sp>
      <p:sp>
        <p:nvSpPr>
          <p:cNvPr id="6157" name="Rectangle 1486"/>
          <p:cNvSpPr>
            <a:spLocks noChangeArrowheads="1"/>
          </p:cNvSpPr>
          <p:nvPr/>
        </p:nvSpPr>
        <p:spPr bwMode="auto">
          <a:xfrm>
            <a:off x="1042988" y="52292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660066"/>
              </a:solidFill>
            </a:endParaRPr>
          </a:p>
        </p:txBody>
      </p:sp>
      <p:sp>
        <p:nvSpPr>
          <p:cNvPr id="6158" name="Rectangle 1487"/>
          <p:cNvSpPr>
            <a:spLocks noChangeArrowheads="1"/>
          </p:cNvSpPr>
          <p:nvPr/>
        </p:nvSpPr>
        <p:spPr bwMode="auto">
          <a:xfrm>
            <a:off x="1042988" y="54451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660066"/>
              </a:solidFill>
            </a:endParaRPr>
          </a:p>
        </p:txBody>
      </p:sp>
      <p:sp>
        <p:nvSpPr>
          <p:cNvPr id="6159" name="Rectangle 1488"/>
          <p:cNvSpPr>
            <a:spLocks noChangeArrowheads="1"/>
          </p:cNvSpPr>
          <p:nvPr/>
        </p:nvSpPr>
        <p:spPr bwMode="auto">
          <a:xfrm>
            <a:off x="827088" y="47974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660066"/>
              </a:solidFill>
            </a:endParaRPr>
          </a:p>
        </p:txBody>
      </p:sp>
      <p:sp>
        <p:nvSpPr>
          <p:cNvPr id="6160" name="Rectangle 1489"/>
          <p:cNvSpPr>
            <a:spLocks noChangeArrowheads="1"/>
          </p:cNvSpPr>
          <p:nvPr/>
        </p:nvSpPr>
        <p:spPr bwMode="auto">
          <a:xfrm>
            <a:off x="611188" y="47974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660066"/>
                </a:solidFill>
              </a:rPr>
              <a:t>2</a:t>
            </a:r>
          </a:p>
        </p:txBody>
      </p:sp>
      <p:sp>
        <p:nvSpPr>
          <p:cNvPr id="6161" name="Rectangle 1490"/>
          <p:cNvSpPr>
            <a:spLocks noChangeArrowheads="1"/>
          </p:cNvSpPr>
          <p:nvPr/>
        </p:nvSpPr>
        <p:spPr bwMode="auto">
          <a:xfrm>
            <a:off x="1258888" y="4797425"/>
            <a:ext cx="217487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660066"/>
              </a:solidFill>
            </a:endParaRPr>
          </a:p>
        </p:txBody>
      </p:sp>
      <p:sp>
        <p:nvSpPr>
          <p:cNvPr id="6162" name="Rectangle 1491"/>
          <p:cNvSpPr>
            <a:spLocks noChangeArrowheads="1"/>
          </p:cNvSpPr>
          <p:nvPr/>
        </p:nvSpPr>
        <p:spPr bwMode="auto">
          <a:xfrm>
            <a:off x="1476375" y="47974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660066"/>
                </a:solidFill>
              </a:rPr>
              <a:t>2</a:t>
            </a:r>
          </a:p>
        </p:txBody>
      </p:sp>
      <p:sp>
        <p:nvSpPr>
          <p:cNvPr id="6163" name="Rectangle 1492"/>
          <p:cNvSpPr>
            <a:spLocks noChangeArrowheads="1"/>
          </p:cNvSpPr>
          <p:nvPr/>
        </p:nvSpPr>
        <p:spPr bwMode="auto">
          <a:xfrm>
            <a:off x="1692275" y="47974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660066"/>
              </a:solidFill>
            </a:endParaRPr>
          </a:p>
        </p:txBody>
      </p:sp>
      <p:sp>
        <p:nvSpPr>
          <p:cNvPr id="6164" name="Rectangle 1493"/>
          <p:cNvSpPr>
            <a:spLocks noChangeArrowheads="1"/>
          </p:cNvSpPr>
          <p:nvPr/>
        </p:nvSpPr>
        <p:spPr bwMode="auto">
          <a:xfrm>
            <a:off x="1476375" y="50133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660066"/>
              </a:solidFill>
            </a:endParaRPr>
          </a:p>
        </p:txBody>
      </p:sp>
      <p:sp>
        <p:nvSpPr>
          <p:cNvPr id="6165" name="Rectangle 1494"/>
          <p:cNvSpPr>
            <a:spLocks noChangeArrowheads="1"/>
          </p:cNvSpPr>
          <p:nvPr/>
        </p:nvSpPr>
        <p:spPr bwMode="auto">
          <a:xfrm>
            <a:off x="1476375" y="52292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660066"/>
                </a:solidFill>
              </a:rPr>
              <a:t>3</a:t>
            </a:r>
          </a:p>
        </p:txBody>
      </p:sp>
      <p:sp>
        <p:nvSpPr>
          <p:cNvPr id="6166" name="Rectangle 1495"/>
          <p:cNvSpPr>
            <a:spLocks noChangeArrowheads="1"/>
          </p:cNvSpPr>
          <p:nvPr/>
        </p:nvSpPr>
        <p:spPr bwMode="auto">
          <a:xfrm>
            <a:off x="1476375" y="54451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660066"/>
              </a:solidFill>
            </a:endParaRPr>
          </a:p>
        </p:txBody>
      </p:sp>
      <p:sp>
        <p:nvSpPr>
          <p:cNvPr id="6167" name="Rectangle 1496"/>
          <p:cNvSpPr>
            <a:spLocks noChangeArrowheads="1"/>
          </p:cNvSpPr>
          <p:nvPr/>
        </p:nvSpPr>
        <p:spPr bwMode="auto">
          <a:xfrm>
            <a:off x="1476375" y="56610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660066"/>
              </a:solidFill>
            </a:endParaRPr>
          </a:p>
        </p:txBody>
      </p:sp>
      <p:sp>
        <p:nvSpPr>
          <p:cNvPr id="6168" name="Rectangle 1497"/>
          <p:cNvSpPr>
            <a:spLocks noChangeArrowheads="1"/>
          </p:cNvSpPr>
          <p:nvPr/>
        </p:nvSpPr>
        <p:spPr bwMode="auto">
          <a:xfrm>
            <a:off x="827088" y="54451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660066"/>
              </a:solidFill>
            </a:endParaRPr>
          </a:p>
        </p:txBody>
      </p:sp>
      <p:sp>
        <p:nvSpPr>
          <p:cNvPr id="6169" name="Rectangle 1499"/>
          <p:cNvSpPr>
            <a:spLocks noChangeArrowheads="1"/>
          </p:cNvSpPr>
          <p:nvPr/>
        </p:nvSpPr>
        <p:spPr bwMode="auto">
          <a:xfrm>
            <a:off x="611188" y="54451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660066"/>
              </a:solidFill>
            </a:endParaRPr>
          </a:p>
        </p:txBody>
      </p:sp>
      <p:sp>
        <p:nvSpPr>
          <p:cNvPr id="6170" name="Rectangle 1500"/>
          <p:cNvSpPr>
            <a:spLocks noChangeArrowheads="1"/>
          </p:cNvSpPr>
          <p:nvPr/>
        </p:nvSpPr>
        <p:spPr bwMode="auto">
          <a:xfrm>
            <a:off x="395288" y="54451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660066"/>
                </a:solidFill>
              </a:rPr>
              <a:t>4</a:t>
            </a:r>
          </a:p>
        </p:txBody>
      </p:sp>
      <p:sp>
        <p:nvSpPr>
          <p:cNvPr id="6171" name="Rectangle 1501"/>
          <p:cNvSpPr>
            <a:spLocks noChangeArrowheads="1"/>
          </p:cNvSpPr>
          <p:nvPr/>
        </p:nvSpPr>
        <p:spPr bwMode="auto">
          <a:xfrm>
            <a:off x="1692275" y="52292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660066"/>
              </a:solidFill>
            </a:endParaRPr>
          </a:p>
        </p:txBody>
      </p:sp>
      <p:sp>
        <p:nvSpPr>
          <p:cNvPr id="6172" name="Rectangle 1502"/>
          <p:cNvSpPr>
            <a:spLocks noChangeArrowheads="1"/>
          </p:cNvSpPr>
          <p:nvPr/>
        </p:nvSpPr>
        <p:spPr bwMode="auto">
          <a:xfrm>
            <a:off x="1908175" y="52292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660066"/>
              </a:solidFill>
            </a:endParaRPr>
          </a:p>
        </p:txBody>
      </p:sp>
      <p:sp>
        <p:nvSpPr>
          <p:cNvPr id="6173" name="Rectangle 1503"/>
          <p:cNvSpPr>
            <a:spLocks noChangeArrowheads="1"/>
          </p:cNvSpPr>
          <p:nvPr/>
        </p:nvSpPr>
        <p:spPr bwMode="auto">
          <a:xfrm>
            <a:off x="2124075" y="52292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660066"/>
              </a:solidFill>
            </a:endParaRPr>
          </a:p>
        </p:txBody>
      </p:sp>
      <p:sp>
        <p:nvSpPr>
          <p:cNvPr id="6174" name="Rectangle 1504"/>
          <p:cNvSpPr>
            <a:spLocks noChangeArrowheads="1"/>
          </p:cNvSpPr>
          <p:nvPr/>
        </p:nvSpPr>
        <p:spPr bwMode="auto">
          <a:xfrm>
            <a:off x="2339975" y="5229225"/>
            <a:ext cx="215900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660066"/>
              </a:solidFill>
            </a:endParaRPr>
          </a:p>
        </p:txBody>
      </p:sp>
      <p:sp>
        <p:nvSpPr>
          <p:cNvPr id="6175" name="Rectangle 32"/>
          <p:cNvSpPr>
            <a:spLocks noChangeArrowheads="1"/>
          </p:cNvSpPr>
          <p:nvPr/>
        </p:nvSpPr>
        <p:spPr bwMode="auto">
          <a:xfrm>
            <a:off x="179388" y="4149725"/>
            <a:ext cx="2592387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315216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20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2000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5" dur="2000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8" dur="2000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1" dur="2000"/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4" dur="2000"/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/>
              <a:t>Давайте проверим ваши ответы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29600" cy="4697413"/>
          </a:xfrm>
        </p:spPr>
        <p:txBody>
          <a:bodyPr/>
          <a:lstStyle/>
          <a:p>
            <a:pPr marL="609600" indent="-609600" eaLnBrk="1" hangingPunct="1"/>
            <a:r>
              <a:rPr lang="ru-RU" altLang="ru-RU" sz="2800" b="1" smtClean="0"/>
              <a:t>Поменяйтесь карточками, проверьте кроссворд, запишите в карточку контроля количество ошибок:</a:t>
            </a:r>
          </a:p>
          <a:p>
            <a:pPr marL="609600" indent="-609600" eaLnBrk="1" hangingPunct="1">
              <a:buFontTx/>
              <a:buNone/>
            </a:pPr>
            <a:r>
              <a:rPr lang="ru-RU" altLang="ru-RU" sz="2400" b="1" u="sng" smtClean="0">
                <a:solidFill>
                  <a:srgbClr val="FF0000"/>
                </a:solidFill>
              </a:rPr>
              <a:t>По горизонтали:</a:t>
            </a:r>
            <a:r>
              <a:rPr lang="ru-RU" altLang="ru-RU" sz="2400" b="1" smtClean="0"/>
              <a:t>	</a:t>
            </a:r>
            <a:r>
              <a:rPr lang="ru-RU" altLang="ru-RU" sz="2400" smtClean="0"/>
              <a:t>	</a:t>
            </a:r>
            <a:r>
              <a:rPr lang="ru-RU" altLang="ru-RU" sz="2400" b="1" u="sng" smtClean="0">
                <a:solidFill>
                  <a:srgbClr val="FF0000"/>
                </a:solidFill>
              </a:rPr>
              <a:t>По вертикали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2400" smtClean="0"/>
              <a:t>Пасма			1.     Пяльцы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2400" smtClean="0"/>
              <a:t>Мулине			2.     Нитки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2400" smtClean="0"/>
              <a:t>Ткань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ru-RU" sz="2400" smtClean="0"/>
              <a:t>Игла</a:t>
            </a:r>
          </a:p>
        </p:txBody>
      </p:sp>
      <p:pic>
        <p:nvPicPr>
          <p:cNvPr id="7172" name="Picture 4" descr="D:\Сычева\ТЕХНОЛОГИЯ\технология\вышивка, КАРТИНКИ\4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149725"/>
            <a:ext cx="2857500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D:\Сычева\ТЕХНОЛОГИЯ\технология\вышивка, КАРТИНКИ\2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292600"/>
            <a:ext cx="1714500" cy="228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6307940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Вышивание – старинный и самый распространенный вид декоративно-прикладного искусства.</a:t>
            </a: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428625" y="1571625"/>
            <a:ext cx="302418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>
                <a:solidFill>
                  <a:srgbClr val="7030A0"/>
                </a:solidFill>
              </a:rPr>
              <a:t>Искусство вышивки с древнейших времен широко распространено у всех народов.</a:t>
            </a:r>
          </a:p>
        </p:txBody>
      </p:sp>
      <p:pic>
        <p:nvPicPr>
          <p:cNvPr id="8196" name="Picture 8" descr="русск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1628775"/>
            <a:ext cx="164147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 Box 9"/>
          <p:cNvSpPr txBox="1">
            <a:spLocks noChangeArrowheads="1"/>
          </p:cNvSpPr>
          <p:nvPr/>
        </p:nvSpPr>
        <p:spPr bwMode="auto">
          <a:xfrm>
            <a:off x="3995738" y="3860800"/>
            <a:ext cx="1441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660066"/>
                </a:solidFill>
              </a:rPr>
              <a:t>русские</a:t>
            </a:r>
          </a:p>
        </p:txBody>
      </p:sp>
      <p:pic>
        <p:nvPicPr>
          <p:cNvPr id="8198" name="Picture 10" descr="чуваши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292600"/>
            <a:ext cx="147637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Text Box 11"/>
          <p:cNvSpPr txBox="1">
            <a:spLocks noChangeArrowheads="1"/>
          </p:cNvSpPr>
          <p:nvPr/>
        </p:nvSpPr>
        <p:spPr bwMode="auto">
          <a:xfrm>
            <a:off x="611188" y="6491288"/>
            <a:ext cx="15128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660066"/>
                </a:solidFill>
              </a:rPr>
              <a:t>чуваши</a:t>
            </a:r>
          </a:p>
        </p:txBody>
      </p:sp>
      <p:pic>
        <p:nvPicPr>
          <p:cNvPr id="8200" name="Picture 12" descr="мордв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292600"/>
            <a:ext cx="16383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1" name="Text Box 13"/>
          <p:cNvSpPr txBox="1">
            <a:spLocks noChangeArrowheads="1"/>
          </p:cNvSpPr>
          <p:nvPr/>
        </p:nvSpPr>
        <p:spPr bwMode="auto">
          <a:xfrm>
            <a:off x="4932363" y="6491288"/>
            <a:ext cx="12239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660066"/>
                </a:solidFill>
              </a:rPr>
              <a:t>мордва</a:t>
            </a:r>
          </a:p>
        </p:txBody>
      </p:sp>
      <p:pic>
        <p:nvPicPr>
          <p:cNvPr id="8202" name="Picture 14" descr="украинц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628775"/>
            <a:ext cx="173513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3" name="Text Box 15"/>
          <p:cNvSpPr txBox="1">
            <a:spLocks noChangeArrowheads="1"/>
          </p:cNvSpPr>
          <p:nvPr/>
        </p:nvSpPr>
        <p:spPr bwMode="auto">
          <a:xfrm>
            <a:off x="6516688" y="3860800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660066"/>
                </a:solidFill>
              </a:rPr>
              <a:t>украинцы</a:t>
            </a:r>
          </a:p>
        </p:txBody>
      </p:sp>
      <p:pic>
        <p:nvPicPr>
          <p:cNvPr id="8204" name="Picture 16" descr="bahkir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4292600"/>
            <a:ext cx="1465262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5" name="Text Box 17"/>
          <p:cNvSpPr txBox="1">
            <a:spLocks noChangeArrowheads="1"/>
          </p:cNvSpPr>
          <p:nvPr/>
        </p:nvSpPr>
        <p:spPr bwMode="auto">
          <a:xfrm>
            <a:off x="2700338" y="6524625"/>
            <a:ext cx="13668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660066"/>
                </a:solidFill>
              </a:rPr>
              <a:t>башкиры</a:t>
            </a:r>
          </a:p>
        </p:txBody>
      </p:sp>
      <p:pic>
        <p:nvPicPr>
          <p:cNvPr id="8206" name="Picture 18" descr="белорусы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292600"/>
            <a:ext cx="1401763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7" name="Text Box 19"/>
          <p:cNvSpPr txBox="1">
            <a:spLocks noChangeArrowheads="1"/>
          </p:cNvSpPr>
          <p:nvPr/>
        </p:nvSpPr>
        <p:spPr bwMode="auto">
          <a:xfrm>
            <a:off x="7092950" y="6453188"/>
            <a:ext cx="1295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>
                <a:solidFill>
                  <a:srgbClr val="660066"/>
                </a:solidFill>
              </a:rPr>
              <a:t>белорусы</a:t>
            </a:r>
          </a:p>
        </p:txBody>
      </p:sp>
    </p:spTree>
    <p:extLst>
      <p:ext uri="{BB962C8B-B14F-4D97-AF65-F5344CB8AC3E}">
        <p14:creationId xmlns:p14="http://schemas.microsoft.com/office/powerpoint/2010/main" val="274265126"/>
      </p:ext>
    </p:extLst>
  </p:cSld>
  <p:clrMapOvr>
    <a:masterClrMapping/>
  </p:clrMapOvr>
  <p:transition>
    <p:plu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4000" b="1" dirty="0" smtClean="0">
                <a:solidFill>
                  <a:srgbClr val="3333CC"/>
                </a:solidFill>
              </a:rPr>
              <a:t>	Виды вышивок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68313" y="1357313"/>
            <a:ext cx="4038600" cy="5240337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СЧЕТНЫЕ (ВЫШИВАЮТСЯ ПО СЧЕТУ НИТЕЙ)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3438" y="1357313"/>
            <a:ext cx="4038600" cy="5500687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СВОБОДНЫЕ (ВЫШИВАЮТСЯ ПО КОНТУРУ РИСУНКА)</a:t>
            </a:r>
          </a:p>
        </p:txBody>
      </p:sp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684213" y="836613"/>
            <a:ext cx="7848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b="1">
                <a:solidFill>
                  <a:srgbClr val="000099"/>
                </a:solidFill>
              </a:rPr>
              <a:t>         Вышивки делятся на:</a:t>
            </a:r>
          </a:p>
        </p:txBody>
      </p:sp>
      <p:pic>
        <p:nvPicPr>
          <p:cNvPr id="9222" name="Picture 7" descr="сканирование00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589588"/>
            <a:ext cx="180022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0" descr="сканирование00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2133600"/>
            <a:ext cx="1793875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12" descr="3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133600"/>
            <a:ext cx="132397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15" descr="сканирование00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857750"/>
            <a:ext cx="165735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22" descr="сканирование00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571750"/>
            <a:ext cx="1544637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23" descr="сканирование002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860800"/>
            <a:ext cx="1547812" cy="152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8" name="Picture 24" descr="сканирование003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2357438"/>
            <a:ext cx="2160588" cy="123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9" name="Picture 25" descr="сканирование001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3714750"/>
            <a:ext cx="2449513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Picture 26" descr="сканирование00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5286375"/>
            <a:ext cx="1584325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581625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Виды вышивания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1500188"/>
            <a:ext cx="8229600" cy="504031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Вышивание может быть: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 smtClean="0">
                <a:solidFill>
                  <a:srgbClr val="7030A0"/>
                </a:solidFill>
              </a:rPr>
              <a:t>Плоскостное</a:t>
            </a:r>
            <a:r>
              <a:rPr lang="ru-RU" sz="2800" dirty="0" smtClean="0">
                <a:solidFill>
                  <a:srgbClr val="7030A0"/>
                </a:solidFill>
              </a:rPr>
              <a:t> (не создает                         ощущения объема)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800" dirty="0" smtClean="0">
              <a:solidFill>
                <a:srgbClr val="7030A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 smtClean="0">
                <a:solidFill>
                  <a:srgbClr val="7030A0"/>
                </a:solidFill>
              </a:rPr>
              <a:t>Декоративное</a:t>
            </a:r>
            <a:r>
              <a:rPr lang="ru-RU" sz="2800" dirty="0" smtClean="0">
                <a:solidFill>
                  <a:srgbClr val="7030A0"/>
                </a:solidFill>
              </a:rPr>
              <a:t> (плоскостное                   изображение мотивов растений,               животных, птиц)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800" dirty="0" smtClean="0">
              <a:solidFill>
                <a:srgbClr val="7030A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 smtClean="0">
                <a:solidFill>
                  <a:srgbClr val="7030A0"/>
                </a:solidFill>
              </a:rPr>
              <a:t>Орнаментальное</a:t>
            </a:r>
            <a:r>
              <a:rPr lang="ru-RU" sz="2800" b="1" dirty="0">
                <a:solidFill>
                  <a:srgbClr val="7030A0"/>
                </a:solidFill>
              </a:rPr>
              <a:t> </a:t>
            </a:r>
            <a:endParaRPr lang="ru-RU" sz="2800" b="1" dirty="0" smtClean="0">
              <a:solidFill>
                <a:srgbClr val="7030A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b="1" dirty="0">
                <a:solidFill>
                  <a:srgbClr val="7030A0"/>
                </a:solidFill>
              </a:rPr>
              <a:t>	</a:t>
            </a:r>
            <a:r>
              <a:rPr lang="ru-RU" sz="2800" dirty="0" smtClean="0">
                <a:solidFill>
                  <a:srgbClr val="7030A0"/>
                </a:solidFill>
              </a:rPr>
              <a:t>(ритмически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dirty="0">
                <a:solidFill>
                  <a:srgbClr val="7030A0"/>
                </a:solidFill>
              </a:rPr>
              <a:t>	</a:t>
            </a:r>
            <a:r>
              <a:rPr lang="ru-RU" sz="2800" dirty="0" smtClean="0">
                <a:solidFill>
                  <a:srgbClr val="7030A0"/>
                </a:solidFill>
              </a:rPr>
              <a:t>чередуются элементы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dirty="0">
                <a:solidFill>
                  <a:srgbClr val="7030A0"/>
                </a:solidFill>
              </a:rPr>
              <a:t>	</a:t>
            </a:r>
            <a:r>
              <a:rPr lang="ru-RU" sz="2800" dirty="0" smtClean="0">
                <a:solidFill>
                  <a:srgbClr val="7030A0"/>
                </a:solidFill>
              </a:rPr>
              <a:t> узора)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dirty="0" smtClean="0"/>
          </a:p>
        </p:txBody>
      </p:sp>
      <p:pic>
        <p:nvPicPr>
          <p:cNvPr id="10244" name="Picture 5" descr="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3214688"/>
            <a:ext cx="145732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6" descr="4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4786313"/>
            <a:ext cx="1944687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8" descr="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484313"/>
            <a:ext cx="2449512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3063509"/>
      </p:ext>
    </p:extLst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6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7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8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9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20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21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22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3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25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Оформление по умолчанию">
  <a:themeElements>
    <a:clrScheme name="Оформление по умолчанию 14">
      <a:dk1>
        <a:srgbClr val="660066"/>
      </a:dk1>
      <a:lt1>
        <a:srgbClr val="CCCCFF"/>
      </a:lt1>
      <a:dk2>
        <a:srgbClr val="CC0099"/>
      </a:dk2>
      <a:lt2>
        <a:srgbClr val="3E3E5C"/>
      </a:lt2>
      <a:accent1>
        <a:srgbClr val="60597B"/>
      </a:accent1>
      <a:accent2>
        <a:srgbClr val="6666FF"/>
      </a:accent2>
      <a:accent3>
        <a:srgbClr val="E2E2FF"/>
      </a:accent3>
      <a:accent4>
        <a:srgbClr val="560056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660066"/>
        </a:dk1>
        <a:lt1>
          <a:srgbClr val="CCCCFF"/>
        </a:lt1>
        <a:dk2>
          <a:srgbClr val="CC0099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560056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658</Words>
  <Application>Microsoft Office PowerPoint</Application>
  <PresentationFormat>Экран (4:3)</PresentationFormat>
  <Paragraphs>196</Paragraphs>
  <Slides>26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25</vt:i4>
      </vt:variant>
      <vt:variant>
        <vt:lpstr>Заголовки слайдов</vt:lpstr>
      </vt:variant>
      <vt:variant>
        <vt:i4>26</vt:i4>
      </vt:variant>
    </vt:vector>
  </HeadingPairs>
  <TitlesOfParts>
    <vt:vector size="54" baseType="lpstr">
      <vt:lpstr>Arial</vt:lpstr>
      <vt:lpstr>Times New Roman</vt:lpstr>
      <vt:lpstr>Wide Latin</vt:lpstr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7_Оформление по умолчанию</vt:lpstr>
      <vt:lpstr>8_Оформление по умолчанию</vt:lpstr>
      <vt:lpstr>9_Оформление по умолчанию</vt:lpstr>
      <vt:lpstr>10_Оформление по умолчанию</vt:lpstr>
      <vt:lpstr>11_Оформление по умолчанию</vt:lpstr>
      <vt:lpstr>12_Оформление по умолчанию</vt:lpstr>
      <vt:lpstr>13_Оформление по умолчанию</vt:lpstr>
      <vt:lpstr>14_Оформление по умолчанию</vt:lpstr>
      <vt:lpstr>15_Оформление по умолчанию</vt:lpstr>
      <vt:lpstr>16_Оформление по умолчанию</vt:lpstr>
      <vt:lpstr>17_Оформление по умолчанию</vt:lpstr>
      <vt:lpstr>18_Оформление по умолчанию</vt:lpstr>
      <vt:lpstr>19_Оформление по умолчанию</vt:lpstr>
      <vt:lpstr>20_Оформление по умолчанию</vt:lpstr>
      <vt:lpstr>21_Оформление по умолчанию</vt:lpstr>
      <vt:lpstr>22_Оформление по умолчанию</vt:lpstr>
      <vt:lpstr>23_Оформление по умолчанию</vt:lpstr>
      <vt:lpstr>25_Оформление по умолчанию</vt:lpstr>
      <vt:lpstr>Изготовление салфетки. Выбор и перевод рисунка.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Элементы несложной глади. </vt:lpstr>
      <vt:lpstr>СЕГОДНЯ МЫ</vt:lpstr>
      <vt:lpstr>МЫ БУДЕМ:</vt:lpstr>
      <vt:lpstr>Презентация PowerPoint</vt:lpstr>
      <vt:lpstr>Актуализация знаний</vt:lpstr>
      <vt:lpstr>Давайте проверим ваши ответы</vt:lpstr>
      <vt:lpstr>Вышивание – старинный и самый распространенный вид декоративно-прикладного искусства.</vt:lpstr>
      <vt:lpstr> Виды вышивок</vt:lpstr>
      <vt:lpstr>Виды вышивания</vt:lpstr>
      <vt:lpstr>Презентация PowerPoint</vt:lpstr>
      <vt:lpstr>Презентация PowerPoint</vt:lpstr>
      <vt:lpstr>вышивка в наши дни</vt:lpstr>
      <vt:lpstr>ФИЗКУЛЬТМИНУТКА</vt:lpstr>
      <vt:lpstr>ИНСТРУМЕНТЫ И МАТЕРИАЛЫ</vt:lpstr>
      <vt:lpstr>ОРГАНИЗАЦИЯ РАБОЧЕГО МЕСТА</vt:lpstr>
      <vt:lpstr>Технология процесса подготовки к вышиванию</vt:lpstr>
      <vt:lpstr>Технология процесса подготовки к вышиванию</vt:lpstr>
      <vt:lpstr>Изменение размеров рисунка</vt:lpstr>
      <vt:lpstr>Разметка рисунка на ткани</vt:lpstr>
      <vt:lpstr>Перевод рисунка на ткань</vt:lpstr>
      <vt:lpstr>Заправка ткани в пяльцы</vt:lpstr>
      <vt:lpstr>Закрепление нитки  на ткани</vt:lpstr>
      <vt:lpstr>ВЫПОЛНИТЕ ПРАКТИЧЕСКУЮ РАБОТУ, ЗАПОЛНИТЕ КАРТОЧКИ САМО- И ВЗАИМОКОНТРОЛЯ.   Успехов!</vt:lpstr>
      <vt:lpstr>Обобщение и закрепление</vt:lpstr>
      <vt:lpstr>Задание по выбору</vt:lpstr>
      <vt:lpstr>Домашнее задание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Вышивка, как один из видов декоративно-прикладного искусства. Подготовка к вышиванию.</dc:title>
  <dc:creator>Галина</dc:creator>
  <cp:lastModifiedBy>Галина</cp:lastModifiedBy>
  <cp:revision>6</cp:revision>
  <dcterms:created xsi:type="dcterms:W3CDTF">2015-10-19T21:33:35Z</dcterms:created>
  <dcterms:modified xsi:type="dcterms:W3CDTF">2017-02-21T11:58:44Z</dcterms:modified>
</cp:coreProperties>
</file>