
<file path=[Content_Types].xml><?xml version="1.0" encoding="utf-8"?>
<Types xmlns="http://schemas.openxmlformats.org/package/2006/content-types"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1882A"/>
    <a:srgbClr val="469C24"/>
    <a:srgbClr val="7F7F7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63" d="100"/>
          <a:sy n="63" d="100"/>
        </p:scale>
        <p:origin x="-1356" y="-78"/>
      </p:cViewPr>
      <p:guideLst>
        <p:guide orient="horz" pos="2448"/>
        <p:guide pos="316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07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6FE3C-34D8-4B4B-9273-D907B0A3B964}" type="datetimeFigureOut">
              <a:rPr lang="ru-RU" smtClean="0"/>
              <a:pPr/>
              <a:t>22.02.2017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9A89D-734B-4FAD-B6E7-2B864E72E4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9203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FF5F4-5691-49AF-9E16-FB22826F7264}" type="datetimeFigureOut">
              <a:rPr lang="ru-RU" smtClean="0"/>
              <a:pPr/>
              <a:t>22.02.2017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</a:t>
            </a:r>
            <a:r>
              <a:rPr lang="ru-RU" noProof="0" dirty="0" smtClean="0"/>
              <a:t>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A89D7-7603-4ECB-ADF6-F6CF2BE4F40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5848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ружная 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3291840" y="0"/>
            <a:ext cx="0" cy="7772400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675120" y="0"/>
            <a:ext cx="0" cy="7772400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457200" y="457200"/>
            <a:ext cx="2359152" cy="1828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57200" y="6854395"/>
            <a:ext cx="2359152" cy="457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57200" y="4736592"/>
            <a:ext cx="2359152" cy="207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ru-RU" dirty="0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457200" y="685800"/>
            <a:ext cx="2359152" cy="4005072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758184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 bwMode="auto">
          <a:xfrm>
            <a:off x="3758184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исунок 11"/>
          <p:cNvSpPr>
            <a:spLocks noGrp="1"/>
          </p:cNvSpPr>
          <p:nvPr>
            <p:ph type="pic" sz="quarter" idx="11"/>
          </p:nvPr>
        </p:nvSpPr>
        <p:spPr>
          <a:xfrm>
            <a:off x="3758184" y="685800"/>
            <a:ext cx="2450592" cy="4005072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7141464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7141465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исунок 11"/>
          <p:cNvSpPr>
            <a:spLocks noGrp="1"/>
          </p:cNvSpPr>
          <p:nvPr>
            <p:ph type="pic" sz="quarter" idx="12"/>
          </p:nvPr>
        </p:nvSpPr>
        <p:spPr>
          <a:xfrm>
            <a:off x="7141465" y="2084832"/>
            <a:ext cx="2450592" cy="4727448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7141464" y="1901952"/>
            <a:ext cx="2450592" cy="1463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3" hasCustomPrompt="1"/>
          </p:nvPr>
        </p:nvSpPr>
        <p:spPr>
          <a:xfrm>
            <a:off x="7142163" y="639763"/>
            <a:ext cx="2449512" cy="1262062"/>
          </a:xfrm>
        </p:spPr>
        <p:txBody>
          <a:bodyPr anchor="ctr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8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Название организации</a:t>
            </a:r>
            <a:endParaRPr lang="ru-RU" dirty="0"/>
          </a:p>
        </p:txBody>
      </p:sp>
      <p:sp>
        <p:nvSpPr>
          <p:cNvPr id="23" name="Текст 21"/>
          <p:cNvSpPr>
            <a:spLocks noGrp="1"/>
          </p:cNvSpPr>
          <p:nvPr>
            <p:ph type="body" sz="quarter" idx="14" hasCustomPrompt="1"/>
          </p:nvPr>
        </p:nvSpPr>
        <p:spPr>
          <a:xfrm>
            <a:off x="3758184" y="5148648"/>
            <a:ext cx="2449512" cy="266486"/>
          </a:xfrm>
        </p:spPr>
        <p:txBody>
          <a:bodyPr anchor="t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Название организации</a:t>
            </a:r>
            <a:endParaRPr lang="ru-RU" dirty="0"/>
          </a:p>
        </p:txBody>
      </p:sp>
      <p:sp>
        <p:nvSpPr>
          <p:cNvPr id="24" name="Текст 21"/>
          <p:cNvSpPr>
            <a:spLocks noGrp="1"/>
          </p:cNvSpPr>
          <p:nvPr>
            <p:ph type="body" sz="quarter" idx="15" hasCustomPrompt="1"/>
          </p:nvPr>
        </p:nvSpPr>
        <p:spPr>
          <a:xfrm>
            <a:off x="3758184" y="5465711"/>
            <a:ext cx="2449512" cy="427881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Адрес организации</a:t>
            </a:r>
            <a:endParaRPr lang="ru-RU" dirty="0"/>
          </a:p>
        </p:txBody>
      </p:sp>
      <p:sp>
        <p:nvSpPr>
          <p:cNvPr id="25" name="Текст 21"/>
          <p:cNvSpPr>
            <a:spLocks noGrp="1"/>
          </p:cNvSpPr>
          <p:nvPr>
            <p:ph type="body" sz="quarter" idx="16" hasCustomPrompt="1"/>
          </p:nvPr>
        </p:nvSpPr>
        <p:spPr>
          <a:xfrm>
            <a:off x="3758184" y="5910688"/>
            <a:ext cx="2449512" cy="18596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телефон</a:t>
            </a:r>
            <a:endParaRPr lang="ru-RU" dirty="0"/>
          </a:p>
        </p:txBody>
      </p:sp>
      <p:sp>
        <p:nvSpPr>
          <p:cNvPr id="26" name="Текст 21"/>
          <p:cNvSpPr>
            <a:spLocks noGrp="1"/>
          </p:cNvSpPr>
          <p:nvPr>
            <p:ph type="body" sz="quarter" idx="17" hasCustomPrompt="1"/>
          </p:nvPr>
        </p:nvSpPr>
        <p:spPr>
          <a:xfrm>
            <a:off x="3758184" y="6155974"/>
            <a:ext cx="2449512" cy="18596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ЭЛЕКТРОННАЯ ПОЧТА </a:t>
            </a:r>
            <a:endParaRPr lang="ru-RU" dirty="0"/>
          </a:p>
        </p:txBody>
      </p:sp>
      <p:sp>
        <p:nvSpPr>
          <p:cNvPr id="27" name="Текст 21"/>
          <p:cNvSpPr>
            <a:spLocks noGrp="1"/>
          </p:cNvSpPr>
          <p:nvPr>
            <p:ph type="body" sz="quarter" idx="18" hasCustomPrompt="1"/>
          </p:nvPr>
        </p:nvSpPr>
        <p:spPr>
          <a:xfrm>
            <a:off x="3758184" y="6854395"/>
            <a:ext cx="2449512" cy="4483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URL-адрес веб-сайта</a:t>
            </a:r>
            <a:endParaRPr lang="ru-RU" dirty="0"/>
          </a:p>
        </p:txBody>
      </p:sp>
      <p:sp>
        <p:nvSpPr>
          <p:cNvPr id="28" name="Текст 21"/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4736592"/>
            <a:ext cx="2359152" cy="2075688"/>
          </a:xfrm>
        </p:spPr>
        <p:txBody>
          <a:bodyPr lIns="182880" rIns="182880" anchor="ctr">
            <a:no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6319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яя 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 userDrawn="1"/>
        </p:nvCxnSpPr>
        <p:spPr>
          <a:xfrm>
            <a:off x="6766560" y="0"/>
            <a:ext cx="0" cy="7772400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 userDrawn="1"/>
        </p:nvSpPr>
        <p:spPr>
          <a:xfrm>
            <a:off x="3849624" y="685800"/>
            <a:ext cx="2450592" cy="39503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единительная линия 2"/>
          <p:cNvCxnSpPr/>
          <p:nvPr userDrawn="1"/>
        </p:nvCxnSpPr>
        <p:spPr>
          <a:xfrm>
            <a:off x="3383280" y="0"/>
            <a:ext cx="0" cy="7772400"/>
          </a:xfrm>
          <a:prstGeom prst="line">
            <a:avLst/>
          </a:prstGeom>
          <a:ln>
            <a:solidFill>
              <a:srgbClr val="C8C8C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457200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57200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457200" y="685800"/>
            <a:ext cx="2450592" cy="227685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849624" y="457200"/>
            <a:ext cx="2450592" cy="1828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849624" y="6854395"/>
            <a:ext cx="2450592" cy="457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7232904" y="457200"/>
            <a:ext cx="235915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7232904" y="6854395"/>
            <a:ext cx="235915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Текст 21"/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3004771"/>
            <a:ext cx="2450592" cy="6623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3" name="Текст 21"/>
          <p:cNvSpPr>
            <a:spLocks noGrp="1"/>
          </p:cNvSpPr>
          <p:nvPr>
            <p:ph type="body" sz="quarter" idx="21" hasCustomPrompt="1"/>
          </p:nvPr>
        </p:nvSpPr>
        <p:spPr>
          <a:xfrm>
            <a:off x="4114800" y="914400"/>
            <a:ext cx="1943100" cy="3352800"/>
          </a:xfrm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30000"/>
              </a:lnSpc>
              <a:spcBef>
                <a:spcPts val="800"/>
              </a:spcBef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4" name="Рисунок 11"/>
          <p:cNvSpPr>
            <a:spLocks noGrp="1"/>
          </p:cNvSpPr>
          <p:nvPr>
            <p:ph type="pic" sz="quarter" idx="22"/>
          </p:nvPr>
        </p:nvSpPr>
        <p:spPr>
          <a:xfrm>
            <a:off x="3849624" y="4690587"/>
            <a:ext cx="2450592" cy="211062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6" name="Текст 21"/>
          <p:cNvSpPr>
            <a:spLocks noGrp="1"/>
          </p:cNvSpPr>
          <p:nvPr>
            <p:ph type="body" sz="quarter" idx="24" hasCustomPrompt="1"/>
          </p:nvPr>
        </p:nvSpPr>
        <p:spPr>
          <a:xfrm>
            <a:off x="7235571" y="4636192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8" name="Текст 21"/>
          <p:cNvSpPr>
            <a:spLocks noGrp="1"/>
          </p:cNvSpPr>
          <p:nvPr>
            <p:ph type="body" sz="quarter" idx="26" hasCustomPrompt="1"/>
          </p:nvPr>
        </p:nvSpPr>
        <p:spPr>
          <a:xfrm>
            <a:off x="7235571" y="2854381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0" name="Текст 21"/>
          <p:cNvSpPr>
            <a:spLocks noGrp="1"/>
          </p:cNvSpPr>
          <p:nvPr>
            <p:ph type="body" sz="quarter" idx="28" hasCustomPrompt="1"/>
          </p:nvPr>
        </p:nvSpPr>
        <p:spPr>
          <a:xfrm>
            <a:off x="7235571" y="933388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3" name="Текст 21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704131"/>
            <a:ext cx="2450592" cy="3074219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5" name="Текст 21"/>
          <p:cNvSpPr>
            <a:spLocks noGrp="1"/>
          </p:cNvSpPr>
          <p:nvPr>
            <p:ph type="body" sz="quarter" idx="33" hasCustomPrompt="1"/>
          </p:nvPr>
        </p:nvSpPr>
        <p:spPr>
          <a:xfrm>
            <a:off x="7235571" y="1170442"/>
            <a:ext cx="2359152" cy="1560646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6" name="Текст 21"/>
          <p:cNvSpPr>
            <a:spLocks noGrp="1"/>
          </p:cNvSpPr>
          <p:nvPr>
            <p:ph type="body" sz="quarter" idx="34" hasCustomPrompt="1"/>
          </p:nvPr>
        </p:nvSpPr>
        <p:spPr>
          <a:xfrm>
            <a:off x="7235571" y="3091437"/>
            <a:ext cx="2359152" cy="1393177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7" name="Текст 21"/>
          <p:cNvSpPr>
            <a:spLocks noGrp="1"/>
          </p:cNvSpPr>
          <p:nvPr>
            <p:ph type="body" sz="quarter" idx="35" hasCustomPrompt="1"/>
          </p:nvPr>
        </p:nvSpPr>
        <p:spPr>
          <a:xfrm>
            <a:off x="7235571" y="4873246"/>
            <a:ext cx="2359152" cy="1905104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450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</a:t>
            </a:r>
            <a:r>
              <a:rPr lang="ru-RU" noProof="0" dirty="0" smtClean="0"/>
              <a:t>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AE6A-DCF3-43E4-B2A0-33D0CF1225FC}" type="datetimeFigureOut">
              <a:rPr lang="ru-RU" smtClean="0"/>
              <a:pPr/>
              <a:t>22.02.2017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287000" y="0"/>
            <a:ext cx="1828800" cy="77678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4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Печать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baseline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Печать на разных принтерах может отличаться, поэтому обязательно сделайте несколько пробных распечаток. Если выравнивание не идеально, поэкспериментируйте с параметром "Масштабировать по листу". Чтобы отобразить его, в диалоговом окне "Печать" нажмите "Слайды размером во всю страницу".</a:t>
            </a:r>
          </a:p>
          <a:p>
            <a:pPr algn="l" defTabSz="914400">
              <a:spcBef>
                <a:spcPts val="6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Вы заметили метки на линии сгиба? Они едва видны, но если вы не хотите, чтобы они отображались в вашей брошюре, последовательно нажмите "Вид", "Образец слайдов" и удалите их перед печатью.</a:t>
            </a:r>
          </a:p>
          <a:p>
            <a:pPr algn="l" defTabSz="914400">
              <a:spcBef>
                <a:spcPts val="600"/>
              </a:spcBef>
              <a:buNone/>
            </a:pPr>
            <a:r>
              <a:rPr lang="ru-RU" sz="14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Настройка содержимого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Заполнители в этой брошюре уже отформатированы. Если вы хотите добавить в текст маркеры или удалить их, на вкладке "Главная" нажмите кнопку "Маркеры".</a:t>
            </a:r>
          </a:p>
          <a:p>
            <a:pPr algn="l" defTabSz="914400">
              <a:spcBef>
                <a:spcPts val="6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Если требуются дополнительные заполнители для заголовков, субтитров или основного текста, скопируйте нужное содержимое и перетащите его в соответствующее место. Смарт-направляющие </a:t>
            </a:r>
            <a:r>
              <a:rPr lang="ru-RU" sz="900" b="0" i="0" dirty="0" err="1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PowerPoint</a:t>
            </a: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помогут вам выровнять его относительно других элементов на странице.</a:t>
            </a:r>
          </a:p>
          <a:p>
            <a:pPr algn="l" defTabSz="914400">
              <a:spcBef>
                <a:spcPts val="6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Хотите заменить предложенные изображения? Нет проблем! Выберите изображение, нажмите клавишу Удалить, а затем — значок для добавления вашей картинки.</a:t>
            </a:r>
          </a:p>
          <a:p>
            <a:pPr algn="l" defTabSz="914400">
              <a:spcBef>
                <a:spcPts val="6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Если вставленная фотография </a:t>
            </a:r>
            <a:r>
              <a:rPr lang="ru-RU" sz="900" b="0" i="0" baseline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не совсем подходит по размеру, ее легко обрезать. Для этого выберите изображение, а затем в разделе "Работа с рисунками" на вкладке "Формат" в группе "Размер" нажмите кнопку "Обрезка".</a:t>
            </a:r>
            <a:endParaRPr lang="ru-RU" sz="900" b="0" i="0" baseline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728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iming>
    <p:tnLst>
      <p:par>
        <p:cTn id="1" dur="indefinite" restart="never" nodeType="tmRoot"/>
      </p:par>
    </p:tnLst>
  </p:timing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defTabSz="1"/>
            <a:r>
              <a:rPr lang="ru-RU" sz="900" i="1" dirty="0">
                <a:solidFill>
                  <a:srgbClr val="000000"/>
                </a:solidFill>
              </a:rPr>
              <a:t>Российская Федерация</a:t>
            </a:r>
          </a:p>
          <a:p>
            <a:pPr defTabSz="1"/>
            <a:r>
              <a:rPr lang="ru-RU" sz="900" i="1" dirty="0">
                <a:solidFill>
                  <a:srgbClr val="000000"/>
                </a:solidFill>
              </a:rPr>
              <a:t>муниципальное автономное дошкольное образовательное учреждение</a:t>
            </a:r>
          </a:p>
          <a:p>
            <a:pPr defTabSz="1"/>
            <a:r>
              <a:rPr lang="ru-RU" sz="900" i="1" dirty="0">
                <a:solidFill>
                  <a:srgbClr val="000000"/>
                </a:solidFill>
              </a:rPr>
              <a:t>«Детский сад комбинированного вида №5 «Колокольчик»</a:t>
            </a:r>
            <a:endParaRPr lang="ru-RU" sz="900" b="1" i="0" dirty="0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>
          <a:xfrm>
            <a:off x="3384199" y="5071997"/>
            <a:ext cx="3150705" cy="526595"/>
          </a:xfrm>
        </p:spPr>
        <p:txBody>
          <a:bodyPr/>
          <a:lstStyle/>
          <a:p>
            <a:pPr defTabSz="1"/>
            <a:r>
              <a:rPr lang="ru-RU" i="1" dirty="0">
                <a:solidFill>
                  <a:srgbClr val="6886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</a:t>
            </a:r>
            <a:r>
              <a:rPr lang="ru-RU" i="1" dirty="0" smtClean="0">
                <a:solidFill>
                  <a:srgbClr val="6886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для родителей:</a:t>
            </a:r>
            <a:endParaRPr lang="ru-RU" sz="1600" b="1" i="0" dirty="0">
              <a:solidFill>
                <a:srgbClr val="6886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5"/>
          </p:nvPr>
        </p:nvSpPr>
        <p:spPr>
          <a:xfrm>
            <a:off x="3686673" y="5639530"/>
            <a:ext cx="2449512" cy="825759"/>
          </a:xfrm>
        </p:spPr>
        <p:txBody>
          <a:bodyPr/>
          <a:lstStyle/>
          <a:p>
            <a:pPr defTabSz="1"/>
            <a:r>
              <a:rPr lang="ru-RU" dirty="0">
                <a:solidFill>
                  <a:srgbClr val="595959"/>
                </a:solidFill>
              </a:rPr>
              <a:t>Калининградская обл</a:t>
            </a:r>
            <a:r>
              <a:rPr lang="ru-RU" dirty="0" smtClean="0">
                <a:solidFill>
                  <a:srgbClr val="595959"/>
                </a:solidFill>
              </a:rPr>
              <a:t>., г</a:t>
            </a:r>
            <a:r>
              <a:rPr lang="ru-RU" dirty="0">
                <a:solidFill>
                  <a:srgbClr val="595959"/>
                </a:solidFill>
              </a:rPr>
              <a:t>. Советск, ул. Карла Либкнехта, дом 8;</a:t>
            </a:r>
          </a:p>
          <a:p>
            <a:pPr defTabSz="1"/>
            <a:r>
              <a:rPr lang="ru-RU" dirty="0">
                <a:solidFill>
                  <a:srgbClr val="595959"/>
                </a:solidFill>
              </a:rPr>
              <a:t>ул. Искры, дом </a:t>
            </a:r>
            <a:r>
              <a:rPr lang="ru-RU" dirty="0" smtClean="0">
                <a:solidFill>
                  <a:srgbClr val="595959"/>
                </a:solidFill>
              </a:rPr>
              <a:t>28.</a:t>
            </a:r>
            <a:endParaRPr lang="ru-RU" dirty="0">
              <a:solidFill>
                <a:srgbClr val="595959"/>
              </a:solidFill>
            </a:endParaRPr>
          </a:p>
          <a:p>
            <a:pPr defTabSz="1"/>
            <a:r>
              <a:rPr lang="ru-RU" dirty="0">
                <a:solidFill>
                  <a:srgbClr val="595959"/>
                </a:solidFill>
              </a:rPr>
              <a:t>Телефон: 8(40161)3 45 51</a:t>
            </a:r>
            <a:r>
              <a:rPr lang="ru-RU" dirty="0" smtClean="0">
                <a:solidFill>
                  <a:srgbClr val="595959"/>
                </a:solidFill>
              </a:rPr>
              <a:t>, 3 </a:t>
            </a:r>
            <a:r>
              <a:rPr lang="ru-RU" dirty="0">
                <a:solidFill>
                  <a:srgbClr val="595959"/>
                </a:solidFill>
              </a:rPr>
              <a:t>22 09.</a:t>
            </a:r>
            <a:endParaRPr lang="ru-RU" sz="1100" b="0" i="0" dirty="0">
              <a:solidFill>
                <a:srgbClr val="59595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7"/>
          </p:nvPr>
        </p:nvSpPr>
        <p:spPr>
          <a:xfrm>
            <a:off x="3710250" y="6587885"/>
            <a:ext cx="2449512" cy="185965"/>
          </a:xfrm>
        </p:spPr>
        <p:txBody>
          <a:bodyPr/>
          <a:lstStyle/>
          <a:p>
            <a:pPr defTabSz="1">
              <a:spcBef>
                <a:spcPts val="1100"/>
              </a:spcBef>
            </a:pPr>
            <a:r>
              <a:rPr lang="en-US" dirty="0">
                <a:solidFill>
                  <a:srgbClr val="595959"/>
                </a:solidFill>
              </a:rPr>
              <a:t>madou5sovetsk@yandex.ru</a:t>
            </a:r>
            <a:endParaRPr lang="ru-RU" sz="1100" b="0" i="0" dirty="0">
              <a:solidFill>
                <a:srgbClr val="59595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defTabSz="1">
              <a:spcBef>
                <a:spcPts val="1100"/>
              </a:spcBef>
            </a:pPr>
            <a:r>
              <a:rPr lang="en-US" dirty="0" smtClean="0"/>
              <a:t>http://nashsad.ucoz.ru</a:t>
            </a:r>
            <a:endParaRPr lang="ru-RU" sz="1100" b="0" i="0" dirty="0">
              <a:solidFill>
                <a:schemeClr val="bg1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53154" y="2070988"/>
            <a:ext cx="245383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69C24"/>
                </a:solidFill>
              </a:rPr>
              <a:t>«МИР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69C24"/>
                </a:solidFill>
              </a:rPr>
              <a:t> Вокруг нас!"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69C24"/>
              </a:soli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52320" y="2789223"/>
            <a:ext cx="26050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 </a:t>
            </a:r>
            <a:endParaRPr lang="ru-RU" sz="1400" b="1" dirty="0">
              <a:solidFill>
                <a:schemeClr val="tx2"/>
              </a:solidFill>
            </a:endParaRPr>
          </a:p>
        </p:txBody>
      </p:sp>
      <p:pic>
        <p:nvPicPr>
          <p:cNvPr id="24" name="Рисунок 23" descr="SAM_57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0274" y="3047706"/>
            <a:ext cx="2740885" cy="2311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06856" y="5675001"/>
            <a:ext cx="2523282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1882A"/>
                </a:solidFill>
                <a:effectLst/>
                <a:latin typeface="+mj-lt"/>
                <a:ea typeface="Times New Roman" pitchFamily="18" charset="0"/>
              </a:rPr>
              <a:t>Природа – это единственная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31882A"/>
              </a:solidFill>
              <a:effectLst/>
              <a:latin typeface="+mj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1882A"/>
                </a:solidFill>
                <a:effectLst/>
                <a:latin typeface="+mj-lt"/>
                <a:ea typeface="Times New Roman" pitchFamily="18" charset="0"/>
              </a:rPr>
              <a:t> книга с великим содержанием                                  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31882A"/>
              </a:solidFill>
              <a:effectLst/>
              <a:latin typeface="+mj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1882A"/>
                </a:solidFill>
                <a:effectLst/>
                <a:latin typeface="+mj-lt"/>
                <a:ea typeface="Times New Roman" pitchFamily="18" charset="0"/>
              </a:rPr>
              <a:t>  на каждом листе.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31882A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1882A"/>
                </a:solidFill>
                <a:effectLst/>
                <a:latin typeface="+mj-lt"/>
                <a:ea typeface="Times New Roman" pitchFamily="18" charset="0"/>
              </a:rPr>
              <a:t>             Гёте Иоганн Вольфганг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31882A"/>
              </a:solidFill>
              <a:effectLst/>
              <a:latin typeface="+mj-lt"/>
            </a:endParaRPr>
          </a:p>
        </p:txBody>
      </p:sp>
      <p:pic>
        <p:nvPicPr>
          <p:cNvPr id="25" name="Рисунок 24" descr="F:\занятия на атестацию\опытытно экспериментальная деятельность старших дошкольников\DSC04592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35756" y="3073286"/>
            <a:ext cx="2224839" cy="1348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3789504" y="4198636"/>
            <a:ext cx="2333625" cy="754063"/>
          </a:xfrm>
          <a:prstGeom prst="wave">
            <a:avLst>
              <a:gd name="adj1" fmla="val 13005"/>
              <a:gd name="adj2" fmla="val 0"/>
            </a:avLst>
          </a:prstGeom>
          <a:solidFill>
            <a:srgbClr val="70AD47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3756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Calibri" pitchFamily="34" charset="0"/>
              </a:rPr>
              <a:t>Экспериментируйте!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4285767" y="1590917"/>
            <a:ext cx="1879600" cy="722313"/>
          </a:xfrm>
          <a:prstGeom prst="wave">
            <a:avLst>
              <a:gd name="adj1" fmla="val 13005"/>
              <a:gd name="adj2" fmla="val 0"/>
            </a:avLst>
          </a:prstGeom>
          <a:solidFill>
            <a:srgbClr val="4472C4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1F376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</a:rPr>
              <a:t>Читайте!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4100573" y="961081"/>
            <a:ext cx="1879600" cy="6731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ED7D31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823B0B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</a:rPr>
              <a:t>Изучайте!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4413089" y="2274204"/>
            <a:ext cx="1879600" cy="641350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C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5F0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Наблюдайте!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" name="Рисунок 26" descr="SAM_54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586" y="884798"/>
            <a:ext cx="2201360" cy="134911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" name="Рисунок 29" descr="SAM_539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7159" y="2581154"/>
            <a:ext cx="2210766" cy="13079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" name="Рисунок 30" descr="SAM_546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861" y="5092861"/>
            <a:ext cx="2216973" cy="142368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4644" y="4027990"/>
            <a:ext cx="2777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</a:rPr>
              <a:t>Обращайтесь за профессиональной помощь к нам.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81966" y="6840639"/>
            <a:ext cx="2508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rgbClr val="002060"/>
                </a:solidFill>
                <a:ea typeface="Times New Roman" pitchFamily="18" charset="0"/>
              </a:rPr>
              <a:t>Мы рады</a:t>
            </a:r>
          </a:p>
          <a:p>
            <a:pPr lvl="0" algn="ctr"/>
            <a:r>
              <a:rPr lang="ru-RU" sz="1200" b="1" dirty="0" smtClean="0">
                <a:solidFill>
                  <a:srgbClr val="002060"/>
                </a:solidFill>
                <a:ea typeface="Times New Roman" pitchFamily="18" charset="0"/>
              </a:rPr>
              <a:t> с вами сотрудничать.</a:t>
            </a:r>
            <a:endParaRPr lang="ru-RU" sz="1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26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00942" y="717631"/>
            <a:ext cx="2801073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Дети на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6-7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году жизни могут прослеживать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некоторые причинно-следственные зависимости, их интересуют структура и свойства различных объектов.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 descr="SAM_53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13" y="1759352"/>
            <a:ext cx="2326511" cy="14931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8344" y="3463483"/>
            <a:ext cx="2916821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 подготовительной группе продолжается и углубляется знакомство с частями суток, временами года; изменениями во времени, происходящими с людьми, в неживой природе, растениями и животными, обогащаются представления о живой природе, устанавливают взаимосвязь между явлениями живой и неживой природы.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1100" algn="l"/>
              </a:tabLst>
            </a:pP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Уделяется больше времени:</a:t>
            </a:r>
            <a:endParaRPr kumimoji="0" lang="ru-RU" sz="120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81100" algn="l"/>
              </a:tabLst>
            </a:pP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анализу разных объектов (вода, снег, воздух).  </a:t>
            </a:r>
            <a:endParaRPr kumimoji="0" lang="ru-RU" sz="120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81100" algn="l"/>
              </a:tabLst>
            </a:pP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поиску и нахождению причину того или иного явления (смена времен года, листопад, снег).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181100" algn="l"/>
              </a:tabLst>
            </a:pPr>
            <a:r>
              <a:rPr lang="ru-RU" sz="1200" i="1" dirty="0" smtClean="0">
                <a:solidFill>
                  <a:schemeClr val="tx2"/>
                </a:solidFill>
                <a:ea typeface="Times New Roman" pitchFamily="18" charset="0"/>
              </a:rPr>
              <a:t> рассматривают рост и развитие живых организмов (растения).</a:t>
            </a:r>
            <a:endParaRPr lang="ru-RU" sz="1100" i="1" dirty="0" smtClean="0">
              <a:solidFill>
                <a:schemeClr val="tx2"/>
              </a:solidFill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811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877519" y="648181"/>
            <a:ext cx="2326512" cy="6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Задачи: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Образовательные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Расширять кругозор, что является необходимым для любого культурного человека. Способствовать популяризации у учащихся биологических и экологических знаний. Ознакомление с видовым составом флоры и фауны окрестностей; с редкими и исчезающими растениями и животными местности; с правилами поведения в природе; </a:t>
            </a:r>
            <a:endParaRPr kumimoji="0" lang="ru-RU" sz="1050" b="0" i="1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Развивающие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Развитие навыков общение и коммуникации. Развитие творческих способностей ребенка. Формирование экологической культуры и чувства ответственности за состояние окружающей среды с учетом региональных особенностей. Формирование приемов, умений и навыков по организации поисковой и исследовательской деятельности, самостоятельной познавательной деятельности, проведения опытов. Формирование потребности в здоровом образе жизни.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u="sng" dirty="0" smtClean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u="sng" dirty="0" smtClean="0">
                <a:solidFill>
                  <a:schemeClr val="tx2"/>
                </a:solidFill>
              </a:rPr>
              <a:t>Воспитательные</a:t>
            </a:r>
            <a:r>
              <a:rPr lang="ru-RU" sz="1100" dirty="0" smtClean="0">
                <a:solidFill>
                  <a:schemeClr val="tx2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i="1" dirty="0" smtClean="0">
                <a:solidFill>
                  <a:schemeClr val="tx2"/>
                </a:solidFill>
              </a:rPr>
              <a:t>Воспитывать интерес к миру живых существ. Воспитывать ответственное            отношение к порученному делу</a:t>
            </a:r>
            <a:r>
              <a:rPr lang="ru-RU" sz="1100" i="1" dirty="0" smtClean="0">
                <a:solidFill>
                  <a:schemeClr val="tx2"/>
                </a:solidFill>
              </a:rPr>
              <a:t>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3" name="Рисунок 12" descr="F:\занятия на атестацию\опытытно экспериментальная деятельность старших дошкольников\DSC04613.JPG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87877" y="5995686"/>
            <a:ext cx="2615879" cy="1446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7130005" y="670555"/>
            <a:ext cx="268532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i="1" dirty="0" smtClean="0">
                <a:solidFill>
                  <a:schemeClr val="tx2"/>
                </a:solidFill>
              </a:rPr>
              <a:t>Знакомство с природой происходит как в ходе наблюдений за сезонными изменениями и погодой на прогулке, пешей экскурсии; при экспериментировании; в беседах; дидактических играх; в рассматривании иллюстраций; в чтении литературных произведений; в прослушивании   музыкальных произведений. Дети самостоятельно делают выводы из результатов наблюдений.</a:t>
            </a:r>
            <a:endParaRPr lang="ru-RU" sz="900" b="1" i="1" dirty="0">
              <a:solidFill>
                <a:schemeClr val="tx2"/>
              </a:solidFill>
            </a:endParaRPr>
          </a:p>
        </p:txBody>
      </p:sp>
      <p:sp>
        <p:nvSpPr>
          <p:cNvPr id="2057" name="Прямоугольник 11"/>
          <p:cNvSpPr>
            <a:spLocks noChangeArrowheads="1"/>
          </p:cNvSpPr>
          <p:nvPr/>
        </p:nvSpPr>
        <p:spPr bwMode="auto">
          <a:xfrm>
            <a:off x="7173471" y="2910914"/>
            <a:ext cx="1285875" cy="381000"/>
          </a:xfrm>
          <a:prstGeom prst="rect">
            <a:avLst/>
          </a:prstGeom>
          <a:gradFill rotWithShape="0">
            <a:gsLst>
              <a:gs pos="0">
                <a:srgbClr val="F4B083"/>
              </a:gs>
              <a:gs pos="50000">
                <a:srgbClr val="ED7D31"/>
              </a:gs>
              <a:gs pos="100000">
                <a:srgbClr val="F4B083"/>
              </a:gs>
            </a:gsLst>
            <a:lin ang="5400000" scaled="1"/>
          </a:gradFill>
          <a:ln w="12700">
            <a:solidFill>
              <a:srgbClr val="ED7D31"/>
            </a:solidFill>
            <a:miter lim="800000"/>
            <a:headEnd/>
            <a:tailEnd/>
          </a:ln>
          <a:effectLst>
            <a:outerShdw dist="28398" dir="3806097" algn="ctr" rotWithShape="0">
              <a:srgbClr val="823B0B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воспитательный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2055" name="Прямоугольник 8"/>
          <p:cNvSpPr>
            <a:spLocks noChangeArrowheads="1"/>
          </p:cNvSpPr>
          <p:nvPr/>
        </p:nvSpPr>
        <p:spPr bwMode="auto">
          <a:xfrm>
            <a:off x="8543806" y="2899338"/>
            <a:ext cx="1352550" cy="381000"/>
          </a:xfrm>
          <a:prstGeom prst="rect">
            <a:avLst/>
          </a:prstGeom>
          <a:gradFill rotWithShape="0">
            <a:gsLst>
              <a:gs pos="0">
                <a:srgbClr val="A8D08D"/>
              </a:gs>
              <a:gs pos="50000">
                <a:srgbClr val="70AD47"/>
              </a:gs>
              <a:gs pos="100000">
                <a:srgbClr val="A8D08D"/>
              </a:gs>
            </a:gsLst>
            <a:lin ang="5400000" scaled="1"/>
          </a:gradFill>
          <a:ln w="12700">
            <a:solidFill>
              <a:srgbClr val="70AD47"/>
            </a:solidFill>
            <a:miter lim="800000"/>
            <a:headEnd/>
            <a:tailEnd/>
          </a:ln>
          <a:effectLst>
            <a:outerShdw dist="28398" dir="3806097" algn="ctr" rotWithShape="0">
              <a:srgbClr val="375623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образовательный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2056" name="Прямая со стрелкой 10"/>
          <p:cNvSpPr>
            <a:spLocks noChangeShapeType="1"/>
          </p:cNvSpPr>
          <p:nvPr/>
        </p:nvSpPr>
        <p:spPr bwMode="auto">
          <a:xfrm rot="10800000" flipV="1">
            <a:off x="7587025" y="2646142"/>
            <a:ext cx="219075" cy="114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ая со стрелкой 9"/>
          <p:cNvSpPr>
            <a:spLocks noChangeShapeType="1"/>
          </p:cNvSpPr>
          <p:nvPr/>
        </p:nvSpPr>
        <p:spPr bwMode="auto">
          <a:xfrm>
            <a:off x="9077146" y="2669290"/>
            <a:ext cx="171450" cy="114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141581" y="2176040"/>
            <a:ext cx="255800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</a:rPr>
              <a:t>Аспекты ознакомление с природой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106855" y="3368234"/>
            <a:ext cx="27663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Воспитательный аспект  развивает: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умения видеть красоту окружающей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при-роды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, </a:t>
            </a:r>
            <a:endParaRPr lang="ru-RU" sz="1000" dirty="0" smtClean="0">
              <a:solidFill>
                <a:schemeClr val="tx2"/>
              </a:solidFill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чувства любви к ней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Образовательный  аспект обогащает: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детские представления о мире природы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развивает способности выделять в самых общих чертах основные закономерности природных явлений.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бережного отношения ко всему живому.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</a:t>
            </a:r>
            <a:r>
              <a:rPr kumimoji="0" lang="ru-RU" sz="1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процессе познания у ребенка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выраба-тывается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способность творчески мыслить, желание приобретать новые знания о природе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1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уристический буклет в три сложения (в голубом и зеленом цветах)">
  <a:themeElements>
    <a:clrScheme name="Travel Brochure 2">
      <a:dk1>
        <a:srgbClr val="595959"/>
      </a:dk1>
      <a:lt1>
        <a:sysClr val="window" lastClr="FFFFFF"/>
      </a:lt1>
      <a:dk2>
        <a:srgbClr val="000000"/>
      </a:dk2>
      <a:lt2>
        <a:srgbClr val="DDDCD9"/>
      </a:lt2>
      <a:accent1>
        <a:srgbClr val="6886BC"/>
      </a:accent1>
      <a:accent2>
        <a:srgbClr val="94AA82"/>
      </a:accent2>
      <a:accent3>
        <a:srgbClr val="8E7154"/>
      </a:accent3>
      <a:accent4>
        <a:srgbClr val="A6623D"/>
      </a:accent4>
      <a:accent5>
        <a:srgbClr val="75A1BC"/>
      </a:accent5>
      <a:accent6>
        <a:srgbClr val="2F4D93"/>
      </a:accent6>
      <a:hlink>
        <a:srgbClr val="897959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уристический буклет в три сложения (в голубом и зеленом цветах).potx" id="{A2F3DD32-A18D-42CA-BE46-F9C2D0FF7B4C}" vid="{04F0FE9B-1F07-4C4E-8D6A-08177C7F6695}"/>
    </a:ext>
  </a:extLst>
</a:theme>
</file>

<file path=ppt/theme/theme2.xml><?xml version="1.0" encoding="utf-8"?>
<a:theme xmlns:a="http://schemas.openxmlformats.org/drawingml/2006/main" name="Office Theme">
  <a:themeElements>
    <a:clrScheme name="Travel Brochure 2">
      <a:dk1>
        <a:srgbClr val="595959"/>
      </a:dk1>
      <a:lt1>
        <a:sysClr val="window" lastClr="FFFFFF"/>
      </a:lt1>
      <a:dk2>
        <a:srgbClr val="000000"/>
      </a:dk2>
      <a:lt2>
        <a:srgbClr val="DDDCD9"/>
      </a:lt2>
      <a:accent1>
        <a:srgbClr val="6886BC"/>
      </a:accent1>
      <a:accent2>
        <a:srgbClr val="94AA82"/>
      </a:accent2>
      <a:accent3>
        <a:srgbClr val="8E7154"/>
      </a:accent3>
      <a:accent4>
        <a:srgbClr val="A6623D"/>
      </a:accent4>
      <a:accent5>
        <a:srgbClr val="75A1BC"/>
      </a:accent5>
      <a:accent6>
        <a:srgbClr val="2F4D93"/>
      </a:accent6>
      <a:hlink>
        <a:srgbClr val="897959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ravel Brochure 2">
      <a:dk1>
        <a:srgbClr val="595959"/>
      </a:dk1>
      <a:lt1>
        <a:sysClr val="window" lastClr="FFFFFF"/>
      </a:lt1>
      <a:dk2>
        <a:srgbClr val="000000"/>
      </a:dk2>
      <a:lt2>
        <a:srgbClr val="DDDCD9"/>
      </a:lt2>
      <a:accent1>
        <a:srgbClr val="6886BC"/>
      </a:accent1>
      <a:accent2>
        <a:srgbClr val="94AA82"/>
      </a:accent2>
      <a:accent3>
        <a:srgbClr val="8E7154"/>
      </a:accent3>
      <a:accent4>
        <a:srgbClr val="A6623D"/>
      </a:accent4>
      <a:accent5>
        <a:srgbClr val="75A1BC"/>
      </a:accent5>
      <a:accent6>
        <a:srgbClr val="2F4D93"/>
      </a:accent6>
      <a:hlink>
        <a:srgbClr val="897959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EA249B-97D5-4750-89A5-0B835CF0A2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Туристический буклет в три сложения (в голубом и зеленом цветах)</Template>
  <TotalTime>0</TotalTime>
  <Words>443</Words>
  <Application>Microsoft Office PowerPoint</Application>
  <PresentationFormat>Произвольный</PresentationFormat>
  <Paragraphs>54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Туристический буклет в три сложения (в голубом и зеленом цветах)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2015-09-02T08:02:16Z</dcterms:created>
  <dcterms:modified xsi:type="dcterms:W3CDTF">2017-02-22T17:36:50Z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TC034881799991</vt:lpwstr>
  </property>
</Properties>
</file>