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0"/>
  </p:notesMasterIdLst>
  <p:sldIdLst>
    <p:sldId id="258" r:id="rId2"/>
    <p:sldId id="259" r:id="rId3"/>
    <p:sldId id="261" r:id="rId4"/>
    <p:sldId id="297" r:id="rId5"/>
    <p:sldId id="296" r:id="rId6"/>
    <p:sldId id="305" r:id="rId7"/>
    <p:sldId id="291" r:id="rId8"/>
    <p:sldId id="306" r:id="rId9"/>
    <p:sldId id="299" r:id="rId10"/>
    <p:sldId id="292" r:id="rId11"/>
    <p:sldId id="298" r:id="rId12"/>
    <p:sldId id="293" r:id="rId13"/>
    <p:sldId id="300" r:id="rId14"/>
    <p:sldId id="301" r:id="rId15"/>
    <p:sldId id="267" r:id="rId16"/>
    <p:sldId id="285" r:id="rId17"/>
    <p:sldId id="288" r:id="rId18"/>
    <p:sldId id="30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615" autoAdjust="0"/>
  </p:normalViewPr>
  <p:slideViewPr>
    <p:cSldViewPr>
      <p:cViewPr varScale="1">
        <p:scale>
          <a:sx n="59" d="100"/>
          <a:sy n="59" d="100"/>
        </p:scale>
        <p:origin x="-6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73A04-C94B-4F6F-8D71-06857B0633DB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08B18-EA30-4660-B803-F08FC1BDC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08B18-EA30-4660-B803-F08FC1BDCC5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AA4E431-C035-4E95-978D-9F8D693C8FFB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994D2-C25D-4798-8C05-B9D2C8269793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16F3-A825-432C-8BB3-CD54966B40BB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B96738-5147-435C-828B-9E58231CC9F1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FF7BCE8-AFDB-4576-AEC0-F42F1F90D8C4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5034A-76E1-430A-AD16-168FB794F30D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9E03E-B3C6-4FF5-A773-D29D016394C4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661EA9-A72F-4484-8F3C-8F005B5D10BE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20D8F-4AA7-4517-8FBF-2846D7B69F23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D03D45-0E4E-4E90-9889-0E8021E32561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F54F9D-09D8-42FE-BBD1-864C907A2DC8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FA5C52-668D-4D2A-8A5B-BE3918F3A434}" type="datetime1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etskiychas.ru/proverbs/%D0%BF%D0%BE%D1%81%D0%BB%D0%BE%D0%B2%D0%B8%D1%86%D1%8B-%D0%BF%D1%80%D0%BE-%D1%81%D0%B2%D0%B5%D0%BA%D0%BB%D1%83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769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Андриановский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филиал МБОУ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Мучкапской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Исследовательский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</a:rPr>
              <a:t>Столовая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свёкла – полезный овощ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   ученица  1 класса 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16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Шляпужникова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Карина</a:t>
            </a: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Руководитель: Лопатина  Н.В.,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	       учитель начальных классов</a:t>
            </a: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2016 год</a:t>
            </a: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latin typeface="Monotype Corsiva" pitchFamily="66" charset="0"/>
              <a:cs typeface="Times New Roman" pitchFamily="18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 descr="C:\Documents and Settings\user\Рабочий стол\Проекты учеников\IMG_1889.jpg"/>
          <p:cNvPicPr>
            <a:picLocks noChangeAspect="1" noChangeArrowheads="1"/>
          </p:cNvPicPr>
          <p:nvPr/>
        </p:nvPicPr>
        <p:blipFill>
          <a:blip r:embed="rId2" cstate="print"/>
          <a:srcRect l="8000" r="6000" b="15556"/>
          <a:stretch>
            <a:fillRect/>
          </a:stretch>
        </p:blipFill>
        <p:spPr bwMode="auto">
          <a:xfrm>
            <a:off x="428596" y="3000372"/>
            <a:ext cx="4000528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143932" cy="65722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доказать, что из свёклы можно получить сок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лучше предварительно измельчена свёкла, тем удобнее получить из неё сок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57166"/>
            <a:ext cx="800105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Опыт №1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00109"/>
            <a:ext cx="81439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C:\Documents and Settings\user\Рабочий стол\SAM_03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2786082" cy="285752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SAM_0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000240"/>
            <a:ext cx="2643206" cy="2786082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SAM_03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429000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428604"/>
            <a:ext cx="8143932" cy="621510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свекольным соком можно рисовать как акварельными красками на бумаге. Получается бордовый цвет.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5723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-500090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4786322"/>
            <a:ext cx="81439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57166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Опыт  №2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 доказать, что красная свёкла является  природным красителем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2051" name="Picture 3" descr="C:\Documents and Settings\user\Рабочий стол\SAM_03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14488"/>
            <a:ext cx="2714644" cy="1857388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SAM_03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929066"/>
            <a:ext cx="2714644" cy="1785950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SAM_03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929066"/>
            <a:ext cx="2714644" cy="178595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SAM_03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1785926"/>
            <a:ext cx="2786082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868346"/>
          </a:xfrm>
        </p:spPr>
        <p:txBody>
          <a:bodyPr>
            <a:noAutofit/>
          </a:bodyPr>
          <a:lstStyle/>
          <a:p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2860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66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Интересные факты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142984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357298"/>
            <a:ext cx="8001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85720" y="1000108"/>
            <a:ext cx="3000396" cy="2643206"/>
          </a:xfrm>
          <a:prstGeom prst="wedgeRectCallout">
            <a:avLst>
              <a:gd name="adj1" fmla="val 8366"/>
              <a:gd name="adj2" fmla="val 178194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/>
            <a:endParaRPr lang="ru-RU" sz="1800" b="1" i="1" dirty="0">
              <a:latin typeface="Arial" charset="0"/>
            </a:endParaRP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 современные виды свёклы происходят от дикой свёклы, растущей и по сей день в Иране, а также в Индии и Китае</a:t>
            </a:r>
            <a:r>
              <a:rPr lang="ru-RU" dirty="0" smtClean="0"/>
              <a:t>.</a:t>
            </a: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3428992" y="1214422"/>
            <a:ext cx="2500330" cy="2214578"/>
          </a:xfrm>
          <a:prstGeom prst="wedgeRectCallout">
            <a:avLst>
              <a:gd name="adj1" fmla="val -99663"/>
              <a:gd name="adj2" fmla="val 13283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Самая тяжёлая свёкла в мире была выращена в Англии в графстве Сомерсет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2001 году и весила 23,4 кг.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6143635" y="1866680"/>
            <a:ext cx="2512985" cy="2276700"/>
          </a:xfrm>
          <a:prstGeom prst="wedgeRectCallout">
            <a:avLst>
              <a:gd name="adj1" fmla="val -164414"/>
              <a:gd name="adj2" fmla="val 128368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Любимым блюдом на Руси был холодный суп на квасе с добавлением молодой ботвы столовой свёклы – ботвинья.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5929322" y="4429132"/>
            <a:ext cx="2743200" cy="1928826"/>
          </a:xfrm>
          <a:prstGeom prst="wedgeRectCallout">
            <a:avLst>
              <a:gd name="adj1" fmla="val -167183"/>
              <a:gd name="adj2" fmla="val 57064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времена римлян корнеплод был тонким и длинным как морковь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3214678" y="3786190"/>
            <a:ext cx="2643206" cy="1584325"/>
          </a:xfrm>
          <a:prstGeom prst="wedgeRectCallout">
            <a:avLst>
              <a:gd name="adj1" fmla="val -63343"/>
              <a:gd name="adj2" fmla="val 82785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Свёкла встречается на всех континентах, кроме Антарктиды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285720" y="4508500"/>
            <a:ext cx="2594005" cy="234950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6600FF"/>
              </a:gs>
              <a:gs pos="50000">
                <a:schemeClr val="accent1"/>
              </a:gs>
              <a:gs pos="100000">
                <a:srgbClr val="6600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ru-RU" sz="3600" dirty="0"/>
          </a:p>
        </p:txBody>
      </p:sp>
      <p:pic>
        <p:nvPicPr>
          <p:cNvPr id="17" name="Рисунок 16" descr="http://www.stgetman.narod.ru/burak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143512"/>
            <a:ext cx="185738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868346"/>
          </a:xfrm>
        </p:spPr>
        <p:txBody>
          <a:bodyPr>
            <a:noAutofit/>
          </a:bodyPr>
          <a:lstStyle/>
          <a:p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2860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66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Загадки разных народов о свёкле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142984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357298"/>
            <a:ext cx="8001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4714876" y="1071546"/>
            <a:ext cx="3643338" cy="142876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smtClean="0"/>
              <a:t>В земле красный петух. </a:t>
            </a:r>
          </a:p>
          <a:p>
            <a:r>
              <a:rPr lang="ru-RU" dirty="0" smtClean="0"/>
              <a:t>                          (Мордовская)</a:t>
            </a:r>
            <a:endParaRPr lang="ru-RU" dirty="0"/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357158" y="2786058"/>
            <a:ext cx="3786214" cy="1714512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smtClean="0"/>
              <a:t>Над землей трава, под </a:t>
            </a:r>
          </a:p>
          <a:p>
            <a:r>
              <a:rPr lang="ru-RU" dirty="0" smtClean="0"/>
              <a:t>землей алая </a:t>
            </a:r>
          </a:p>
          <a:p>
            <a:r>
              <a:rPr lang="ru-RU" dirty="0" smtClean="0"/>
              <a:t>голова .           (Узбекская)</a:t>
            </a:r>
            <a:endParaRPr lang="ru-RU" dirty="0"/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357158" y="1142984"/>
            <a:ext cx="3643339" cy="1366829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smtClean="0"/>
              <a:t>Красный сапог в земле </a:t>
            </a:r>
          </a:p>
          <a:p>
            <a:r>
              <a:rPr lang="ru-RU" dirty="0" smtClean="0"/>
              <a:t>горит.                (Русская)</a:t>
            </a:r>
            <a:endParaRPr lang="ru-RU" dirty="0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428596" y="4786322"/>
            <a:ext cx="3643338" cy="1714512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smtClean="0"/>
              <a:t>Красную корову зарезал, </a:t>
            </a:r>
          </a:p>
          <a:p>
            <a:r>
              <a:rPr lang="ru-RU" dirty="0" smtClean="0"/>
              <a:t>ни одной капли крови </a:t>
            </a:r>
          </a:p>
          <a:p>
            <a:r>
              <a:rPr lang="ru-RU" dirty="0" smtClean="0"/>
              <a:t>не вытекло.        (Армянская)</a:t>
            </a:r>
            <a:endParaRPr lang="ru-RU" dirty="0"/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4786314" y="2714620"/>
            <a:ext cx="3643338" cy="1643074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smtClean="0"/>
              <a:t>Стоит петух на грядах в </a:t>
            </a:r>
          </a:p>
          <a:p>
            <a:r>
              <a:rPr lang="ru-RU" dirty="0" smtClean="0"/>
              <a:t>красных </a:t>
            </a:r>
          </a:p>
          <a:p>
            <a:r>
              <a:rPr lang="ru-RU" dirty="0" smtClean="0"/>
              <a:t>сапожках.       (Украинская)</a:t>
            </a:r>
            <a:endParaRPr lang="ru-RU" dirty="0"/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4786314" y="4786322"/>
            <a:ext cx="3643338" cy="1714512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smtClean="0"/>
              <a:t> Красный петушок под </a:t>
            </a:r>
          </a:p>
          <a:p>
            <a:r>
              <a:rPr lang="ru-RU" dirty="0" smtClean="0"/>
              <a:t>землей сидит.     (Литовская)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42860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66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Русские пословицы и поговорки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357298"/>
            <a:ext cx="8001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285720" y="1285860"/>
            <a:ext cx="4857784" cy="1138230"/>
          </a:xfrm>
          <a:prstGeom prst="rect">
            <a:avLst/>
          </a:prstGeom>
          <a:solidFill>
            <a:srgbClr val="66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Свёкла — красная девица,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с зелёною косицей, на столе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она царица, для здоровья пригодится</a:t>
            </a:r>
            <a:endParaRPr lang="ru-RU" sz="2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714480" y="3000372"/>
            <a:ext cx="4572032" cy="1143008"/>
          </a:xfrm>
          <a:prstGeom prst="rect">
            <a:avLst/>
          </a:prstGeom>
          <a:solidFill>
            <a:srgbClr val="66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sz="1800" dirty="0">
              <a:solidFill>
                <a:srgbClr val="0000CC"/>
              </a:solidFill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071802" y="5072074"/>
            <a:ext cx="4572032" cy="1143008"/>
          </a:xfrm>
          <a:prstGeom prst="rect">
            <a:avLst/>
          </a:prstGeom>
          <a:solidFill>
            <a:srgbClr val="66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sz="1800" dirty="0">
              <a:solidFill>
                <a:srgbClr val="0000CC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785918" y="3143248"/>
            <a:ext cx="4143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борща обед – не обед, а без свёклы борща нет.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357554" y="5214950"/>
            <a:ext cx="40719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Свёкла — не морошка, хоть и в лукошке, да растёт в земле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angal" pitchFamily="2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357167"/>
            <a:ext cx="835292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Применение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кулинарии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 rot="334046">
            <a:off x="2342395" y="4207141"/>
            <a:ext cx="2158540" cy="142876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Салаты, </a:t>
            </a:r>
          </a:p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винегрет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 rot="19764520">
            <a:off x="6648462" y="2957551"/>
            <a:ext cx="2242059" cy="1434115"/>
          </a:xfrm>
          <a:prstGeom prst="ellipse">
            <a:avLst/>
          </a:prstGeom>
          <a:gradFill rotWithShape="1">
            <a:gsLst>
              <a:gs pos="0">
                <a:srgbClr val="EFD6F7"/>
              </a:gs>
              <a:gs pos="100000">
                <a:srgbClr val="9900CC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Тушат, </a:t>
            </a:r>
          </a:p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фаршируют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запекают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 rot="20770394">
            <a:off x="4803018" y="4108392"/>
            <a:ext cx="2131179" cy="1367056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Котлеты,</a:t>
            </a:r>
          </a:p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оладьи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 rot="1106834">
            <a:off x="184357" y="3033169"/>
            <a:ext cx="2139470" cy="1603951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Борщ, </a:t>
            </a:r>
          </a:p>
          <a:p>
            <a:pPr algn="ctr" eaLnBrk="1" hangingPunct="1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свекольник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13906090" flipH="1">
            <a:off x="5822509" y="2076920"/>
            <a:ext cx="1748075" cy="576263"/>
          </a:xfrm>
          <a:prstGeom prst="notchedRightArrow">
            <a:avLst>
              <a:gd name="adj1" fmla="val 50000"/>
              <a:gd name="adj2" fmla="val 93733"/>
            </a:avLst>
          </a:prstGeom>
          <a:solidFill>
            <a:srgbClr val="7849E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 rot="18469618" flipH="1">
            <a:off x="1217827" y="2135397"/>
            <a:ext cx="1528799" cy="576263"/>
          </a:xfrm>
          <a:prstGeom prst="notchedRightArrow">
            <a:avLst>
              <a:gd name="adj1" fmla="val 50000"/>
              <a:gd name="adj2" fmla="val 71901"/>
            </a:avLst>
          </a:prstGeom>
          <a:solidFill>
            <a:srgbClr val="5DCB7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 rot="3863708">
            <a:off x="4500601" y="2798484"/>
            <a:ext cx="1946451" cy="576263"/>
          </a:xfrm>
          <a:prstGeom prst="notchedRightArrow">
            <a:avLst>
              <a:gd name="adj1" fmla="val 50000"/>
              <a:gd name="adj2" fmla="val 93733"/>
            </a:avLst>
          </a:prstGeom>
          <a:solidFill>
            <a:srgbClr val="F0353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 rot="6010174">
            <a:off x="2959278" y="2947099"/>
            <a:ext cx="1657350" cy="722399"/>
          </a:xfrm>
          <a:prstGeom prst="notchedRightArrow">
            <a:avLst>
              <a:gd name="adj1" fmla="val 50000"/>
              <a:gd name="adj2" fmla="val 71901"/>
            </a:avLst>
          </a:prstGeom>
          <a:solidFill>
            <a:srgbClr val="EBE73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38" name="Picture 2" descr="&amp;Scy;&amp;vcy;&amp;iecy;&amp;kcy;&amp;ocy;&amp;lcy;&amp;softcy;&amp;ncy;&amp;ycy;&amp;iecy; &amp;kcy;&amp;ocy;&amp;tcy;&amp;lcy;&amp;iecy;&amp;tcy;&amp;ycy; &amp;vcy; &amp;mcy;&amp;acy;&amp;ncy;&amp;ncy;&amp;ocy;&amp;jcy; &amp;pcy;&amp;acy;&amp;ncy;&amp;icy;&amp;rcy;&amp;ocy;&amp;vcy;&amp;k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643578"/>
            <a:ext cx="1571636" cy="1000132"/>
          </a:xfrm>
          <a:prstGeom prst="rect">
            <a:avLst/>
          </a:prstGeom>
          <a:noFill/>
        </p:spPr>
      </p:pic>
      <p:pic>
        <p:nvPicPr>
          <p:cNvPr id="15" name="Picture 4" descr="in0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000108"/>
            <a:ext cx="1428760" cy="1214446"/>
          </a:xfrm>
          <a:prstGeom prst="rect">
            <a:avLst/>
          </a:prstGeom>
          <a:noFill/>
        </p:spPr>
      </p:pic>
      <p:pic>
        <p:nvPicPr>
          <p:cNvPr id="14340" name="Picture 4" descr="http://moikompas.ru/img/compas/2008-09-30/svekla/720497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929198"/>
            <a:ext cx="1428792" cy="1071570"/>
          </a:xfrm>
          <a:prstGeom prst="rect">
            <a:avLst/>
          </a:prstGeom>
          <a:noFill/>
        </p:spPr>
      </p:pic>
      <p:pic>
        <p:nvPicPr>
          <p:cNvPr id="14342" name="Picture 6" descr="http://www.cooksa.ru/upload/recipes/images/recipes23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5786454"/>
            <a:ext cx="1571636" cy="857256"/>
          </a:xfrm>
          <a:prstGeom prst="rect">
            <a:avLst/>
          </a:prstGeom>
          <a:noFill/>
        </p:spPr>
      </p:pic>
      <p:pic>
        <p:nvPicPr>
          <p:cNvPr id="14346" name="Picture 10" descr="http://perfectfood.ru/wp-content/uploads/2010/10/svekla-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4714884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14348" y="500042"/>
            <a:ext cx="7776864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</a:t>
            </a: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В ходе исследовательской работы я узнала много нового и интересного.  Я узнала </a:t>
            </a:r>
            <a:r>
              <a:rPr lang="ru-RU" sz="2400" dirty="0" smtClean="0"/>
              <a:t>об историческом происхождении свёклы,  о её пользе для здоровья человека, о применении в кулинарии.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убедилась, что красная свёкла приносит пользу нашему организму, т.к.  содержит много полезных витаминов и веществ, которые делают наш организм крепким и бодрым. Всем детям необходимо есть свёклу в различных видах.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моя гипотеза подтвердилась.</a:t>
            </a: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Моё исследование может быть интересным тем ребятам, которые не знают о пользе  столовой свёклы.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11560" y="620688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643050"/>
            <a:ext cx="77153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   А. Дитрих  «Почемучка». Москва, 2014г.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. Орлова Ж.И.  «Все об овощах». -  Москва, 2012 г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   Ресурсы интернет: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http://planeta.moy.su/blog/sekrety</a:t>
            </a: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3143248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http://mirovosey.ru/ovoshhi-detyam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3571876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http://ljubimyj-detskij.ru/stikhi/detyam-stikhi-pro-ovoshchi.html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11560" y="620688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643050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00174"/>
            <a:ext cx="7072362" cy="3046988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571480"/>
            <a:ext cx="8496944" cy="1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7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97346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  исследования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Многие дети любят только сладкие и вкусные фрукты. Но овощи тоже очень полезны.  Об этом постоянно говорят взрослые. Я люблю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разные овощи, которые моя семья выращивает на собственном огороде .  Осенью мы собрали богатый урожай красной столовой свёклы. Мне захотелось узнать, чем красная свёкла отличается от других овощей,  в чём её польза, историю её возникновения,  какие блюда можно из неё приготовить, как можно использовать ещё.</a:t>
            </a:r>
          </a:p>
          <a:p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столовая свёкла.</a:t>
            </a:r>
          </a:p>
          <a:p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польза свёклы, применение свёклы в народной  медицине и в кулинарии.</a:t>
            </a:r>
          </a:p>
          <a:p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1225536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928671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928802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71480"/>
            <a:ext cx="814393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выяснить, какую пользу приносит  столовая свёкла.</a:t>
            </a:r>
          </a:p>
          <a:p>
            <a:pPr lvl="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получить сведения  из разных источников о пользе столовой свёклы;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провести опыты и опрос среди учеников;</a:t>
            </a:r>
          </a:p>
          <a:p>
            <a:pPr lvl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найти интересные факты;</a:t>
            </a:r>
          </a:p>
          <a:p>
            <a:pPr lvl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познакомиться с применением свёклы в кулинарии.</a:t>
            </a:r>
          </a:p>
          <a:p>
            <a:pPr lvl="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1225536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928671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928802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-357213"/>
            <a:ext cx="807249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2913" y="1063625"/>
            <a:ext cx="34290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2500298" y="1357298"/>
            <a:ext cx="5857916" cy="4357718"/>
          </a:xfrm>
          <a:prstGeom prst="horizontalScroll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Систематическое употребление столовой свёклы укрепляет здоровье человека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86124"/>
            <a:ext cx="1785950" cy="3124200"/>
          </a:xfrm>
          <a:prstGeom prst="rect">
            <a:avLst/>
          </a:prstGeom>
          <a:noFill/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1225536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2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142984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0"/>
            <a:ext cx="50720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3504" y="5500702"/>
            <a:ext cx="3571900" cy="1357298"/>
          </a:xfrm>
          <a:prstGeom prst="roundRect">
            <a:avLst/>
          </a:prstGeom>
          <a:solidFill>
            <a:srgbClr val="FF9966"/>
          </a:solidFill>
          <a:scene3d>
            <a:camera prst="orthographicFront"/>
            <a:lightRig rig="threePt" dir="t"/>
          </a:scene3d>
          <a:sp3d>
            <a:bevelT w="196850" h="1778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Обработка информации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00496" y="4000504"/>
            <a:ext cx="3571900" cy="1285884"/>
          </a:xfrm>
          <a:prstGeom prst="roundRect">
            <a:avLst/>
          </a:prstGeom>
          <a:solidFill>
            <a:srgbClr val="FF99CC"/>
          </a:solidFill>
          <a:scene3d>
            <a:camera prst="orthographicFront"/>
            <a:lightRig rig="threePt" dir="t"/>
          </a:scene3d>
          <a:sp3d>
            <a:bevelT w="196850" h="1778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Наблюдение, эксперимент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2643182"/>
            <a:ext cx="3429024" cy="1071570"/>
          </a:xfrm>
          <a:prstGeom prst="roundRect">
            <a:avLst/>
          </a:prstGeom>
          <a:solidFill>
            <a:srgbClr val="66FF66"/>
          </a:solidFill>
          <a:scene3d>
            <a:camera prst="orthographicFront"/>
            <a:lightRig rig="threePt" dir="t"/>
          </a:scene3d>
          <a:sp3d>
            <a:bevelT w="196850" h="1778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282" y="1285860"/>
            <a:ext cx="3500462" cy="1214446"/>
          </a:xfrm>
          <a:prstGeom prst="roundRect">
            <a:avLst/>
          </a:prstGeom>
          <a:solidFill>
            <a:srgbClr val="FFFF99"/>
          </a:solidFill>
          <a:scene3d>
            <a:camera prst="orthographicFront"/>
            <a:lightRig rig="threePt" dir="t"/>
          </a:scene3d>
          <a:sp3d>
            <a:bevelT w="196850" h="1778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»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 материала, работа с литературой и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интернет-ресурсами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428604"/>
            <a:ext cx="7929618" cy="5857916"/>
          </a:xfrm>
        </p:spPr>
        <p:txBody>
          <a:bodyPr>
            <a:noAutofit/>
          </a:bodyPr>
          <a:lstStyle/>
          <a:p>
            <a:pPr algn="ctr"/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истории свёклы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Свёкла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древний овощ. Все современные виды свёклы происходят от дикой свёклы.  Она росла даже  в саду вавилонского царя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Мардук-аппал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Иддина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две тысячи лет назад. Это была лиственная свёкла – мангольд, которая годилась лишь на салаты. Лишь тысячу лет спустя вавилонские, арабские и персидские умельцы доказали, что “корешки” у свеклы могут быть сытней и вкусней, чем “вершки”.         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В Киевскую Русь свёкла проникла из Византии в 10 веке и сразу же стала самым популярным овощем и знаменитым лекарственным средством. Из неё готовили различные блюда. Её даже запекали в печи и подавали к чаю. Согласно легендам, этот овощ  ценили богатыри, так как считали, что он придает силу и помогает бороться с различными недугами. Русские красавицы использовали свёклу в косметических целях – румянили ею щеки.  Повсеместное распространение в России свёкла получила в 14 в.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От дикой свёклы и  произошли наши теперешние свёклы: и оранжевая кормовая для скота, и красно-фиолетовая столовая, из которой варят борщи, и прозванная “сахарной” – белая корнеплодная свёкла.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Красная свёкла  - полезный овощ.  В древности свекольный сок использовали в рецептах лекарств. Сегодня свекольный порошок используется в качестве красителя в пищевой промышленности. Он зачастую присутствует в кетчупах и томатных соусах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428596" y="285728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6" name="Рисунок 5" descr="http://detskiychas.ru/wp-content/uploads/2012/12/svekla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2368544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57166"/>
            <a:ext cx="807249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анкетирования учеников младших классов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Есть ли в красной столовой свёкле витамины?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                              нет  </a:t>
            </a:r>
          </a:p>
          <a:p>
            <a:pPr marL="457200" indent="-4572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Любишь ли ты блюда из красной свёклы?</a:t>
            </a:r>
          </a:p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да                              нет     </a:t>
            </a:r>
          </a:p>
          <a:p>
            <a:pPr marL="457200" indent="-4572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Ты ешь свёклу сам(сама) или тебя заставляют? 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 (сама)                заставляют</a:t>
            </a:r>
          </a:p>
          <a:p>
            <a:pPr marL="457200" indent="-4572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Как часто ты ешь свёклу? </a:t>
            </a:r>
          </a:p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часто                       не часто</a:t>
            </a:r>
          </a:p>
          <a:p>
            <a:pPr marL="457200" indent="-4572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000108"/>
            <a:ext cx="7858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2214554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2143116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3286124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57884" y="3214686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4286256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29322" y="4357694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43240" y="5429264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5357826"/>
            <a:ext cx="714380" cy="50006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14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7929618" cy="5715040"/>
          </a:xfrm>
        </p:spPr>
        <p:txBody>
          <a:bodyPr>
            <a:noAutofit/>
          </a:bodyPr>
          <a:lstStyle/>
          <a:p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Итоги анкетирования</a:t>
            </a: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В анкетировании  участвовали 17 учеников  младших классов.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Все опрошенные считают, что в столовой свёкле есть витамины.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 Из 17 человек  9 её едят с удовольствием.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 Только 3 человека часто употребляют свёклу в пищу, остальные едят редко.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Вывод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Все дети знают, что в свёкле есть витамины, но не все её любят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 свёклу ребятам предлагают редко.  Рекомендую родителям   готовить  как можно чаще своим детям разнообразные блюда из этого овоща.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935088" y="357166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8143932" cy="868346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b="1" u="sng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66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Свёкла – продукт от многих недуг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000108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000108"/>
            <a:ext cx="82868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литературы и </a:t>
            </a:r>
            <a:r>
              <a:rPr kumimoji="0" lang="ru-RU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интернет-ресурсов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 узнала, что свёкла очень полезный овощ. В столовой свёкле содержится витамины В, А, С, железо, цинк и фосфор.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Свёкла обладает ранозаживляющим, мочегонным, слабительным, противовоспалительным, обезболивающим свойствами.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Медицинская сестра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Андриановского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ФАП Андрианова С.И. рассказала мне, что красная свёкла борется с инфекциями и болезнетворными бактериями. Поэтому детям нужно  употреблять этот продукт как можно чаще. Содержащиеся в свёкле вещества помогают при заболевании сердца, почек.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Целебными свойствами обладает и свежеприготовленный сок. Например, им  лечат ангину. А  моя бабушка свекольным соком нормализует давление.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Picture 4" descr="in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929198"/>
            <a:ext cx="1571636" cy="1357322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291"/>
            <a:ext cx="1285884" cy="8572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 descr="C:\Documents and Settings\user\Рабочий стол\SAM_03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071942"/>
            <a:ext cx="2786082" cy="2571768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SAM_03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071942"/>
            <a:ext cx="3000396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1395</TotalTime>
  <Words>672</Words>
  <Application>Microsoft Office PowerPoint</Application>
  <PresentationFormat>Экран (4:3)</PresentationFormat>
  <Paragraphs>275</Paragraphs>
  <Slides>18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Слайд 1</vt:lpstr>
      <vt:lpstr>Слайд 2</vt:lpstr>
      <vt:lpstr> </vt:lpstr>
      <vt:lpstr> </vt:lpstr>
      <vt:lpstr> </vt:lpstr>
      <vt:lpstr>  Из истории свёклы                Свёкла – древний овощ. Все современные виды свёклы происходят от дикой свёклы.  Она росла даже  в саду вавилонского царя Мардук-аппал –Иддина две тысячи лет назад. Это была лиственная свёкла – мангольд, которая годилась лишь на салаты. Лишь тысячу лет спустя вавилонские, арабские и персидские умельцы доказали, что “корешки” у свеклы могут быть сытней и вкусней, чем “вершки”.                      В Киевскую Русь свёкла проникла из Византии в 10 веке и сразу же стала самым популярным овощем и знаменитым лекарственным средством. Из неё готовили различные блюда. Её даже запекали в печи и подавали к чаю. Согласно легендам, этот овощ  ценили богатыри, так как считали, что он придает силу и помогает бороться с различными недугами. Русские красавицы использовали свёклу в косметических целях – румянили ею щеки.  Повсеместное распространение в России свёкла получила в 14 в.            От дикой свёклы и  произошли наши теперешние свёклы: и оранжевая кормовая для скота, и красно-фиолетовая столовая, из которой варят борщи, и прозванная “сахарной” – белая корнеплодная свёкла.             Красная свёкла  - полезный овощ.  В древности свекольный сок использовали в рецептах лекарств. Сегодня свекольный порошок используется в качестве красителя в пищевой промышленности. Он зачастую присутствует в кетчупах и томатных соусах </vt:lpstr>
      <vt:lpstr>    </vt:lpstr>
      <vt:lpstr>                                   Итоги анкетирования               В анкетировании  участвовали 17 учеников  младших классов.   1.  Все опрошенные считают, что в столовой свёкле есть витамины. 2.   Из 17 человек  9 её едят с удовольствием. 3.  Только 3 человека часто употребляют свёклу в пищу, остальные едят редко.     Вывод:       Все дети знают, что в свёкле есть витамины, но не все её любят  есть  Дома свёклу ребятам предлагают редко.  Рекомендую родителям   готовить  как можно чаще своим детям разнообразные блюда из этого овоща.  </vt:lpstr>
      <vt:lpstr> </vt:lpstr>
      <vt:lpstr>Цель:  доказать, что из свёклы можно получить сок.             Вывод: чем лучше предварительно измельчена свёкла, тем удобнее получить из неё сок.</vt:lpstr>
      <vt:lpstr>Вывод: свекольным соком можно рисовать как акварельными красками на бумаге. Получается бордовый цвет.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tatjana</cp:lastModifiedBy>
  <cp:revision>191</cp:revision>
  <dcterms:modified xsi:type="dcterms:W3CDTF">2017-01-31T13:47:58Z</dcterms:modified>
</cp:coreProperties>
</file>