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3" r:id="rId9"/>
    <p:sldId id="285" r:id="rId10"/>
    <p:sldId id="263" r:id="rId11"/>
    <p:sldId id="264" r:id="rId12"/>
    <p:sldId id="282" r:id="rId13"/>
    <p:sldId id="269" r:id="rId14"/>
    <p:sldId id="286" r:id="rId15"/>
    <p:sldId id="292" r:id="rId16"/>
    <p:sldId id="291" r:id="rId17"/>
    <p:sldId id="293" r:id="rId18"/>
    <p:sldId id="265" r:id="rId19"/>
    <p:sldId id="271" r:id="rId20"/>
    <p:sldId id="272" r:id="rId21"/>
    <p:sldId id="274" r:id="rId22"/>
    <p:sldId id="275" r:id="rId23"/>
    <p:sldId id="278" r:id="rId24"/>
    <p:sldId id="281" r:id="rId25"/>
    <p:sldId id="279" r:id="rId26"/>
    <p:sldId id="280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3300"/>
    <a:srgbClr val="8FFF8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0426054644.jpg"/>
          <p:cNvPicPr>
            <a:picLocks noChangeAspect="1"/>
          </p:cNvPicPr>
          <p:nvPr userDrawn="1"/>
        </p:nvPicPr>
        <p:blipFill>
          <a:blip r:embed="rId2"/>
          <a:srcRect r="1763"/>
          <a:stretch>
            <a:fillRect/>
          </a:stretch>
        </p:blipFill>
        <p:spPr>
          <a:xfrm>
            <a:off x="-21530" y="-24"/>
            <a:ext cx="9165562" cy="6858024"/>
          </a:xfrm>
          <a:prstGeom prst="rect">
            <a:avLst/>
          </a:prstGeom>
        </p:spPr>
      </p:pic>
      <p:pic>
        <p:nvPicPr>
          <p:cNvPr id="7" name="Рисунок 6" descr="b827fd50-6955-427f-889f-3bd2fe242085edutoys_b%FCy%FCte%E7.jpg.png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357694"/>
            <a:ext cx="1643050" cy="1643050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кругленная прямоугольная выноска 8"/>
          <p:cNvSpPr/>
          <p:nvPr userDrawn="1"/>
        </p:nvSpPr>
        <p:spPr>
          <a:xfrm>
            <a:off x="2143108" y="571480"/>
            <a:ext cx="5786478" cy="1857388"/>
          </a:xfrm>
          <a:prstGeom prst="wedgeRoundRectCallout">
            <a:avLst>
              <a:gd name="adj1" fmla="val -54854"/>
              <a:gd name="adj2" fmla="val 36437"/>
              <a:gd name="adj3" fmla="val 16667"/>
            </a:avLst>
          </a:prstGeom>
          <a:solidFill>
            <a:srgbClr val="8FFF8F">
              <a:alpha val="72000"/>
            </a:srgbClr>
          </a:solidFill>
          <a:ln>
            <a:solidFill>
              <a:srgbClr val="8FFF8F"/>
            </a:solidFill>
          </a:ln>
          <a:effectLst>
            <a:outerShdw blurRad="101600" dist="152400" dir="6000000" sx="111000" sy="111000" algn="ctr" rotWithShape="0">
              <a:srgbClr val="000000">
                <a:alpha val="68000"/>
              </a:srgbClr>
            </a:outerShdw>
          </a:effectLst>
          <a:scene3d>
            <a:camera prst="orthographicFront"/>
            <a:lightRig rig="balanced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928670"/>
            <a:ext cx="6272202" cy="1470025"/>
          </a:xfrm>
        </p:spPr>
        <p:txBody>
          <a:bodyPr/>
          <a:lstStyle>
            <a:lvl1pPr>
              <a:defRPr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 descr="0_6d254_54c41eb_XL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 flipH="1">
            <a:off x="0" y="1428736"/>
            <a:ext cx="2500330" cy="392906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rgbClr val="8FFF8F">
              <a:alpha val="74000"/>
            </a:srgbClr>
          </a:solidFill>
          <a:ln>
            <a:solidFill>
              <a:srgbClr val="8FFF8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6d254_54c41eb_X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8001024" y="142852"/>
            <a:ext cx="948681" cy="14106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8F26-C13D-4EE0-A281-FA9A16130753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МЕТОД ПРОЕКТОВ КАК ОДНА ИЗ ФОРМ ЭКОЛОГИЧЕСКОГО </a:t>
            </a:r>
            <a:r>
              <a:rPr lang="ru-RU" sz="2400" b="1" dirty="0"/>
              <a:t>ВОСПИТАНИЯ МЛАДШИХ ШКОЛЬНИКОВ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1680" y="5157192"/>
            <a:ext cx="5544616" cy="151216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Учитель начальных классов</a:t>
            </a:r>
          </a:p>
          <a:p>
            <a:pPr algn="ctr"/>
            <a:r>
              <a:rPr lang="ru-RU" sz="2400" b="1" dirty="0"/>
              <a:t>МАОУ СОШ №17 </a:t>
            </a:r>
          </a:p>
          <a:p>
            <a:pPr algn="ctr"/>
            <a:r>
              <a:rPr lang="ru-RU" sz="2400" b="1" dirty="0"/>
              <a:t>Проскурина Тамара Григорьевна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/>
          </a:bodyPr>
          <a:lstStyle/>
          <a:p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0688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133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20688"/>
            <a:ext cx="8215370" cy="588014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Дж.Дьюи</a:t>
            </a:r>
            <a:r>
              <a:rPr lang="ru-RU" sz="3600" b="1" dirty="0" smtClean="0"/>
              <a:t>      </a:t>
            </a:r>
            <a:r>
              <a:rPr lang="ru-RU" sz="3600" b="1" dirty="0" err="1" smtClean="0"/>
              <a:t>У.Х.Килпатрик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Е.С.Полат</a:t>
            </a:r>
            <a:r>
              <a:rPr lang="ru-RU" sz="3600" b="1" dirty="0" smtClean="0"/>
              <a:t>          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1000108"/>
            <a:ext cx="2084809" cy="2663923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357298"/>
            <a:ext cx="2190750" cy="2047875"/>
          </a:xfrm>
          <a:prstGeom prst="rect">
            <a:avLst/>
          </a:prstGeom>
        </p:spPr>
      </p:pic>
      <p:pic>
        <p:nvPicPr>
          <p:cNvPr id="8" name="Рисунок 7" descr="blog_kilpatric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1000108"/>
            <a:ext cx="2428882" cy="24288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9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удивл.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1571612"/>
            <a:ext cx="1643074" cy="1620463"/>
          </a:xfrm>
          <a:prstGeom prst="rect">
            <a:avLst/>
          </a:prstGeom>
        </p:spPr>
      </p:pic>
      <p:pic>
        <p:nvPicPr>
          <p:cNvPr id="4" name="Рисунок 3" descr="интере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925" y="1571613"/>
            <a:ext cx="1714512" cy="1714512"/>
          </a:xfrm>
          <a:prstGeom prst="rect">
            <a:avLst/>
          </a:prstGeom>
        </p:spPr>
      </p:pic>
      <p:pic>
        <p:nvPicPr>
          <p:cNvPr id="5" name="Рисунок 4" descr="озадаченност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2" y="1643050"/>
            <a:ext cx="2067850" cy="1552571"/>
          </a:xfrm>
          <a:prstGeom prst="rect">
            <a:avLst/>
          </a:prstGeom>
        </p:spPr>
      </p:pic>
      <p:pic>
        <p:nvPicPr>
          <p:cNvPr id="6" name="Рисунок 5" descr="радост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43174" y="3929066"/>
            <a:ext cx="336232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498178"/>
          </a:xfrm>
        </p:spPr>
        <p:txBody>
          <a:bodyPr>
            <a:noAutofit/>
          </a:bodyPr>
          <a:lstStyle/>
          <a:p>
            <a:r>
              <a:rPr lang="ru-RU" sz="3200" b="1" dirty="0"/>
              <a:t>Особая педагогическая значимость метода проекта в экологическом воспитании </a:t>
            </a:r>
            <a:r>
              <a:rPr lang="ru-RU" sz="3200" b="1" dirty="0" smtClean="0"/>
              <a:t>заключается в </a:t>
            </a:r>
            <a:r>
              <a:rPr lang="ru-RU" sz="3200" b="1" dirty="0"/>
              <a:t>том, </a:t>
            </a:r>
            <a:r>
              <a:rPr lang="ru-RU" sz="3200" b="1" dirty="0" smtClean="0"/>
              <a:t>что он: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348880"/>
            <a:ext cx="835292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идет от детских потребностей и интересов;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формирует собственный жизненный опыт ребенка;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выводит </a:t>
            </a:r>
            <a:r>
              <a:rPr lang="ru-RU" sz="2800" dirty="0"/>
              <a:t>процесс обучения и воспитания из стен школы в окружающий </a:t>
            </a:r>
            <a:r>
              <a:rPr lang="ru-RU" sz="2800" dirty="0" smtClean="0"/>
              <a:t>мир.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624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Экологические проекты в рамках предмета «Окружающий мир»</a:t>
            </a:r>
            <a:endParaRPr lang="ru-RU" sz="3600" b="1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5530262" y="2399300"/>
            <a:ext cx="3786214" cy="2559466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71802" y="1428736"/>
            <a:ext cx="2634494" cy="3857652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1928802"/>
            <a:ext cx="2486109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www.myshared.ru/thumbs/6/572387/big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704856" cy="57872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57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99288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Основные </a:t>
            </a:r>
            <a:r>
              <a:rPr lang="ru-RU" sz="3600" b="1" dirty="0"/>
              <a:t>этапы выполнения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7638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b="1" dirty="0" smtClean="0"/>
              <a:t>ставлю </a:t>
            </a:r>
            <a:r>
              <a:rPr lang="ru-RU" sz="3200" b="1" dirty="0"/>
              <a:t>перед собой цель</a:t>
            </a:r>
            <a:r>
              <a:rPr lang="ru-RU" sz="3200" b="1" dirty="0" smtClean="0"/>
              <a:t>;</a:t>
            </a:r>
          </a:p>
          <a:p>
            <a:pPr marL="457200" indent="-457200">
              <a:buFontTx/>
              <a:buChar char="-"/>
            </a:pP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намечаю </a:t>
            </a:r>
            <a:r>
              <a:rPr lang="ru-RU" sz="3200" b="1" dirty="0"/>
              <a:t>план движения к этой </a:t>
            </a:r>
            <a:r>
              <a:rPr lang="ru-RU" sz="3200" b="1" dirty="0" smtClean="0"/>
              <a:t>цели, готовлюсь </a:t>
            </a:r>
            <a:r>
              <a:rPr lang="ru-RU" sz="3200" b="1" dirty="0"/>
              <a:t>к его </a:t>
            </a:r>
            <a:r>
              <a:rPr lang="ru-RU" sz="3200" b="1" dirty="0" smtClean="0"/>
              <a:t>  выполнению;</a:t>
            </a:r>
          </a:p>
          <a:p>
            <a:pPr marL="457200" indent="-457200">
              <a:buFontTx/>
              <a:buChar char="-"/>
            </a:pPr>
            <a:endParaRPr lang="ru-RU" sz="3200" b="1" dirty="0"/>
          </a:p>
          <a:p>
            <a:pPr marL="457200" indent="-457200">
              <a:buFontTx/>
              <a:buChar char="-"/>
            </a:pPr>
            <a:r>
              <a:rPr lang="ru-RU" sz="3200" b="1" dirty="0" smtClean="0"/>
              <a:t>выполняю </a:t>
            </a:r>
            <a:r>
              <a:rPr lang="ru-RU" sz="3200" b="1" dirty="0"/>
              <a:t>свой план</a:t>
            </a:r>
            <a:r>
              <a:rPr lang="ru-RU" sz="3200" b="1" dirty="0" smtClean="0"/>
              <a:t>;</a:t>
            </a:r>
          </a:p>
          <a:p>
            <a:pPr marL="457200" indent="-457200">
              <a:buFontTx/>
              <a:buChar char="-"/>
            </a:pPr>
            <a:endParaRPr lang="ru-RU" sz="3200" b="1" dirty="0"/>
          </a:p>
          <a:p>
            <a:r>
              <a:rPr lang="ru-RU" sz="3200" b="1" dirty="0" smtClean="0"/>
              <a:t>-    подвожу </a:t>
            </a:r>
            <a:r>
              <a:rPr lang="ru-RU" sz="3200" b="1" dirty="0"/>
              <a:t>итог работы.</a:t>
            </a:r>
          </a:p>
        </p:txBody>
      </p:sp>
    </p:spTree>
    <p:extLst>
      <p:ext uri="{BB962C8B-B14F-4D97-AF65-F5344CB8AC3E}">
        <p14:creationId xmlns="" xmlns:p14="http://schemas.microsoft.com/office/powerpoint/2010/main" val="393425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История о девочке Вике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Маршрутный лист</a:t>
            </a:r>
            <a:endParaRPr lang="ru-RU" dirty="0"/>
          </a:p>
        </p:txBody>
      </p:sp>
      <p:pic>
        <p:nvPicPr>
          <p:cNvPr id="1026" name="Picture 2" descr="G:\Готово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3678988" cy="5059360"/>
          </a:xfrm>
          <a:prstGeom prst="rect">
            <a:avLst/>
          </a:prstGeom>
          <a:noFill/>
        </p:spPr>
      </p:pic>
      <p:pic>
        <p:nvPicPr>
          <p:cNvPr id="1027" name="Picture 3" descr="G:\Готово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500562" y="1214422"/>
            <a:ext cx="3636303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867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476672"/>
            <a:ext cx="7571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«Именная книга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7020272" cy="52652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08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/>
          <a:lstStyle/>
          <a:p>
            <a:r>
              <a:rPr lang="ru-RU" dirty="0"/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58847"/>
            <a:ext cx="6923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6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«</a:t>
            </a:r>
            <a:r>
              <a:rPr lang="ru-RU" sz="3600" b="1" dirty="0">
                <a:solidFill>
                  <a:prstClr val="black"/>
                </a:solidFill>
              </a:rPr>
              <a:t>Жалобная книга природы»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43037"/>
            <a:ext cx="6176342" cy="46322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62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011344" cy="1858218"/>
          </a:xfrm>
        </p:spPr>
        <p:txBody>
          <a:bodyPr>
            <a:noAutofit/>
          </a:bodyPr>
          <a:lstStyle/>
          <a:p>
            <a:r>
              <a:rPr lang="ru-RU" sz="3600" b="1" dirty="0"/>
              <a:t>Экологическое воспитание учащихся сегодня является одной из важнейших задач </a:t>
            </a:r>
            <a:r>
              <a:rPr lang="ru-RU" sz="3600" b="1" dirty="0" smtClean="0"/>
              <a:t>образования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2276872"/>
            <a:ext cx="6191250" cy="413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6128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«Птичья столовая» </a:t>
            </a: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птицы\SAM_5214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3006081" cy="4937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SC059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86149" y="1857364"/>
            <a:ext cx="4762533" cy="3571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487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/>
            </a:r>
            <a:br>
              <a:rPr lang="ru-RU" sz="3200" b="1" dirty="0" smtClean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/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 smtClean="0">
                <a:solidFill>
                  <a:prstClr val="black"/>
                </a:solidFill>
              </a:rPr>
              <a:t/>
            </a:r>
            <a:br>
              <a:rPr lang="ru-RU" sz="3200" b="1" dirty="0" smtClean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>«Дождики»</a:t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/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 smtClean="0">
                <a:solidFill>
                  <a:prstClr val="black"/>
                </a:solidFill>
              </a:rPr>
              <a:t/>
            </a:r>
            <a:br>
              <a:rPr lang="ru-RU" sz="3200" b="1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39433" y="1124744"/>
            <a:ext cx="7465133" cy="5040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17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«Зимние незнакомцы»</a:t>
            </a:r>
            <a:br>
              <a:rPr lang="ru-RU" sz="3600" b="1" dirty="0">
                <a:solidFill>
                  <a:prstClr val="black"/>
                </a:solidFill>
              </a:rPr>
            </a:br>
            <a:r>
              <a:rPr lang="ru-RU" sz="2900" b="1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417638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36878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</a:rPr>
              <a:t/>
            </a:r>
            <a:br>
              <a:rPr lang="ru-RU" sz="3600" b="1" dirty="0" smtClean="0">
                <a:solidFill>
                  <a:prstClr val="black"/>
                </a:solidFill>
              </a:rPr>
            </a:br>
            <a:r>
              <a:rPr lang="ru-RU" sz="3600" b="1" dirty="0">
                <a:solidFill>
                  <a:prstClr val="black"/>
                </a:solidFill>
              </a:rPr>
              <a:t/>
            </a:r>
            <a:br>
              <a:rPr lang="ru-RU" sz="3600" b="1" dirty="0">
                <a:solidFill>
                  <a:prstClr val="black"/>
                </a:solidFill>
              </a:rPr>
            </a:b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r>
              <a:rPr lang="ru-RU" sz="3600" b="1" dirty="0">
                <a:solidFill>
                  <a:prstClr val="black"/>
                </a:solidFill>
              </a:rPr>
              <a:t>«Новогодняя ёлка»</a:t>
            </a:r>
            <a:br>
              <a:rPr lang="ru-RU" sz="3600" b="1" dirty="0">
                <a:solidFill>
                  <a:prstClr val="black"/>
                </a:solidFill>
              </a:rPr>
            </a:b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325" y="1600200"/>
            <a:ext cx="6817350" cy="4525963"/>
          </a:xfrm>
        </p:spPr>
      </p:pic>
    </p:spTree>
    <p:extLst>
      <p:ext uri="{BB962C8B-B14F-4D97-AF65-F5344CB8AC3E}">
        <p14:creationId xmlns="" xmlns:p14="http://schemas.microsoft.com/office/powerpoint/2010/main" val="21155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родителей </a:t>
            </a:r>
            <a:endParaRPr lang="ru-RU" dirty="0"/>
          </a:p>
        </p:txBody>
      </p:sp>
      <p:pic>
        <p:nvPicPr>
          <p:cNvPr id="4" name="Объект 3" descr="C:\Users\User\Desktop\птицы\SAM_531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2541216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птицы\SAM_5321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5296" y="1844824"/>
            <a:ext cx="5080992" cy="2750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542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 Наши результаты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783">
            <a:off x="641894" y="1926020"/>
            <a:ext cx="2252047" cy="30963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01081">
            <a:off x="6308280" y="1920665"/>
            <a:ext cx="2324609" cy="31961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468" y="1423520"/>
            <a:ext cx="2598742" cy="3573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688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6565">
            <a:off x="1849384" y="617836"/>
            <a:ext cx="2398307" cy="32983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83431">
            <a:off x="4811773" y="609680"/>
            <a:ext cx="2416416" cy="3323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1239">
            <a:off x="5522622" y="3171379"/>
            <a:ext cx="2421103" cy="33297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7890">
            <a:off x="757194" y="3140970"/>
            <a:ext cx="2304156" cy="31688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158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8080"/>
                </a:solidFill>
              </a:rPr>
              <a:t>Спасибо за внимание</a:t>
            </a:r>
            <a:endParaRPr lang="ru-RU" sz="6000" b="1" i="1" dirty="0">
              <a:solidFill>
                <a:srgbClr val="008080"/>
              </a:solidFill>
            </a:endParaRPr>
          </a:p>
        </p:txBody>
      </p:sp>
      <p:pic>
        <p:nvPicPr>
          <p:cNvPr id="2050" name="Picture 2" descr="https://1.bp.blogspot.com/-ISnVHhDh7a8/WEf0XGluQbI/AAAAAAAAG_4/3ljoCKGz9XUGneD30FlKDfrn13m3MnLZgCLcB/s1600/%25D0%25B3%25D0%25BE%25D0%25B4-%25D1%258D%25D0%25BA%25D0%25BE%25D0%25BB%25D0%25BE%25D0%25B3%25D0%25B8%25D0%25B8-2017-%25D0%25B2-%25D1%2580%25D0%25BE%25D1%2581%25D1%2581%25D0%25B8%25D0%25B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399293"/>
            <a:ext cx="6987250" cy="49908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20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011344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Экологические </a:t>
            </a:r>
            <a:r>
              <a:rPr lang="ru-RU" sz="4000" b="1" dirty="0"/>
              <a:t>беседы</a:t>
            </a:r>
            <a:br>
              <a:rPr lang="ru-RU" sz="4000" b="1" dirty="0"/>
            </a:br>
            <a:r>
              <a:rPr lang="ru-RU" sz="4000" b="1" dirty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22052"/>
            <a:ext cx="6391538" cy="4793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/>
              <a:t>Экологические </a:t>
            </a:r>
            <a:r>
              <a:rPr lang="ru-RU" sz="4000" b="1" dirty="0"/>
              <a:t>чтения </a:t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54165">
            <a:off x="611560" y="1419576"/>
            <a:ext cx="1524000" cy="20482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65474">
            <a:off x="5819064" y="774244"/>
            <a:ext cx="1888976" cy="30129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872" y="1055820"/>
            <a:ext cx="2235200" cy="3454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3040">
            <a:off x="971600" y="3429000"/>
            <a:ext cx="2392505" cy="2832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06374">
            <a:off x="4724758" y="3187418"/>
            <a:ext cx="2316963" cy="30689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24847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Экологические </a:t>
            </a:r>
            <a:r>
              <a:rPr lang="ru-RU" sz="3600" b="1" dirty="0"/>
              <a:t>игры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50996"/>
            <a:ext cx="1946579" cy="26928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4" y="1174638"/>
            <a:ext cx="1938520" cy="2679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23838"/>
            <a:ext cx="1930074" cy="2730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83" y="4023528"/>
            <a:ext cx="1851890" cy="25595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05064"/>
            <a:ext cx="1822626" cy="25780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733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Час </a:t>
            </a:r>
            <a:r>
              <a:rPr lang="ru-RU" sz="3600" b="1" dirty="0"/>
              <a:t>творчества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077906" y="1196752"/>
            <a:ext cx="2952328" cy="19135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674" y="476672"/>
            <a:ext cx="2272095" cy="2843783"/>
          </a:xfrm>
          <a:prstGeom prst="rect">
            <a:avLst/>
          </a:prstGeom>
        </p:spPr>
      </p:pic>
      <p:pic>
        <p:nvPicPr>
          <p:cNvPr id="7" name="Рисунок 6" descr="SAM_6010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3571876"/>
            <a:ext cx="4214842" cy="23708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66" y="3213466"/>
            <a:ext cx="2529436" cy="31103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687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176464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Загадки </a:t>
            </a:r>
            <a:r>
              <a:rPr lang="ru-RU" sz="3600" b="1" dirty="0"/>
              <a:t>природы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1981200" cy="1996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710" y="314467"/>
            <a:ext cx="2709664" cy="26733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37" y="3645024"/>
            <a:ext cx="273367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27" y="1233214"/>
            <a:ext cx="2459765" cy="1844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66529"/>
            <a:ext cx="2939819" cy="2204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673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Экологические экскурсии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84" y="1124744"/>
            <a:ext cx="3167844" cy="2111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68" y="1124744"/>
            <a:ext cx="2815861" cy="2111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0114" y="2912942"/>
            <a:ext cx="2664296" cy="35523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56991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21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Экологический десант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13288" y="1286069"/>
            <a:ext cx="6727064" cy="5036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152</Words>
  <Application>Microsoft Office PowerPoint</Application>
  <PresentationFormat>Экран (4:3)</PresentationFormat>
  <Paragraphs>40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МЕТОД ПРОЕКТОВ КАК ОДНА ИЗ ФОРМ ЭКОЛОГИЧЕСКОГО ВОСПИТАНИЯ МЛАДШИХ ШКОЛЬНИКОВ  </vt:lpstr>
      <vt:lpstr>Экологическое воспитание учащихся сегодня является одной из важнейших задач образования</vt:lpstr>
      <vt:lpstr> Экологические беседы  </vt:lpstr>
      <vt:lpstr> Экологические чтения  </vt:lpstr>
      <vt:lpstr>Экологические игры </vt:lpstr>
      <vt:lpstr>Час творчества </vt:lpstr>
      <vt:lpstr>Загадки природы </vt:lpstr>
      <vt:lpstr>Экологические экскурсии</vt:lpstr>
      <vt:lpstr>Экологический десант</vt:lpstr>
      <vt:lpstr>Слайд 10</vt:lpstr>
      <vt:lpstr> Дж.Дьюи      У.Х.Килпатрик  Е.С.Полат          </vt:lpstr>
      <vt:lpstr>Слайд 12</vt:lpstr>
      <vt:lpstr>Особая педагогическая значимость метода проекта в экологическом воспитании заключается в том, что он:</vt:lpstr>
      <vt:lpstr>Экологические проекты в рамках предмета «Окружающий мир»</vt:lpstr>
      <vt:lpstr>Слайд 15</vt:lpstr>
      <vt:lpstr>Основные этапы выполнения проекта:</vt:lpstr>
      <vt:lpstr>Слайд 17</vt:lpstr>
      <vt:lpstr> </vt:lpstr>
      <vt:lpstr> </vt:lpstr>
      <vt:lpstr>Слайд 20</vt:lpstr>
      <vt:lpstr>   «Дождики»   </vt:lpstr>
      <vt:lpstr>«Зимние незнакомцы»  </vt:lpstr>
      <vt:lpstr>   «Новогодняя ёлка» </vt:lpstr>
      <vt:lpstr>Роль родителей </vt:lpstr>
      <vt:lpstr>  Наши результаты</vt:lpstr>
      <vt:lpstr>Слайд 26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Учитель</cp:lastModifiedBy>
  <cp:revision>48</cp:revision>
  <dcterms:created xsi:type="dcterms:W3CDTF">2014-06-09T16:28:21Z</dcterms:created>
  <dcterms:modified xsi:type="dcterms:W3CDTF">2017-02-22T05:18:55Z</dcterms:modified>
</cp:coreProperties>
</file>