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7" r:id="rId2"/>
    <p:sldId id="258" r:id="rId3"/>
    <p:sldId id="263" r:id="rId4"/>
    <p:sldId id="264" r:id="rId5"/>
    <p:sldId id="262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100" d="100"/>
          <a:sy n="100" d="100"/>
        </p:scale>
        <p:origin x="-29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7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35335C-3626-41FA-95E1-423F35086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93A75-8028-45CC-9EA3-BB172B1CB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4AF76-F05C-468E-8F1A-7FE675E5C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EB04D1-3F4C-4DF4-A1B1-C058700B8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0396-9616-4BB1-8F46-9C585C1D5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4037-7784-4A16-BE46-9F4EAADCB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880D700-DD25-4D52-939F-68835F6166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B03C-C7FA-4112-8BC8-9C6B049B3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AC1B-406B-48EF-9BBE-4F68547EB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E57C3-631C-4F5D-927B-90244725B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D706F-FBF7-4838-A3D3-7D0231B6B6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CBDD8F-8628-454F-A273-A3009D0432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67000"/>
            <a:ext cx="8458200" cy="122237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Вычисление объемов тел с помощью интегралов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Выполнила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Рузанова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</a:rPr>
              <a:t> В.М.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cdn01.ru/files/users/images/f9/2a/f92a8e7b2e51f7a5e0bf67721560343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2971800" cy="2362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62000" y="381000"/>
            <a:ext cx="6234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Эллипсоид вращения вокруг большей оси </a:t>
            </a:r>
            <a:endParaRPr lang="ru-RU" sz="2000" dirty="0"/>
          </a:p>
        </p:txBody>
      </p:sp>
      <p:pic>
        <p:nvPicPr>
          <p:cNvPr id="3" name="Рисунок 2" descr="http://files.adme.ru/files/news/part_33/336055/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514600"/>
            <a:ext cx="47434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www.a-geometry.narod.ru/theory/img_46/fig_46_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762000"/>
            <a:ext cx="2171700" cy="14396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762000" y="4572000"/>
          <a:ext cx="2838450" cy="1381125"/>
        </p:xfrm>
        <a:graphic>
          <a:graphicData uri="http://schemas.openxmlformats.org/presentationml/2006/ole">
            <p:oleObj spid="_x0000_s24580" name="Формула" r:id="rId6" imgW="825500" imgH="393700" progId="Equation.3">
              <p:embed/>
            </p:oleObj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810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Эллипсоид вращения вокруг меньшей оси </a:t>
            </a:r>
            <a:endParaRPr lang="ru-RU" sz="2400" dirty="0"/>
          </a:p>
        </p:txBody>
      </p:sp>
      <p:pic>
        <p:nvPicPr>
          <p:cNvPr id="3" name="Рисунок 2" descr="http://univer-nn.ru/img/elipsoid_gra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4124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chslovo.com/data/5953924_Im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838200" y="4495800"/>
          <a:ext cx="2752725" cy="1381125"/>
        </p:xfrm>
        <a:graphic>
          <a:graphicData uri="http://schemas.openxmlformats.org/presentationml/2006/ole">
            <p:oleObj spid="_x0000_s23553" name="Формула" r:id="rId5" imgW="799753" imgH="393529" progId="Equation.3">
              <p:embed/>
            </p:oleObj>
          </a:graphicData>
        </a:graphic>
      </p:graphicFrame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381000"/>
            <a:ext cx="4794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Объем тора (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тороида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lang="ru-RU" sz="2800" dirty="0"/>
          </a:p>
        </p:txBody>
      </p:sp>
      <p:pic>
        <p:nvPicPr>
          <p:cNvPr id="25602" name="Picture 2" descr="http://hlebzapad.ru/upload/information_system_16/2/3/1/item_231/information_items_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990600"/>
            <a:ext cx="4762500" cy="2952751"/>
          </a:xfrm>
          <a:prstGeom prst="rect">
            <a:avLst/>
          </a:prstGeom>
          <a:noFill/>
        </p:spPr>
      </p:pic>
      <p:pic>
        <p:nvPicPr>
          <p:cNvPr id="25604" name="Picture 4" descr="http://samlib.ru/img/p/putenihin_p_w/tor/tor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971800"/>
            <a:ext cx="3829050" cy="3076575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4775200" y="4724400"/>
          <a:ext cx="3911600" cy="1066800"/>
        </p:xfrm>
        <a:graphic>
          <a:graphicData uri="http://schemas.openxmlformats.org/presentationml/2006/ole">
            <p:oleObj spid="_x0000_s25605" name="Формула" r:id="rId5" imgW="761669" imgH="203112" progId="Equation.3">
              <p:embed/>
            </p:oleObj>
          </a:graphicData>
        </a:graphic>
      </p:graphicFrame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3810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На следующем уроке мы рассмотрим нахождения объемов других тел вращения: конуса и усеченного конуса.</a:t>
            </a:r>
            <a:endParaRPr lang="ru-RU" sz="2000" dirty="0"/>
          </a:p>
        </p:txBody>
      </p:sp>
      <p:pic>
        <p:nvPicPr>
          <p:cNvPr id="3" name="Рисунок 2" descr="http://www.cake-shop.spb.ru/images/joomlakassa/for-every-day/znamenitoe-saharno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42100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g.freepik.com/darmowe-zdjecie/wszyscy-krzycz%C4%85-na-lody_2351810.jpg?size=338&amp;ext=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362200"/>
            <a:ext cx="24003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5013325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Нет ни одной области</a:t>
            </a:r>
            <a:r>
              <a:rPr lang="en-US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математики, как бы абстрактна она ни была, которая когда-нибудь не окажется применимой</a:t>
            </a:r>
            <a:endParaRPr lang="en-US" dirty="0" smtClean="0">
              <a:solidFill>
                <a:srgbClr val="00B050"/>
              </a:solidFill>
              <a:latin typeface="Segoe Script" pitchFamily="34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 к явлениям </a:t>
            </a:r>
            <a:endParaRPr lang="en-US" dirty="0" smtClean="0">
              <a:solidFill>
                <a:srgbClr val="00B050"/>
              </a:solidFill>
              <a:latin typeface="Segoe Script" pitchFamily="34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действительного </a:t>
            </a:r>
            <a:endParaRPr lang="en-US" dirty="0" smtClean="0">
              <a:solidFill>
                <a:srgbClr val="00B050"/>
              </a:solidFill>
              <a:latin typeface="Segoe Script" pitchFamily="34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мира.</a:t>
            </a: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 </a:t>
            </a: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  <a:latin typeface="Segoe Script" pitchFamily="34" charset="0"/>
              </a:rPr>
              <a:t>Н. И. Лобачевский </a:t>
            </a:r>
          </a:p>
          <a:p>
            <a:endParaRPr lang="ru-RU" dirty="0"/>
          </a:p>
        </p:txBody>
      </p:sp>
      <p:pic>
        <p:nvPicPr>
          <p:cNvPr id="4100" name="Picture 4" descr="http://gov.cap.ru/UserFiles/news/201701/11/lobachevskij(1).jpg"/>
          <p:cNvPicPr>
            <a:picLocks noChangeAspect="1" noChangeArrowheads="1"/>
          </p:cNvPicPr>
          <p:nvPr/>
        </p:nvPicPr>
        <p:blipFill>
          <a:blip r:embed="rId2" cstate="print"/>
          <a:srcRect l="17895" t="5621" r="21053" b="4450"/>
          <a:stretch>
            <a:fillRect/>
          </a:stretch>
        </p:blipFill>
        <p:spPr bwMode="auto">
          <a:xfrm>
            <a:off x="762000" y="3657600"/>
            <a:ext cx="2933700" cy="242789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86740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Segoe Script" pitchFamily="34" charset="0"/>
              </a:rPr>
              <a:t>Сколько воды нужно, чтобы наполнить бассейн? Сколько сока поместится в кружке? Как определить, золотая корона или нет? Все это и многое другое относится к понятию объема. Что такое объём?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://www.ypeerrussia.ru/wp-content/uploads/2014/11/post_image_2aaO3YQzXX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"/>
            <a:ext cx="4191000" cy="2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nsk-cat.ru/img/game/112452/105748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4038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www.playcast.ru/uploads/2015/08/18/1472806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429000"/>
            <a:ext cx="3810000" cy="18365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Segoe Script" pitchFamily="34" charset="0"/>
              </a:rPr>
              <a:t>Объемом тела называется часть пространства, которое занимает тело. </a:t>
            </a:r>
            <a:endParaRPr lang="ru-RU" sz="1800" dirty="0">
              <a:latin typeface="Segoe Script" pitchFamily="34" charset="0"/>
            </a:endParaRPr>
          </a:p>
        </p:txBody>
      </p:sp>
      <p:pic>
        <p:nvPicPr>
          <p:cNvPr id="5" name="Содержимое 4" descr="prizma1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9812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Ocy;&amp;bcy;&amp;hardcy;&amp;iecy;&amp;mcy; &amp;ncy;&amp;acy;&amp;kcy;&amp;lcy;&amp;ocy;&amp;ncy;&amp;ncy;&amp;ocy;&amp;jcy; &amp;pcy;&amp;rcy;&amp;icy;&amp;zcy;&amp;mcy;&amp;ycy;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133600"/>
            <a:ext cx="1676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1336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4800" y="39624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Segoe Script" pitchFamily="34" charset="0"/>
              </a:rPr>
              <a:t>На рисунке мы видим цилиндр и призмы, что общего в формуле вычисления объемов этих тел? 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819400" y="5029200"/>
          <a:ext cx="3911600" cy="1066800"/>
        </p:xfrm>
        <a:graphic>
          <a:graphicData uri="http://schemas.openxmlformats.org/presentationml/2006/ole">
            <p:oleObj spid="_x0000_s20483" name="Формула" r:id="rId6" imgW="621760" imgH="177646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Segoe Script" pitchFamily="34" charset="0"/>
              </a:rPr>
              <a:t>Какую геометрическую форму имеют эти предметы?</a:t>
            </a:r>
            <a:endParaRPr lang="ru-RU" sz="1800" dirty="0">
              <a:latin typeface="Segoe Script" pitchFamily="34" charset="0"/>
            </a:endParaRPr>
          </a:p>
        </p:txBody>
      </p:sp>
      <p:pic>
        <p:nvPicPr>
          <p:cNvPr id="3" name="Рисунок 2" descr="http://article.unipack.ru/light_editor_img/images/file13273276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1"/>
            <a:ext cx="4572000" cy="3581399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gorobzor.ru/public/news/images/556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286250" cy="322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dacha.gramix.ru/assets/images/bt/vedro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953000"/>
            <a:ext cx="1752600" cy="1752600"/>
          </a:xfrm>
          <a:prstGeom prst="rect">
            <a:avLst/>
          </a:prstGeom>
          <a:noFill/>
        </p:spPr>
      </p:pic>
      <p:pic>
        <p:nvPicPr>
          <p:cNvPr id="3076" name="Picture 4" descr="http://podarkii.ru/files/image/foto_1/97494_974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876800"/>
            <a:ext cx="1524000" cy="1712359"/>
          </a:xfrm>
          <a:prstGeom prst="rect">
            <a:avLst/>
          </a:prstGeom>
          <a:noFill/>
        </p:spPr>
      </p:pic>
      <p:pic>
        <p:nvPicPr>
          <p:cNvPr id="3078" name="Picture 6" descr="http://expert-cm.ru/components/com_virtuemart/shop_image/product/_________________5475808f5f7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724400"/>
            <a:ext cx="23812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79120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Рис. 1. </a:t>
            </a:r>
            <a:br>
              <a:rPr lang="ru-RU" sz="2200" dirty="0" smtClean="0"/>
            </a:br>
            <a:r>
              <a:rPr lang="ru-RU" sz="2200" dirty="0" smtClean="0">
                <a:latin typeface="Segoe Script" pitchFamily="34" charset="0"/>
              </a:rPr>
              <a:t>Тело между двумя параллельными плоскостями</a:t>
            </a:r>
            <a:r>
              <a:rPr lang="ru-RU" dirty="0" smtClean="0">
                <a:latin typeface="Segoe Script" pitchFamily="34" charset="0"/>
              </a:rPr>
              <a:t/>
            </a:r>
            <a:br>
              <a:rPr lang="ru-RU" dirty="0" smtClean="0">
                <a:latin typeface="Segoe Script" pitchFamily="34" charset="0"/>
              </a:rPr>
            </a:br>
            <a:endParaRPr lang="ru-RU" dirty="0">
              <a:latin typeface="Segoe Script" pitchFamily="34" charset="0"/>
            </a:endParaRPr>
          </a:p>
        </p:txBody>
      </p:sp>
      <p:pic>
        <p:nvPicPr>
          <p:cNvPr id="5" name="Содержимое 4" descr="http://d3mlntcv38ck9k.cloudfront.net/content/konspekt_image/243154/7a651ac0_fb23_0132_7822_12313c0dade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Объем тела можно найти как значение определенного интеграла: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38329" y="1447800"/>
          <a:ext cx="8449054" cy="5029199"/>
        </p:xfrm>
        <a:graphic>
          <a:graphicData uri="http://schemas.openxmlformats.org/presentationml/2006/ole">
            <p:oleObj spid="_x0000_s1025" name="Формула" r:id="rId3" imgW="799753" imgH="482391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759" descr="https://videouroki.net/videouroki/conspekty/geom11/25-vychislieniie-obiemov-tiel-s-pomoshch-iu-intieghrala.files/image0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818" y="1600200"/>
            <a:ext cx="478380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1000" y="156001"/>
            <a:ext cx="80925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Segoe Script" pitchFamily="34" charset="0"/>
                <a:ea typeface="Times New Roman" pitchFamily="18" charset="0"/>
                <a:cs typeface="Calibri" pitchFamily="34" charset="0"/>
              </a:rPr>
              <a:t>Найдем объем тела,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сечением которого является квадрат со стороной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6096000" y="457200"/>
          <a:ext cx="228600" cy="600075"/>
        </p:xfrm>
        <a:graphic>
          <a:graphicData uri="http://schemas.openxmlformats.org/presentationml/2006/ole">
            <p:oleObj spid="_x0000_s19458" name="Формула" r:id="rId4" imgW="152334" imgH="393529" progId="Equation.3">
              <p:embed/>
            </p:oleObj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86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86400" y="16002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Воспользуемся  формулой:</a:t>
            </a:r>
          </a:p>
        </p:txBody>
      </p:sp>
      <p:pic>
        <p:nvPicPr>
          <p:cNvPr id="19461" name="Рисунок 758" descr="https://videouroki.net/videouroki/conspekty/geom11/25-vychislieniie-obiemov-tiel-s-pomoshch-iu-intieghrala.files/image05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2971800"/>
            <a:ext cx="3104432" cy="194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66800" y="5791200"/>
            <a:ext cx="423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Ответ: 0,5 кубических единиц.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81000"/>
            <a:ext cx="8284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Segoe Script" pitchFamily="34" charset="0"/>
                <a:ea typeface="Times New Roman" pitchFamily="18" charset="0"/>
                <a:cs typeface="Calibri" pitchFamily="34" charset="0"/>
              </a:rPr>
              <a:t>Вычисление объемов тел вращения</a:t>
            </a:r>
          </a:p>
        </p:txBody>
      </p:sp>
      <p:pic>
        <p:nvPicPr>
          <p:cNvPr id="22530" name="Рисунок 954" descr="http://festival.1september.ru/articles/597093/im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5792557" cy="3581400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4495800" y="4495800"/>
          <a:ext cx="4506259" cy="2209800"/>
        </p:xfrm>
        <a:graphic>
          <a:graphicData uri="http://schemas.openxmlformats.org/presentationml/2006/ole">
            <p:oleObj spid="_x0000_s22531" name="Формула" r:id="rId4" imgW="1002865" imgH="482391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618</TotalTime>
  <Words>177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Трек</vt:lpstr>
      <vt:lpstr>Формула</vt:lpstr>
      <vt:lpstr>Вычисление объемов тел с помощью интегралов</vt:lpstr>
      <vt:lpstr>Слайд 2</vt:lpstr>
      <vt:lpstr>Сколько воды нужно, чтобы наполнить бассейн? Сколько сока поместится в кружке? Как определить, золотая корона или нет? Все это и многое другое относится к понятию объема. Что такое объём?  </vt:lpstr>
      <vt:lpstr>Объемом тела называется часть пространства, которое занимает тело. </vt:lpstr>
      <vt:lpstr>Какую геометрическую форму имеют эти предметы?</vt:lpstr>
      <vt:lpstr>Рис. 1.  Тело между двумя параллельными плоскостями </vt:lpstr>
      <vt:lpstr>Объем тела можно найти как значение определенного интеграла: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Вера</dc:creator>
  <cp:lastModifiedBy>Вера</cp:lastModifiedBy>
  <cp:revision>62</cp:revision>
  <cp:lastPrinted>1601-01-01T00:00:00Z</cp:lastPrinted>
  <dcterms:created xsi:type="dcterms:W3CDTF">1601-01-01T00:00:00Z</dcterms:created>
  <dcterms:modified xsi:type="dcterms:W3CDTF">2017-02-18T19:37:46Z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