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8" r:id="rId3"/>
    <p:sldId id="279" r:id="rId4"/>
    <p:sldId id="257" r:id="rId5"/>
    <p:sldId id="258" r:id="rId6"/>
    <p:sldId id="280" r:id="rId7"/>
    <p:sldId id="281" r:id="rId8"/>
    <p:sldId id="282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77" r:id="rId2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44" d="100"/>
          <a:sy n="44" d="100"/>
        </p:scale>
        <p:origin x="-1008" y="-12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57F2C9-A74C-4968-82EE-FAB88CF1550E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4CAB4E-C526-46EF-BA2B-78C570D7AED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57F2C9-A74C-4968-82EE-FAB88CF1550E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4CAB4E-C526-46EF-BA2B-78C570D7AED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57F2C9-A74C-4968-82EE-FAB88CF1550E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4CAB4E-C526-46EF-BA2B-78C570D7AED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57F2C9-A74C-4968-82EE-FAB88CF1550E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4CAB4E-C526-46EF-BA2B-78C570D7AED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57F2C9-A74C-4968-82EE-FAB88CF1550E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4CAB4E-C526-46EF-BA2B-78C570D7AED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57F2C9-A74C-4968-82EE-FAB88CF1550E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4CAB4E-C526-46EF-BA2B-78C570D7AED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57F2C9-A74C-4968-82EE-FAB88CF1550E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4CAB4E-C526-46EF-BA2B-78C570D7AED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57F2C9-A74C-4968-82EE-FAB88CF1550E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4CAB4E-C526-46EF-BA2B-78C570D7AED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57F2C9-A74C-4968-82EE-FAB88CF1550E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4CAB4E-C526-46EF-BA2B-78C570D7AED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57F2C9-A74C-4968-82EE-FAB88CF1550E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4CAB4E-C526-46EF-BA2B-78C570D7AED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57F2C9-A74C-4968-82EE-FAB88CF1550E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4CAB4E-C526-46EF-BA2B-78C570D7AED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57F2C9-A74C-4968-82EE-FAB88CF1550E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4CAB4E-C526-46EF-BA2B-78C570D7AED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357166"/>
            <a:ext cx="8229600" cy="6000792"/>
          </a:xfrm>
        </p:spPr>
        <p:txBody>
          <a:bodyPr>
            <a:normAutofit/>
          </a:bodyPr>
          <a:lstStyle/>
          <a:p>
            <a:r>
              <a:rPr lang="ru-RU" b="1" dirty="0" smtClean="0"/>
              <a:t> </a:t>
            </a:r>
            <a:r>
              <a:rPr lang="ru-RU" sz="3600" b="1" dirty="0"/>
              <a:t>ОРГАНИЗАЦИИ ВНЕУРОЧНОЙ ДЕЯТЕЛЬНОСТИ В СЕЛЬСКОЙ </a:t>
            </a:r>
            <a:r>
              <a:rPr lang="ru-RU" sz="3600" b="1" dirty="0" smtClean="0"/>
              <a:t>ШКОЛЕ </a:t>
            </a:r>
            <a:br>
              <a:rPr lang="ru-RU" sz="3600" b="1" dirty="0" smtClean="0"/>
            </a:br>
            <a:r>
              <a:rPr lang="ru-RU" b="1" dirty="0" smtClean="0"/>
              <a:t>в условиях реализации </a:t>
            </a:r>
            <a:br>
              <a:rPr lang="ru-RU" b="1" dirty="0" smtClean="0"/>
            </a:br>
            <a:r>
              <a:rPr lang="ru-RU" b="1" dirty="0" smtClean="0"/>
              <a:t>ФГОС НОО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                   </a:t>
            </a:r>
            <a:r>
              <a:rPr lang="ru-RU" sz="3600" b="1" dirty="0" smtClean="0"/>
              <a:t>Докладчик: </a:t>
            </a:r>
            <a:r>
              <a:rPr lang="ru-RU" sz="3600" b="1" dirty="0" err="1" smtClean="0"/>
              <a:t>Очур</a:t>
            </a:r>
            <a:r>
              <a:rPr lang="ru-RU" sz="3600" b="1" dirty="0" smtClean="0"/>
              <a:t> С.Б</a:t>
            </a:r>
            <a:r>
              <a:rPr lang="ru-RU" sz="3600" b="1" dirty="0" smtClean="0"/>
              <a:t>.</a:t>
            </a:r>
            <a:br>
              <a:rPr lang="ru-RU" sz="3600" b="1" dirty="0" smtClean="0"/>
            </a:br>
            <a:r>
              <a:rPr lang="ru-RU" sz="3200" b="1" dirty="0" smtClean="0"/>
              <a:t>учитель начальных классов МБОУ «НОШ» </a:t>
            </a:r>
            <a:br>
              <a:rPr lang="ru-RU" sz="3200" b="1" dirty="0" smtClean="0"/>
            </a:br>
            <a:r>
              <a:rPr lang="ru-RU" sz="3200" b="1" dirty="0" smtClean="0"/>
              <a:t>с. Хову-Аксы </a:t>
            </a:r>
            <a:r>
              <a:rPr lang="ru-RU" sz="3200" b="1" dirty="0" err="1" smtClean="0"/>
              <a:t>Чеди-Хольского</a:t>
            </a:r>
            <a:r>
              <a:rPr lang="ru-RU" sz="3200" b="1" dirty="0" smtClean="0"/>
              <a:t> района</a:t>
            </a:r>
            <a:endParaRPr lang="ru-RU" dirty="0"/>
          </a:p>
        </p:txBody>
      </p:sp>
    </p:spTree>
  </p:cSld>
  <p:clrMapOvr>
    <a:masterClrMapping/>
  </p:clrMapOvr>
  <p:transition>
    <p:wipe dir="d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154758"/>
          </a:xfrm>
        </p:spPr>
        <p:txBody>
          <a:bodyPr>
            <a:normAutofit/>
          </a:bodyPr>
          <a:lstStyle/>
          <a:p>
            <a:r>
              <a:rPr lang="ru-RU" dirty="0"/>
              <a:t>Мы  работаем по </a:t>
            </a:r>
            <a:r>
              <a:rPr lang="ru-RU" b="1" dirty="0"/>
              <a:t>Оптимизационной  модели  внеурочной деятельности.   </a:t>
            </a:r>
            <a:r>
              <a:rPr lang="ru-RU" dirty="0"/>
              <a:t>Это модель внеурочной деятельности на основе оптимизации всех внутренних ресурсов образовательного учреждения. 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b="1" dirty="0"/>
              <a:t>Принципы организации  внеурочной деятельности: </a:t>
            </a:r>
            <a:r>
              <a:rPr lang="ru-RU" sz="3600" dirty="0"/>
              <a:t/>
            </a:r>
            <a:br>
              <a:rPr lang="ru-RU" sz="3600" dirty="0"/>
            </a:b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Char char="-"/>
            </a:pPr>
            <a:r>
              <a:rPr lang="ru-RU" dirty="0" smtClean="0"/>
              <a:t>гуманистическая </a:t>
            </a:r>
            <a:r>
              <a:rPr lang="ru-RU" dirty="0"/>
              <a:t>направленность деятельности </a:t>
            </a:r>
            <a:endParaRPr lang="ru-RU" dirty="0" smtClean="0"/>
          </a:p>
          <a:p>
            <a:pPr>
              <a:buFontTx/>
              <a:buChar char="-"/>
            </a:pPr>
            <a:r>
              <a:rPr lang="ru-RU" dirty="0"/>
              <a:t>системность организации внеурочной деятельности </a:t>
            </a:r>
            <a:endParaRPr lang="ru-RU" dirty="0" smtClean="0"/>
          </a:p>
          <a:p>
            <a:pPr>
              <a:buFontTx/>
              <a:buChar char="-"/>
            </a:pPr>
            <a:r>
              <a:rPr lang="ru-RU" dirty="0"/>
              <a:t>вариативность видов, форм и способов организации внеурочной </a:t>
            </a:r>
            <a:r>
              <a:rPr lang="ru-RU" dirty="0" smtClean="0"/>
              <a:t>деятельности</a:t>
            </a:r>
          </a:p>
          <a:p>
            <a:pPr>
              <a:buFontTx/>
              <a:buChar char="-"/>
            </a:pPr>
            <a:r>
              <a:rPr lang="ru-RU" dirty="0"/>
              <a:t>направленность деятельности на развитие и проявление творчества 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25536"/>
          </a:xfrm>
        </p:spPr>
        <p:txBody>
          <a:bodyPr>
            <a:normAutofit fontScale="90000"/>
          </a:bodyPr>
          <a:lstStyle/>
          <a:p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4000" b="1" dirty="0"/>
              <a:t/>
            </a:r>
            <a:br>
              <a:rPr lang="ru-RU" sz="4000" b="1" dirty="0"/>
            </a:br>
            <a:r>
              <a:rPr lang="ru-RU" sz="4000" b="1" dirty="0" smtClean="0"/>
              <a:t>Задачами </a:t>
            </a:r>
            <a:r>
              <a:rPr lang="ru-RU" sz="4000" b="1" dirty="0"/>
              <a:t>организации внеурочной деятельности детей  в нашей школе являются:</a:t>
            </a:r>
            <a:r>
              <a:rPr lang="ru-RU" sz="4000" dirty="0"/>
              <a:t>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000240"/>
            <a:ext cx="8229600" cy="4500594"/>
          </a:xfrm>
        </p:spPr>
        <p:txBody>
          <a:bodyPr>
            <a:normAutofit/>
          </a:bodyPr>
          <a:lstStyle/>
          <a:p>
            <a:r>
              <a:rPr lang="ru-RU" dirty="0" smtClean="0"/>
              <a:t>Организация </a:t>
            </a:r>
            <a:r>
              <a:rPr lang="ru-RU" dirty="0" err="1"/>
              <a:t>досуговой</a:t>
            </a:r>
            <a:r>
              <a:rPr lang="ru-RU" dirty="0"/>
              <a:t> деятельности </a:t>
            </a:r>
            <a:endParaRPr lang="ru-RU" dirty="0" smtClean="0"/>
          </a:p>
          <a:p>
            <a:r>
              <a:rPr lang="ru-RU" dirty="0"/>
              <a:t>Создание условий для организации внеурочной деятельности </a:t>
            </a:r>
            <a:endParaRPr lang="ru-RU" dirty="0" smtClean="0"/>
          </a:p>
          <a:p>
            <a:pPr lvl="0"/>
            <a:r>
              <a:rPr lang="ru-RU" dirty="0"/>
              <a:t>Создание условий для </a:t>
            </a:r>
            <a:r>
              <a:rPr lang="ru-RU" dirty="0" smtClean="0"/>
              <a:t> </a:t>
            </a:r>
            <a:r>
              <a:rPr lang="ru-RU" dirty="0"/>
              <a:t>реализации </a:t>
            </a:r>
            <a:r>
              <a:rPr lang="ru-RU" dirty="0" smtClean="0"/>
              <a:t>программ, </a:t>
            </a:r>
            <a:r>
              <a:rPr lang="ru-RU" dirty="0"/>
              <a:t>реализуемых во внеурочное время. </a:t>
            </a:r>
          </a:p>
          <a:p>
            <a:r>
              <a:rPr lang="ru-RU" dirty="0"/>
              <a:t>Развитие навыков организации и осуществления сотрудничества 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8229600" cy="64294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>Возможности:</a:t>
            </a:r>
            <a:r>
              <a:rPr lang="ru-RU" b="1" dirty="0"/>
              <a:t/>
            </a:r>
            <a:br>
              <a:rPr lang="ru-RU" b="1" dirty="0"/>
            </a:b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57298"/>
            <a:ext cx="8229600" cy="4768865"/>
          </a:xfrm>
        </p:spPr>
        <p:txBody>
          <a:bodyPr/>
          <a:lstStyle/>
          <a:p>
            <a:r>
              <a:rPr lang="ru-RU" dirty="0"/>
              <a:t>- свободного выбора занятий </a:t>
            </a:r>
            <a:r>
              <a:rPr lang="ru-RU" dirty="0" smtClean="0"/>
              <a:t>детьми</a:t>
            </a:r>
          </a:p>
          <a:p>
            <a:r>
              <a:rPr lang="ru-RU" dirty="0"/>
              <a:t>почувствовать себя успешным, реализовать и развить свои таланты, способности;</a:t>
            </a:r>
          </a:p>
          <a:p>
            <a:r>
              <a:rPr lang="ru-RU" dirty="0"/>
              <a:t>быть активным гражданином своей </a:t>
            </a:r>
            <a:r>
              <a:rPr lang="ru-RU" dirty="0" smtClean="0"/>
              <a:t>страны</a:t>
            </a:r>
          </a:p>
          <a:p>
            <a:r>
              <a:rPr lang="ru-RU" dirty="0"/>
              <a:t>достичь результаты в образовании, во внеурочной деятельности и  отразить это в </a:t>
            </a:r>
            <a:r>
              <a:rPr lang="ru-RU" dirty="0" err="1"/>
              <a:t>портфолио</a:t>
            </a:r>
            <a:r>
              <a:rPr lang="ru-RU" dirty="0"/>
              <a:t>  обучающихся;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8229600" cy="1131910"/>
          </a:xfrm>
        </p:spPr>
        <p:txBody>
          <a:bodyPr>
            <a:normAutofit fontScale="90000"/>
          </a:bodyPr>
          <a:lstStyle/>
          <a:p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b="1" dirty="0" smtClean="0"/>
              <a:t>Ориентировались</a:t>
            </a:r>
            <a:r>
              <a:rPr lang="ru-RU" sz="4000" dirty="0" smtClean="0"/>
              <a:t> при </a:t>
            </a:r>
            <a:r>
              <a:rPr lang="ru-RU" sz="4000" dirty="0"/>
              <a:t>организации внеурочной деятельности </a:t>
            </a:r>
            <a:r>
              <a:rPr lang="ru-RU" sz="4000" dirty="0" smtClean="0"/>
              <a:t>: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71612"/>
            <a:ext cx="8229600" cy="4554551"/>
          </a:xfrm>
        </p:spPr>
        <p:txBody>
          <a:bodyPr/>
          <a:lstStyle/>
          <a:p>
            <a:r>
              <a:rPr lang="ru-RU" dirty="0"/>
              <a:t>- на запросы родителей;</a:t>
            </a:r>
          </a:p>
          <a:p>
            <a:r>
              <a:rPr lang="ru-RU" dirty="0"/>
              <a:t>- на традиции школы; </a:t>
            </a:r>
          </a:p>
          <a:p>
            <a:r>
              <a:rPr lang="ru-RU" dirty="0"/>
              <a:t>- учитывались интересы и склонности педагогов;</a:t>
            </a:r>
          </a:p>
          <a:p>
            <a:r>
              <a:rPr lang="ru-RU" dirty="0"/>
              <a:t>- возможности образовательных учреждений дополнительного образования;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Первое родительское собрание: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родители определили направления внеурочной деятельности для своих </a:t>
            </a:r>
            <a:r>
              <a:rPr lang="ru-RU" dirty="0" smtClean="0"/>
              <a:t>детей</a:t>
            </a:r>
          </a:p>
          <a:p>
            <a:r>
              <a:rPr lang="ru-RU" dirty="0"/>
              <a:t>была изучена занятость детей в учреждениях образования, культуры, </a:t>
            </a:r>
            <a:r>
              <a:rPr lang="ru-RU" dirty="0" smtClean="0"/>
              <a:t>спорта</a:t>
            </a:r>
          </a:p>
          <a:p>
            <a:r>
              <a:rPr lang="ru-RU" dirty="0" smtClean="0"/>
              <a:t>информация </a:t>
            </a:r>
            <a:r>
              <a:rPr lang="ru-RU" dirty="0"/>
              <a:t>педагогов о целесообразности введения тех или иных курсов, их задачах и ожидаемых результатах. 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785794"/>
            <a:ext cx="8229600" cy="5286412"/>
          </a:xfrm>
        </p:spPr>
        <p:txBody>
          <a:bodyPr>
            <a:normAutofit/>
          </a:bodyPr>
          <a:lstStyle/>
          <a:p>
            <a:r>
              <a:rPr lang="ru-RU" b="1" dirty="0"/>
              <a:t>Направления внеурочной деятельности в экспериментальном  2б классе нашей школы: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lvl="0"/>
            <a:r>
              <a:rPr lang="ru-RU" sz="3600" dirty="0"/>
              <a:t/>
            </a:r>
            <a:br>
              <a:rPr lang="ru-RU" sz="3600" dirty="0"/>
            </a:br>
            <a:endParaRPr lang="ru-RU" sz="3600" dirty="0"/>
          </a:p>
        </p:txBody>
      </p:sp>
      <p:sp>
        <p:nvSpPr>
          <p:cNvPr id="7" name="Текст 6"/>
          <p:cNvSpPr>
            <a:spLocks noGrp="1"/>
          </p:cNvSpPr>
          <p:nvPr>
            <p:ph sz="half" idx="1"/>
          </p:nvPr>
        </p:nvSpPr>
        <p:spPr>
          <a:xfrm>
            <a:off x="285720" y="1600200"/>
            <a:ext cx="4000528" cy="4525963"/>
          </a:xfrm>
        </p:spPr>
        <p:txBody>
          <a:bodyPr>
            <a:normAutofit/>
          </a:bodyPr>
          <a:lstStyle/>
          <a:p>
            <a:endParaRPr lang="ru-RU" sz="3600" b="1" i="1" dirty="0" smtClean="0"/>
          </a:p>
          <a:p>
            <a:r>
              <a:rPr lang="ru-RU" sz="3600" b="1" i="1" dirty="0" smtClean="0"/>
              <a:t>Спортивно-оздоровительное </a:t>
            </a:r>
            <a:r>
              <a:rPr lang="ru-RU" sz="3600" b="1" i="1" dirty="0"/>
              <a:t>направление </a:t>
            </a:r>
            <a:endParaRPr lang="ru-RU" sz="3600" dirty="0"/>
          </a:p>
        </p:txBody>
      </p:sp>
      <p:sp>
        <p:nvSpPr>
          <p:cNvPr id="8" name="Содержимое 7"/>
          <p:cNvSpPr>
            <a:spLocks noGrp="1"/>
          </p:cNvSpPr>
          <p:nvPr>
            <p:ph sz="half" idx="2"/>
          </p:nvPr>
        </p:nvSpPr>
        <p:spPr>
          <a:xfrm>
            <a:off x="4286248" y="1571612"/>
            <a:ext cx="4400552" cy="4857784"/>
          </a:xfrm>
        </p:spPr>
        <p:txBody>
          <a:bodyPr>
            <a:normAutofit/>
          </a:bodyPr>
          <a:lstStyle/>
          <a:p>
            <a:r>
              <a:rPr lang="ru-RU" dirty="0" smtClean="0"/>
              <a:t>Программа </a:t>
            </a:r>
            <a:r>
              <a:rPr lang="ru-RU" dirty="0"/>
              <a:t>кружка ориентирована на формирование у ребенка позиции признания ценности здоровья, чувства ответственности за сохранение и укрепление своего здоровья, расширение знаний и навыков по гигиенической культуре. </a:t>
            </a:r>
          </a:p>
          <a:p>
            <a:endParaRPr lang="ru-RU" dirty="0"/>
          </a:p>
        </p:txBody>
      </p:sp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357158" y="357167"/>
            <a:ext cx="8358246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Кружок «Расти здоровым»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рук. </a:t>
            </a:r>
            <a:r>
              <a:rPr kumimoji="0" lang="ru-RU" sz="36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Хертек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Н.Л. – 1 час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Кружок </a:t>
            </a:r>
            <a:r>
              <a:rPr lang="ru-RU" b="1" dirty="0"/>
              <a:t>«Ритмика» рук. </a:t>
            </a:r>
            <a:r>
              <a:rPr lang="ru-RU" b="1" dirty="0" err="1"/>
              <a:t>Торжу</a:t>
            </a:r>
            <a:r>
              <a:rPr lang="ru-RU" b="1" dirty="0"/>
              <a:t> Е.А.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sz="3600" b="1" i="1" dirty="0"/>
              <a:t>Спортивно-оздоровительное направление </a:t>
            </a:r>
            <a:endParaRPr lang="ru-RU" sz="3600" dirty="0"/>
          </a:p>
        </p:txBody>
      </p:sp>
      <p:sp>
        <p:nvSpPr>
          <p:cNvPr id="7" name="Содержимое 6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/>
              <a:t>Программа кружка ориентирована на формирование у детей культуры поведения и общения, привить навыки вежливости, быть подтянутым, элегантным, совершенствует координацию детей,  укрепляет мышечный аппарат.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401080" cy="1417638"/>
          </a:xfrm>
        </p:spPr>
        <p:txBody>
          <a:bodyPr>
            <a:normAutofit fontScale="90000"/>
          </a:bodyPr>
          <a:lstStyle/>
          <a:p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4000" b="1" dirty="0" smtClean="0"/>
              <a:t>Кружок </a:t>
            </a:r>
            <a:r>
              <a:rPr lang="ru-RU" sz="4000" b="1" dirty="0"/>
              <a:t>«Этикет</a:t>
            </a:r>
            <a:r>
              <a:rPr lang="ru-RU" sz="4000" b="1" dirty="0" smtClean="0"/>
              <a:t>»</a:t>
            </a:r>
            <a:br>
              <a:rPr lang="ru-RU" sz="4000" b="1" dirty="0" smtClean="0"/>
            </a:br>
            <a:r>
              <a:rPr lang="ru-RU" sz="4000" b="1" dirty="0" smtClean="0"/>
              <a:t> </a:t>
            </a:r>
            <a:r>
              <a:rPr lang="ru-RU" sz="4000" b="1" dirty="0"/>
              <a:t>рук. </a:t>
            </a:r>
            <a:r>
              <a:rPr lang="ru-RU" sz="4000" b="1" dirty="0" err="1"/>
              <a:t>Намчыл-оол</a:t>
            </a:r>
            <a:r>
              <a:rPr lang="ru-RU" sz="4000" b="1" dirty="0"/>
              <a:t> О.Б. – 1 час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sz="3600" b="1" i="1" dirty="0"/>
              <a:t>Художественно-эстетическое направление </a:t>
            </a:r>
            <a:endParaRPr lang="ru-RU" sz="3600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357686" y="1600200"/>
            <a:ext cx="4329114" cy="4900634"/>
          </a:xfrm>
        </p:spPr>
        <p:txBody>
          <a:bodyPr>
            <a:normAutofit fontScale="92500" lnSpcReduction="10000"/>
          </a:bodyPr>
          <a:lstStyle/>
          <a:p>
            <a:r>
              <a:rPr lang="ru-RU" dirty="0"/>
              <a:t>Культура общения предполагает формирование навыков речевого этикета. Она обогащает речь человека словами, оборотами, конструкциями, которые необходимы в повседневном общении людей (формы приветствия, прощания, благодарности, извинения …)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08332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     </a:t>
            </a:r>
            <a:r>
              <a:rPr lang="ru-RU" b="1" dirty="0" smtClean="0"/>
              <a:t>С </a:t>
            </a:r>
            <a:r>
              <a:rPr lang="ru-RU" b="1" dirty="0" smtClean="0"/>
              <a:t>2011-2012 </a:t>
            </a:r>
            <a:r>
              <a:rPr lang="ru-RU" dirty="0" smtClean="0"/>
              <a:t>учебного года все ОУ перешли на обучение по ФГОС </a:t>
            </a:r>
            <a:r>
              <a:rPr lang="ru-RU" dirty="0" smtClean="0"/>
              <a:t>НОО, одной  </a:t>
            </a:r>
            <a:r>
              <a:rPr lang="ru-RU" dirty="0" smtClean="0"/>
              <a:t>из </a:t>
            </a:r>
            <a:r>
              <a:rPr lang="ru-RU" dirty="0" smtClean="0"/>
              <a:t>отличительных особенностей</a:t>
            </a:r>
            <a:r>
              <a:rPr lang="ru-RU" dirty="0" smtClean="0"/>
              <a:t>,  которых является предъявление </a:t>
            </a:r>
            <a:r>
              <a:rPr lang="ru-RU" b="1" dirty="0" smtClean="0"/>
              <a:t>требований</a:t>
            </a:r>
            <a:r>
              <a:rPr lang="ru-RU" dirty="0" smtClean="0"/>
              <a:t> к организации внеурочной деятельности младших школьников. 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428604"/>
            <a:ext cx="8229600" cy="1143000"/>
          </a:xfrm>
        </p:spPr>
        <p:txBody>
          <a:bodyPr>
            <a:noAutofit/>
          </a:bodyPr>
          <a:lstStyle/>
          <a:p>
            <a:r>
              <a:rPr lang="ru-RU" sz="3600" b="1" dirty="0"/>
              <a:t>Кружок «Дизайн» </a:t>
            </a:r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sz="3600" b="1" dirty="0" smtClean="0"/>
              <a:t>рук</a:t>
            </a:r>
            <a:r>
              <a:rPr lang="ru-RU" sz="3600" b="1" dirty="0"/>
              <a:t>. </a:t>
            </a:r>
            <a:r>
              <a:rPr lang="ru-RU" sz="3600" b="1" dirty="0" err="1"/>
              <a:t>Дазырбан</a:t>
            </a:r>
            <a:r>
              <a:rPr lang="ru-RU" sz="3600" b="1" dirty="0"/>
              <a:t> Ч.В. – 1 час</a:t>
            </a:r>
            <a:r>
              <a:rPr lang="ru-RU" sz="3600" dirty="0"/>
              <a:t/>
            </a:r>
            <a:br>
              <a:rPr lang="ru-RU" sz="3600" dirty="0"/>
            </a:b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900486" cy="4525963"/>
          </a:xfrm>
        </p:spPr>
        <p:txBody>
          <a:bodyPr>
            <a:normAutofit fontScale="92500" lnSpcReduction="10000"/>
          </a:bodyPr>
          <a:lstStyle/>
          <a:p>
            <a:r>
              <a:rPr lang="ru-RU" sz="3600" b="1" i="1" dirty="0" smtClean="0"/>
              <a:t>Художественно-эстетическое направление </a:t>
            </a:r>
            <a:endParaRPr lang="ru-RU" sz="3600" dirty="0" smtClean="0"/>
          </a:p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00562" y="1600200"/>
            <a:ext cx="4186238" cy="4525963"/>
          </a:xfrm>
        </p:spPr>
        <p:txBody>
          <a:bodyPr>
            <a:normAutofit fontScale="92500" lnSpcReduction="10000"/>
          </a:bodyPr>
          <a:lstStyle/>
          <a:p>
            <a:r>
              <a:rPr lang="ru-RU" dirty="0"/>
              <a:t>Программа комбинированная, направлена на каждого  обучающегося, который в ходе ее реализации может проявить всю свою фантазию, оригинальность, творчество и неповторимость в различных  направлениях деятельности.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57166"/>
            <a:ext cx="8229600" cy="928694"/>
          </a:xfrm>
        </p:spPr>
        <p:txBody>
          <a:bodyPr>
            <a:normAutofit fontScale="90000"/>
          </a:bodyPr>
          <a:lstStyle/>
          <a:p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4000" b="1" dirty="0" smtClean="0"/>
              <a:t>Кружок </a:t>
            </a:r>
            <a:r>
              <a:rPr lang="ru-RU" sz="4000" b="1" dirty="0"/>
              <a:t>«Волшебная кисточка» </a:t>
            </a:r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4000" b="1" dirty="0" smtClean="0"/>
              <a:t>рук</a:t>
            </a:r>
            <a:r>
              <a:rPr lang="ru-RU" sz="4000" b="1" dirty="0"/>
              <a:t>. </a:t>
            </a:r>
            <a:r>
              <a:rPr lang="ru-RU" sz="4000" b="1" dirty="0" err="1"/>
              <a:t>Ланзы</a:t>
            </a:r>
            <a:r>
              <a:rPr lang="ru-RU" sz="4000" b="1" dirty="0"/>
              <a:t> А.Н. -1 час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sz="3600" b="1" i="1" dirty="0" smtClean="0"/>
              <a:t>Художественно-эстетическое направление </a:t>
            </a:r>
            <a:endParaRPr lang="ru-RU" sz="3600" dirty="0" smtClean="0"/>
          </a:p>
          <a:p>
            <a:endParaRPr lang="ru-RU" sz="3600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43050"/>
            <a:ext cx="4038600" cy="4483113"/>
          </a:xfrm>
        </p:spPr>
        <p:txBody>
          <a:bodyPr>
            <a:normAutofit fontScale="92500" lnSpcReduction="20000"/>
          </a:bodyPr>
          <a:lstStyle/>
          <a:p>
            <a:r>
              <a:rPr lang="ru-RU" dirty="0"/>
              <a:t>Программа направлена на развитие у детей художественно-творческих способностей. Она  предусматривает </a:t>
            </a:r>
            <a:r>
              <a:rPr lang="ru-RU" dirty="0" smtClean="0"/>
              <a:t> 5 </a:t>
            </a:r>
            <a:r>
              <a:rPr lang="ru-RU" dirty="0"/>
              <a:t>видов работы: рисунок и живопись, композиция,  декоративно-прикладная работа, лепка, беседы об ИЗО и красоте вокруг нас.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39784"/>
          </a:xfrm>
        </p:spPr>
        <p:txBody>
          <a:bodyPr>
            <a:normAutofit/>
          </a:bodyPr>
          <a:lstStyle/>
          <a:p>
            <a:r>
              <a:rPr lang="ru-RU" sz="3600" b="1" i="1" dirty="0"/>
              <a:t>Научно-познавательное направление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285860"/>
            <a:ext cx="3543296" cy="5000660"/>
          </a:xfrm>
        </p:spPr>
        <p:txBody>
          <a:bodyPr>
            <a:normAutofit/>
          </a:bodyPr>
          <a:lstStyle/>
          <a:p>
            <a:endParaRPr lang="ru-RU" sz="3600" b="1" i="1" dirty="0" smtClean="0"/>
          </a:p>
          <a:p>
            <a:r>
              <a:rPr lang="ru-RU" sz="3500" b="1" i="1" dirty="0" smtClean="0"/>
              <a:t>Внеурочная </a:t>
            </a:r>
            <a:r>
              <a:rPr lang="ru-RU" sz="3500" b="1" i="1" dirty="0"/>
              <a:t>деятельность  «</a:t>
            </a:r>
            <a:r>
              <a:rPr lang="ru-RU" sz="3500" b="1" i="1" dirty="0" err="1" smtClean="0"/>
              <a:t>Заниматель-ная</a:t>
            </a:r>
            <a:r>
              <a:rPr lang="ru-RU" sz="3500" b="1" i="1" dirty="0" smtClean="0"/>
              <a:t> </a:t>
            </a:r>
            <a:r>
              <a:rPr lang="ru-RU" sz="3500" b="1" i="1" dirty="0"/>
              <a:t>грамматика</a:t>
            </a:r>
            <a:r>
              <a:rPr lang="ru-RU" sz="3500" b="1" i="1" dirty="0" smtClean="0"/>
              <a:t>»</a:t>
            </a:r>
          </a:p>
          <a:p>
            <a:pPr>
              <a:buNone/>
            </a:pPr>
            <a:r>
              <a:rPr lang="ru-RU" sz="3500" b="1" i="1" dirty="0" smtClean="0"/>
              <a:t>    Рук. </a:t>
            </a:r>
            <a:r>
              <a:rPr lang="ru-RU" sz="3500" b="1" i="1" dirty="0" err="1" smtClean="0"/>
              <a:t>Очур</a:t>
            </a:r>
            <a:r>
              <a:rPr lang="ru-RU" sz="3500" b="1" i="1" dirty="0" smtClean="0"/>
              <a:t> С.Б.</a:t>
            </a:r>
            <a:endParaRPr lang="ru-RU" sz="3500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071934" y="1214422"/>
            <a:ext cx="4614866" cy="4911741"/>
          </a:xfrm>
        </p:spPr>
        <p:txBody>
          <a:bodyPr>
            <a:noAutofit/>
          </a:bodyPr>
          <a:lstStyle/>
          <a:p>
            <a:r>
              <a:rPr lang="ru-RU" sz="2000" b="1" dirty="0"/>
              <a:t>Программа  призвана заложить основы гармоничного развития ученика, обеспечить формирование прочных навыков грамотного письма, развитой речи, дать начальные сведения  по русскому языку, обеспечить разностороннее  развитие школьников.</a:t>
            </a:r>
          </a:p>
          <a:p>
            <a:r>
              <a:rPr lang="ru-RU" sz="2000" b="1" dirty="0"/>
              <a:t>Для успешного проведения занятий используются разнообразные виды работ: игры, ребусы и кроссворды; считалки, пословицы и поговорки, загадки; шарады и  головоломки и т.д.</a:t>
            </a:r>
          </a:p>
          <a:p>
            <a:pPr>
              <a:buNone/>
            </a:pPr>
            <a:endParaRPr lang="ru-RU" sz="2000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i="1" dirty="0"/>
              <a:t>Научно-познавательное направление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285860"/>
            <a:ext cx="3328982" cy="4840303"/>
          </a:xfrm>
        </p:spPr>
        <p:txBody>
          <a:bodyPr>
            <a:normAutofit fontScale="70000" lnSpcReduction="20000"/>
          </a:bodyPr>
          <a:lstStyle/>
          <a:p>
            <a:endParaRPr lang="ru-RU" sz="3600" b="1" dirty="0" smtClean="0"/>
          </a:p>
          <a:p>
            <a:r>
              <a:rPr lang="ru-RU" sz="5100" b="1" dirty="0" smtClean="0"/>
              <a:t>Кружок </a:t>
            </a:r>
          </a:p>
          <a:p>
            <a:pPr>
              <a:buNone/>
            </a:pPr>
            <a:r>
              <a:rPr lang="ru-RU" sz="5100" b="1" dirty="0" smtClean="0"/>
              <a:t>«</a:t>
            </a:r>
            <a:r>
              <a:rPr lang="ru-RU" sz="5100" b="1" dirty="0" err="1"/>
              <a:t>Тывынгырлар</a:t>
            </a:r>
            <a:r>
              <a:rPr lang="ru-RU" sz="5100" b="1" dirty="0"/>
              <a:t>» </a:t>
            </a:r>
            <a:endParaRPr lang="ru-RU" sz="5100" b="1" dirty="0" smtClean="0"/>
          </a:p>
          <a:p>
            <a:pPr>
              <a:buNone/>
            </a:pPr>
            <a:r>
              <a:rPr lang="ru-RU" sz="5100" b="1" dirty="0" smtClean="0"/>
              <a:t>рук</a:t>
            </a:r>
            <a:r>
              <a:rPr lang="ru-RU" sz="5100" b="1" dirty="0"/>
              <a:t>. </a:t>
            </a:r>
            <a:r>
              <a:rPr lang="ru-RU" sz="5100" b="1" dirty="0" err="1"/>
              <a:t>Очур</a:t>
            </a:r>
            <a:r>
              <a:rPr lang="ru-RU" sz="5100" b="1" dirty="0"/>
              <a:t> С.Б. – 1 час</a:t>
            </a:r>
            <a:endParaRPr lang="ru-RU" sz="5100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43372" y="1285860"/>
            <a:ext cx="4543428" cy="4840303"/>
          </a:xfrm>
        </p:spPr>
        <p:txBody>
          <a:bodyPr>
            <a:normAutofit fontScale="70000" lnSpcReduction="20000"/>
          </a:bodyPr>
          <a:lstStyle/>
          <a:p>
            <a:r>
              <a:rPr lang="ru-RU" b="1" dirty="0"/>
              <a:t>Математика, как и всякая наука, содержит много интересного и занимательного, она может увлекать ученика, давая богатую пищу для развития внимания, интереса  и любви к предмету и воспитания настойчивости и сообразительности. </a:t>
            </a:r>
          </a:p>
          <a:p>
            <a:r>
              <a:rPr lang="ru-RU" b="1" dirty="0"/>
              <a:t>В основу организации занятий положены активность и творчество самих детей на добровольных началах и  используются такие виды работ, как игры, элементы игр, задания на смекалку, задачи-шутки, загадки, пословицы, викторина и т.д.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i="1" dirty="0"/>
              <a:t>Военно-патриотическое направление 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357298"/>
            <a:ext cx="3614734" cy="4768865"/>
          </a:xfrm>
        </p:spPr>
        <p:txBody>
          <a:bodyPr>
            <a:normAutofit fontScale="77500" lnSpcReduction="20000"/>
          </a:bodyPr>
          <a:lstStyle/>
          <a:p>
            <a:r>
              <a:rPr lang="ru-RU" sz="4000" b="1" i="1" dirty="0"/>
              <a:t>Курс </a:t>
            </a:r>
            <a:endParaRPr lang="ru-RU" sz="4000" b="1" i="1" dirty="0" smtClean="0"/>
          </a:p>
          <a:p>
            <a:pPr>
              <a:buNone/>
            </a:pPr>
            <a:r>
              <a:rPr lang="ru-RU" sz="4000" b="1" i="1" dirty="0"/>
              <a:t> </a:t>
            </a:r>
            <a:r>
              <a:rPr lang="ru-RU" sz="4000" b="1" i="1" dirty="0" smtClean="0"/>
              <a:t> «</a:t>
            </a:r>
            <a:r>
              <a:rPr lang="ru-RU" sz="4000" b="1" i="1" dirty="0" err="1"/>
              <a:t>Улусчу</a:t>
            </a:r>
            <a:r>
              <a:rPr lang="ru-RU" sz="4000" b="1" i="1" dirty="0"/>
              <a:t> </a:t>
            </a:r>
            <a:r>
              <a:rPr lang="ru-RU" sz="4000" b="1" i="1" dirty="0" err="1"/>
              <a:t>ужурлар</a:t>
            </a:r>
            <a:r>
              <a:rPr lang="ru-RU" sz="4000" b="1" i="1" dirty="0"/>
              <a:t>» </a:t>
            </a:r>
            <a:endParaRPr lang="ru-RU" sz="4000" b="1" i="1" dirty="0" smtClean="0"/>
          </a:p>
          <a:p>
            <a:pPr>
              <a:buNone/>
            </a:pPr>
            <a:r>
              <a:rPr lang="ru-RU" sz="4000" b="1" i="1" dirty="0"/>
              <a:t> </a:t>
            </a:r>
            <a:r>
              <a:rPr lang="ru-RU" sz="4000" b="1" i="1" dirty="0" smtClean="0"/>
              <a:t>  рук</a:t>
            </a:r>
            <a:r>
              <a:rPr lang="ru-RU" sz="4000" b="1" i="1" dirty="0"/>
              <a:t>. </a:t>
            </a:r>
            <a:r>
              <a:rPr lang="ru-RU" sz="4000" b="1" i="1" dirty="0" err="1"/>
              <a:t>Очур</a:t>
            </a:r>
            <a:r>
              <a:rPr lang="ru-RU" sz="4000" b="1" i="1" dirty="0"/>
              <a:t> С.Б.</a:t>
            </a:r>
            <a:endParaRPr lang="ru-RU" sz="4000" dirty="0"/>
          </a:p>
          <a:p>
            <a:endParaRPr lang="ru-RU" sz="4000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357686" y="1357298"/>
            <a:ext cx="4329114" cy="4768865"/>
          </a:xfrm>
        </p:spPr>
        <p:txBody>
          <a:bodyPr>
            <a:normAutofit fontScale="77500" lnSpcReduction="20000"/>
          </a:bodyPr>
          <a:lstStyle/>
          <a:p>
            <a:r>
              <a:rPr lang="ru-RU" b="1" dirty="0" err="1"/>
              <a:t>Улусчу</a:t>
            </a:r>
            <a:r>
              <a:rPr lang="ru-RU" b="1" dirty="0"/>
              <a:t> </a:t>
            </a:r>
            <a:r>
              <a:rPr lang="ru-RU" b="1" dirty="0" err="1"/>
              <a:t>ужурлар-амыдырал</a:t>
            </a:r>
            <a:r>
              <a:rPr lang="ru-RU" b="1" dirty="0"/>
              <a:t> </a:t>
            </a:r>
            <a:r>
              <a:rPr lang="ru-RU" b="1" dirty="0" err="1"/>
              <a:t>эртеми</a:t>
            </a:r>
            <a:r>
              <a:rPr lang="ru-RU" b="1" dirty="0"/>
              <a:t>. </a:t>
            </a:r>
            <a:r>
              <a:rPr lang="ru-RU" b="1" dirty="0" err="1"/>
              <a:t>Улусчу</a:t>
            </a:r>
            <a:r>
              <a:rPr lang="ru-RU" b="1" dirty="0"/>
              <a:t> педагогика </a:t>
            </a:r>
            <a:r>
              <a:rPr lang="ru-RU" b="1" dirty="0" err="1"/>
              <a:t>дээрге</a:t>
            </a:r>
            <a:r>
              <a:rPr lang="ru-RU" b="1" dirty="0"/>
              <a:t> </a:t>
            </a:r>
            <a:r>
              <a:rPr lang="ru-RU" b="1" dirty="0" err="1"/>
              <a:t>ог-буленин</a:t>
            </a:r>
            <a:r>
              <a:rPr lang="ru-RU" b="1" dirty="0"/>
              <a:t>, </a:t>
            </a:r>
            <a:r>
              <a:rPr lang="ru-RU" b="1" dirty="0" err="1"/>
              <a:t>торел-болук</a:t>
            </a:r>
            <a:r>
              <a:rPr lang="ru-RU" b="1" dirty="0"/>
              <a:t> </a:t>
            </a:r>
            <a:r>
              <a:rPr lang="ru-RU" b="1" dirty="0" err="1"/>
              <a:t>улустун</a:t>
            </a:r>
            <a:r>
              <a:rPr lang="ru-RU" b="1" dirty="0"/>
              <a:t> </a:t>
            </a:r>
            <a:r>
              <a:rPr lang="ru-RU" b="1" dirty="0" err="1"/>
              <a:t>болгаш</a:t>
            </a:r>
            <a:r>
              <a:rPr lang="ru-RU" b="1" dirty="0"/>
              <a:t> </a:t>
            </a:r>
            <a:r>
              <a:rPr lang="ru-RU" b="1" dirty="0" err="1"/>
              <a:t>чоннун</a:t>
            </a:r>
            <a:r>
              <a:rPr lang="ru-RU" b="1" dirty="0"/>
              <a:t> </a:t>
            </a:r>
            <a:r>
              <a:rPr lang="ru-RU" b="1" dirty="0" err="1"/>
              <a:t>уруглар</a:t>
            </a:r>
            <a:r>
              <a:rPr lang="ru-RU" b="1" dirty="0"/>
              <a:t> </a:t>
            </a:r>
            <a:r>
              <a:rPr lang="ru-RU" b="1" dirty="0" err="1"/>
              <a:t>кижидилгезинин</a:t>
            </a:r>
            <a:r>
              <a:rPr lang="ru-RU" b="1" dirty="0"/>
              <a:t> </a:t>
            </a:r>
            <a:r>
              <a:rPr lang="ru-RU" b="1" dirty="0" err="1"/>
              <a:t>дуржулгазы</a:t>
            </a:r>
            <a:r>
              <a:rPr lang="ru-RU" b="1" dirty="0"/>
              <a:t>. А </a:t>
            </a:r>
            <a:r>
              <a:rPr lang="ru-RU" b="1" dirty="0" err="1"/>
              <a:t>кол-ла</a:t>
            </a:r>
            <a:r>
              <a:rPr lang="ru-RU" b="1" dirty="0"/>
              <a:t> </a:t>
            </a:r>
            <a:r>
              <a:rPr lang="ru-RU" b="1" dirty="0" err="1"/>
              <a:t>чуул</a:t>
            </a:r>
            <a:r>
              <a:rPr lang="ru-RU" b="1" dirty="0"/>
              <a:t>, </a:t>
            </a:r>
            <a:r>
              <a:rPr lang="ru-RU" b="1" dirty="0" err="1"/>
              <a:t>мозу-шынарывыс</a:t>
            </a:r>
            <a:r>
              <a:rPr lang="ru-RU" b="1" dirty="0"/>
              <a:t> </a:t>
            </a:r>
            <a:r>
              <a:rPr lang="ru-RU" b="1" dirty="0" err="1"/>
              <a:t>дугайында</a:t>
            </a:r>
            <a:r>
              <a:rPr lang="ru-RU" b="1" dirty="0"/>
              <a:t> </a:t>
            </a:r>
            <a:r>
              <a:rPr lang="ru-RU" b="1" dirty="0" err="1"/>
              <a:t>эртем</a:t>
            </a:r>
            <a:r>
              <a:rPr lang="ru-RU" b="1" dirty="0"/>
              <a:t>. </a:t>
            </a:r>
            <a:r>
              <a:rPr lang="ru-RU" b="1" dirty="0" err="1"/>
              <a:t>Амгы</a:t>
            </a:r>
            <a:r>
              <a:rPr lang="ru-RU" b="1" dirty="0"/>
              <a:t> </a:t>
            </a:r>
            <a:r>
              <a:rPr lang="ru-RU" b="1" dirty="0" err="1"/>
              <a:t>болгаш</a:t>
            </a:r>
            <a:r>
              <a:rPr lang="ru-RU" b="1" dirty="0"/>
              <a:t> </a:t>
            </a:r>
            <a:r>
              <a:rPr lang="ru-RU" b="1" dirty="0" err="1"/>
              <a:t>келир</a:t>
            </a:r>
            <a:r>
              <a:rPr lang="ru-RU" b="1" dirty="0"/>
              <a:t> </a:t>
            </a:r>
            <a:r>
              <a:rPr lang="ru-RU" b="1" dirty="0" err="1"/>
              <a:t>уенин</a:t>
            </a:r>
            <a:r>
              <a:rPr lang="ru-RU" b="1" dirty="0"/>
              <a:t> </a:t>
            </a:r>
            <a:r>
              <a:rPr lang="ru-RU" b="1" dirty="0" err="1"/>
              <a:t>салгалынын</a:t>
            </a:r>
            <a:r>
              <a:rPr lang="ru-RU" b="1" dirty="0"/>
              <a:t> </a:t>
            </a:r>
            <a:r>
              <a:rPr lang="ru-RU" b="1" dirty="0" err="1"/>
              <a:t>будуштуг</a:t>
            </a:r>
            <a:r>
              <a:rPr lang="ru-RU" b="1" dirty="0"/>
              <a:t> </a:t>
            </a:r>
            <a:r>
              <a:rPr lang="ru-RU" b="1" dirty="0" err="1"/>
              <a:t>мозузун</a:t>
            </a:r>
            <a:r>
              <a:rPr lang="ru-RU" b="1" dirty="0"/>
              <a:t> </a:t>
            </a:r>
            <a:r>
              <a:rPr lang="ru-RU" b="1" dirty="0" err="1"/>
              <a:t>хевирлеп</a:t>
            </a:r>
            <a:r>
              <a:rPr lang="ru-RU" b="1" dirty="0"/>
              <a:t>, национал </a:t>
            </a:r>
            <a:r>
              <a:rPr lang="ru-RU" b="1" dirty="0" err="1"/>
              <a:t>чанчылдарны</a:t>
            </a:r>
            <a:r>
              <a:rPr lang="ru-RU" b="1" dirty="0"/>
              <a:t> </a:t>
            </a:r>
            <a:r>
              <a:rPr lang="ru-RU" b="1" dirty="0" err="1"/>
              <a:t>ханыладыр</a:t>
            </a:r>
            <a:r>
              <a:rPr lang="ru-RU" b="1" dirty="0"/>
              <a:t> </a:t>
            </a:r>
            <a:r>
              <a:rPr lang="ru-RU" b="1" dirty="0" err="1"/>
              <a:t>ооредири</a:t>
            </a:r>
            <a:r>
              <a:rPr lang="ru-RU" b="1" dirty="0"/>
              <a:t>.</a:t>
            </a:r>
          </a:p>
          <a:p>
            <a:r>
              <a:rPr lang="ru-RU" b="1" dirty="0" err="1"/>
              <a:t>Ажылдын</a:t>
            </a:r>
            <a:r>
              <a:rPr lang="ru-RU" b="1" dirty="0"/>
              <a:t> </a:t>
            </a:r>
            <a:r>
              <a:rPr lang="ru-RU" b="1" dirty="0" err="1"/>
              <a:t>хевирлери</a:t>
            </a:r>
            <a:r>
              <a:rPr lang="ru-RU" b="1" dirty="0"/>
              <a:t>: </a:t>
            </a:r>
            <a:r>
              <a:rPr lang="ru-RU" b="1" dirty="0" err="1"/>
              <a:t>шинчилел</a:t>
            </a:r>
            <a:r>
              <a:rPr lang="ru-RU" b="1" dirty="0"/>
              <a:t>, </a:t>
            </a:r>
            <a:r>
              <a:rPr lang="ru-RU" b="1" dirty="0" err="1"/>
              <a:t>хайгаарал</a:t>
            </a:r>
            <a:r>
              <a:rPr lang="ru-RU" b="1" dirty="0"/>
              <a:t>, беседа, </a:t>
            </a:r>
            <a:r>
              <a:rPr lang="ru-RU" b="1" dirty="0" err="1"/>
              <a:t>оюннар</a:t>
            </a:r>
            <a:r>
              <a:rPr lang="ru-RU" b="1" dirty="0"/>
              <a:t>, </a:t>
            </a:r>
            <a:r>
              <a:rPr lang="ru-RU" b="1" dirty="0" err="1"/>
              <a:t>моорейлер</a:t>
            </a:r>
            <a:r>
              <a:rPr lang="ru-RU" b="1" dirty="0"/>
              <a:t>, экскурсия, </a:t>
            </a:r>
            <a:r>
              <a:rPr lang="ru-RU" b="1" dirty="0" err="1"/>
              <a:t>видеофильмнер</a:t>
            </a:r>
            <a:r>
              <a:rPr lang="ru-RU" b="1" dirty="0"/>
              <a:t>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ru-RU" b="1" i="1" dirty="0" smtClean="0"/>
              <a:t/>
            </a:r>
            <a:br>
              <a:rPr lang="ru-RU" b="1" i="1" dirty="0" smtClean="0"/>
            </a:br>
            <a:r>
              <a:rPr lang="ru-RU" b="1" i="1" dirty="0" smtClean="0"/>
              <a:t>Проектная </a:t>
            </a:r>
            <a:r>
              <a:rPr lang="ru-RU" b="1" i="1" dirty="0"/>
              <a:t>деятельность  – 1 час рук. </a:t>
            </a:r>
            <a:r>
              <a:rPr lang="ru-RU" b="1" i="1" dirty="0" err="1"/>
              <a:t>Очур</a:t>
            </a:r>
            <a:r>
              <a:rPr lang="ru-RU" b="1" i="1" dirty="0"/>
              <a:t> С.Б.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/>
              <a:t>Проект </a:t>
            </a:r>
            <a:r>
              <a:rPr lang="ru-RU" dirty="0"/>
              <a:t>– это направленность на результат, который можно получить при решении той или иной практически или теоретически значимой проблемы.</a:t>
            </a:r>
          </a:p>
          <a:p>
            <a:r>
              <a:rPr lang="ru-RU" b="1" dirty="0"/>
              <a:t>Формы работы: </a:t>
            </a:r>
            <a:r>
              <a:rPr lang="ru-RU" dirty="0"/>
              <a:t>Познавательные, социальные проекты, исследовательские работы, конкурсы, фестивали, выставки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500034" y="500042"/>
            <a:ext cx="7729566" cy="5626121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b="1" dirty="0" smtClean="0"/>
              <a:t>    </a:t>
            </a:r>
            <a:r>
              <a:rPr lang="ru-RU" b="1" dirty="0" smtClean="0"/>
              <a:t>            Виды </a:t>
            </a:r>
            <a:r>
              <a:rPr lang="ru-RU" b="1" dirty="0"/>
              <a:t>и направления внеурочной деятельности </a:t>
            </a:r>
            <a:r>
              <a:rPr lang="ru-RU" dirty="0"/>
              <a:t>тесно взаимосвязаны. Ряд направлений совпадает с видами деятельности.  Например, проектная деятельность,  может быть реализована в любом из видов внеурочной деятельности.  </a:t>
            </a:r>
          </a:p>
          <a:p>
            <a:pPr>
              <a:buNone/>
            </a:pPr>
            <a:r>
              <a:rPr lang="ru-RU" dirty="0" smtClean="0"/>
              <a:t>    </a:t>
            </a:r>
            <a:r>
              <a:rPr lang="ru-RU" dirty="0" smtClean="0"/>
              <a:t>         Очень  </a:t>
            </a:r>
            <a:r>
              <a:rPr lang="ru-RU" dirty="0"/>
              <a:t>важно, чтобы каждый ребёнок в  школе  имел возможность  заявить себя </a:t>
            </a:r>
            <a:r>
              <a:rPr lang="ru-RU" dirty="0" smtClean="0"/>
              <a:t> </a:t>
            </a:r>
            <a:r>
              <a:rPr lang="ru-RU" dirty="0" smtClean="0"/>
              <a:t>в </a:t>
            </a:r>
            <a:r>
              <a:rPr lang="ru-RU" dirty="0"/>
              <a:t>той  деятельности, где он может быть успешен. Найти каждому интересное дело, суметь открыть и показать успех каждого - вот  в чём </a:t>
            </a:r>
            <a:r>
              <a:rPr lang="ru-RU" b="1" dirty="0"/>
              <a:t>смысл </a:t>
            </a:r>
            <a:r>
              <a:rPr lang="ru-RU" dirty="0"/>
              <a:t>нашей внеурочной деятельности. 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357298"/>
            <a:ext cx="8229600" cy="2428892"/>
          </a:xfrm>
        </p:spPr>
        <p:txBody>
          <a:bodyPr/>
          <a:lstStyle/>
          <a:p>
            <a:r>
              <a:rPr lang="ru-RU" b="1" i="1" dirty="0" smtClean="0"/>
              <a:t>Спасибо,  за внимание!</a:t>
            </a:r>
            <a:endParaRPr lang="ru-RU" b="1" i="1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940444"/>
          </a:xfrm>
        </p:spPr>
        <p:txBody>
          <a:bodyPr>
            <a:normAutofit fontScale="90000"/>
          </a:bodyPr>
          <a:lstStyle/>
          <a:p>
            <a:pPr algn="l"/>
            <a:r>
              <a:rPr lang="ru-RU" dirty="0" smtClean="0"/>
              <a:t> </a:t>
            </a:r>
            <a:r>
              <a:rPr lang="ru-RU" dirty="0" smtClean="0"/>
              <a:t>      </a:t>
            </a:r>
            <a:r>
              <a:rPr lang="ru-RU" sz="3600" dirty="0" smtClean="0"/>
              <a:t>Мой </a:t>
            </a:r>
            <a:r>
              <a:rPr lang="ru-RU" sz="3600" dirty="0" smtClean="0"/>
              <a:t>класс, как  экспериментальный класс по введению  ФГОС НОО  к внеурочной деятельности перешёл, начиная с 1 сентября 2010-2011 учебного года.</a:t>
            </a:r>
            <a:br>
              <a:rPr lang="ru-RU" sz="3600" dirty="0" smtClean="0"/>
            </a:br>
            <a:r>
              <a:rPr lang="ru-RU" sz="3600" b="1" dirty="0" smtClean="0"/>
              <a:t>    </a:t>
            </a:r>
            <a:r>
              <a:rPr lang="ru-RU" sz="3600" b="1" dirty="0" smtClean="0"/>
              <a:t>    </a:t>
            </a:r>
            <a:r>
              <a:rPr lang="ru-RU" sz="3600" b="1" dirty="0" smtClean="0"/>
              <a:t>Внеурочная деятельность </a:t>
            </a:r>
            <a:r>
              <a:rPr lang="ru-RU" sz="3600" dirty="0" smtClean="0"/>
              <a:t>введена в Базисный учебный план как важная составляющая содержания образования, увеличивающая его вариативность и адаптивность к интересам, потребностям и способностям обучающихся.</a:t>
            </a:r>
            <a:endParaRPr lang="ru-RU" sz="36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511816"/>
          </a:xfrm>
        </p:spPr>
        <p:txBody>
          <a:bodyPr>
            <a:noAutofit/>
          </a:bodyPr>
          <a:lstStyle/>
          <a:p>
            <a:r>
              <a:rPr lang="ru-RU" sz="3600" b="1" dirty="0"/>
              <a:t>Внеурочная работа </a:t>
            </a:r>
            <a:r>
              <a:rPr lang="ru-RU" sz="3600" dirty="0"/>
              <a:t>понимается сегодня </a:t>
            </a:r>
            <a:r>
              <a:rPr lang="ru-RU" sz="3600" b="1" dirty="0"/>
              <a:t>как деятельность</a:t>
            </a:r>
            <a:r>
              <a:rPr lang="ru-RU" sz="3600" dirty="0"/>
              <a:t>, организуемая с классом, с группой обучающихся </a:t>
            </a:r>
            <a:r>
              <a:rPr lang="ru-RU" sz="3600" b="1" dirty="0"/>
              <a:t>во внеурочное время </a:t>
            </a:r>
            <a:r>
              <a:rPr lang="ru-RU" sz="3600" dirty="0"/>
              <a:t>для удовлетворения потребностей школьников в содержательном досуге, их участия в самоуправлении и общественно-полезной деятельности, детских общественных  объединениях и организациях. </a:t>
            </a:r>
          </a:p>
        </p:txBody>
      </p:sp>
    </p:spTree>
  </p:cSld>
  <p:clrMapOvr>
    <a:masterClrMapping/>
  </p:clrMapOvr>
  <p:transition>
    <p:wipe dir="d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583122"/>
          </a:xfrm>
        </p:spPr>
        <p:txBody>
          <a:bodyPr>
            <a:normAutofit fontScale="90000"/>
          </a:bodyPr>
          <a:lstStyle/>
          <a:p>
            <a:r>
              <a:rPr lang="ru-RU" b="1" i="1" dirty="0"/>
              <a:t>Внеурочная (</a:t>
            </a:r>
            <a:r>
              <a:rPr lang="ru-RU" b="1" i="1" dirty="0" err="1"/>
              <a:t>внеучебная</a:t>
            </a:r>
            <a:r>
              <a:rPr lang="ru-RU" b="1" i="1" dirty="0"/>
              <a:t>) деятельность школьников </a:t>
            </a:r>
            <a:r>
              <a:rPr lang="ru-RU" dirty="0"/>
              <a:t>– понятие, объединяющее </a:t>
            </a:r>
            <a:r>
              <a:rPr lang="ru-RU" b="1" dirty="0"/>
              <a:t>все виды деятельности школьников</a:t>
            </a:r>
            <a:r>
              <a:rPr lang="ru-RU" dirty="0"/>
              <a:t> (кроме учебной), в которых возможно и целесообразно решение задач их </a:t>
            </a:r>
            <a:r>
              <a:rPr lang="ru-RU" b="1" dirty="0"/>
              <a:t>воспитания и социализации.</a:t>
            </a:r>
          </a:p>
        </p:txBody>
      </p:sp>
    </p:spTree>
  </p:cSld>
  <p:clrMapOvr>
    <a:masterClrMapping/>
  </p:clrMapOvr>
  <p:transition>
    <p:wipe dir="d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94044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    Она </a:t>
            </a:r>
            <a:r>
              <a:rPr lang="ru-RU" dirty="0" smtClean="0"/>
              <a:t>позволяет педагогам </a:t>
            </a:r>
            <a:r>
              <a:rPr lang="ru-RU" b="1" dirty="0" smtClean="0"/>
              <a:t>выявить</a:t>
            </a:r>
            <a:r>
              <a:rPr lang="ru-RU" dirty="0" smtClean="0"/>
              <a:t> у своих детей творческие возможности и интересы, помочь им их реализовать. Внеурочная деятельность </a:t>
            </a:r>
            <a:r>
              <a:rPr lang="ru-RU" b="1" dirty="0" smtClean="0"/>
              <a:t>ориентирована</a:t>
            </a:r>
            <a:r>
              <a:rPr lang="ru-RU" dirty="0" smtClean="0"/>
              <a:t> на создание условий для развития творческих интересов детей, включение их в доступные виды деятельности по направлениям развития личности.</a:t>
            </a: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083320"/>
          </a:xfrm>
        </p:spPr>
        <p:txBody>
          <a:bodyPr>
            <a:noAutofit/>
          </a:bodyPr>
          <a:lstStyle/>
          <a:p>
            <a:r>
              <a:rPr lang="ru-RU" sz="3600" dirty="0" smtClean="0"/>
              <a:t>       Она </a:t>
            </a:r>
            <a:r>
              <a:rPr lang="ru-RU" sz="3600" dirty="0" smtClean="0"/>
              <a:t>ещё </a:t>
            </a:r>
            <a:r>
              <a:rPr lang="ru-RU" sz="3600" b="1" dirty="0" smtClean="0"/>
              <a:t>ориентирована</a:t>
            </a:r>
            <a:r>
              <a:rPr lang="ru-RU" sz="3600" dirty="0" smtClean="0"/>
              <a:t> на создание условий для неформального общения детей класса или группы и имеет выраженную воспитательную и социально-педагогическую направленность. Внеурочная деятельность это </a:t>
            </a:r>
            <a:r>
              <a:rPr lang="ru-RU" sz="3600" b="1" dirty="0" smtClean="0"/>
              <a:t>хорошая возможность </a:t>
            </a:r>
            <a:r>
              <a:rPr lang="ru-RU" sz="3600" dirty="0" smtClean="0"/>
              <a:t>для организации межличностных отношений в классе, в группе, между обучающимися и классным руководителем.</a:t>
            </a:r>
            <a:endParaRPr lang="ru-RU" sz="36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226196"/>
          </a:xfrm>
        </p:spPr>
        <p:txBody>
          <a:bodyPr/>
          <a:lstStyle/>
          <a:p>
            <a:r>
              <a:rPr lang="ru-RU" dirty="0" smtClean="0"/>
              <a:t>В процессе внеурочной деятельности можно </a:t>
            </a:r>
            <a:r>
              <a:rPr lang="ru-RU" b="1" dirty="0" smtClean="0"/>
              <a:t>обеспечить </a:t>
            </a:r>
            <a:r>
              <a:rPr lang="ru-RU" dirty="0" smtClean="0"/>
              <a:t>развитие общекультурных интересов школьников, социальной и творческой активности, </a:t>
            </a:r>
            <a:r>
              <a:rPr lang="ru-RU" b="1" dirty="0" smtClean="0"/>
              <a:t>способствовать </a:t>
            </a:r>
            <a:r>
              <a:rPr lang="ru-RU" dirty="0" smtClean="0"/>
              <a:t>решению задач нравственного воспитания. </a:t>
            </a: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928670"/>
            <a:ext cx="8229600" cy="4572032"/>
          </a:xfrm>
        </p:spPr>
        <p:txBody>
          <a:bodyPr>
            <a:normAutofit fontScale="90000"/>
          </a:bodyPr>
          <a:lstStyle/>
          <a:p>
            <a:r>
              <a:rPr lang="ru-RU" sz="3600" dirty="0"/>
              <a:t>Согласно </a:t>
            </a:r>
            <a:r>
              <a:rPr lang="ru-RU" sz="3600" b="1" dirty="0"/>
              <a:t>Федеральному Базисному учебному плану для ОУ РФ</a:t>
            </a:r>
            <a:r>
              <a:rPr lang="ru-RU" sz="3600" dirty="0"/>
              <a:t> организация занятий по направлениям внеурочной деятельности является неотъемлемой частью образовательного процесса в школе. Время, отводимое на внеурочную деятельность, используется </a:t>
            </a:r>
            <a:r>
              <a:rPr lang="ru-RU" sz="3600" b="1" dirty="0"/>
              <a:t>по желанию учащихся </a:t>
            </a:r>
            <a:r>
              <a:rPr lang="ru-RU" sz="3600" dirty="0"/>
              <a:t>и </a:t>
            </a:r>
            <a:r>
              <a:rPr lang="ru-RU" sz="3600" b="1" dirty="0"/>
              <a:t>в</a:t>
            </a:r>
            <a:r>
              <a:rPr lang="ru-RU" sz="3600" dirty="0"/>
              <a:t> </a:t>
            </a:r>
            <a:r>
              <a:rPr lang="ru-RU" sz="3600" b="1" dirty="0"/>
              <a:t>формах, </a:t>
            </a:r>
            <a:r>
              <a:rPr lang="ru-RU" sz="3600" dirty="0"/>
              <a:t>отличных от урочной системы обучения. </a:t>
            </a:r>
          </a:p>
        </p:txBody>
      </p:sp>
    </p:spTree>
  </p:cSld>
  <p:clrMapOvr>
    <a:masterClrMapping/>
  </p:clrMapOvr>
  <p:transition>
    <p:wipe dir="d"/>
  </p:transition>
</p:sld>
</file>

<file path=ppt/theme/theme1.xml><?xml version="1.0" encoding="utf-8"?>
<a:theme xmlns:a="http://schemas.openxmlformats.org/drawingml/2006/main" name="Тема Office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144</TotalTime>
  <Words>994</Words>
  <Application>Microsoft Office PowerPoint</Application>
  <PresentationFormat>Экран (4:3)</PresentationFormat>
  <Paragraphs>78</Paragraphs>
  <Slides>27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28" baseType="lpstr">
      <vt:lpstr>Тема Office</vt:lpstr>
      <vt:lpstr> ОРГАНИЗАЦИИ ВНЕУРОЧНОЙ ДЕЯТЕЛЬНОСТИ В СЕЛЬСКОЙ ШКОЛЕ  в условиях реализации  ФГОС НОО                      Докладчик: Очур С.Б. учитель начальных классов МБОУ «НОШ»  с. Хову-Аксы Чеди-Хольского района</vt:lpstr>
      <vt:lpstr>      С 2011-2012 учебного года все ОУ перешли на обучение по ФГОС НОО, одной  из отличительных особенностей,  которых является предъявление требований к организации внеурочной деятельности младших школьников.  </vt:lpstr>
      <vt:lpstr>       Мой класс, как  экспериментальный класс по введению  ФГОС НОО  к внеурочной деятельности перешёл, начиная с 1 сентября 2010-2011 учебного года.         Внеурочная деятельность введена в Базисный учебный план как важная составляющая содержания образования, увеличивающая его вариативность и адаптивность к интересам, потребностям и способностям обучающихся.</vt:lpstr>
      <vt:lpstr>Внеурочная работа понимается сегодня как деятельность, организуемая с классом, с группой обучающихся во внеурочное время для удовлетворения потребностей школьников в содержательном досуге, их участия в самоуправлении и общественно-полезной деятельности, детских общественных  объединениях и организациях. </vt:lpstr>
      <vt:lpstr>Внеурочная (внеучебная) деятельность школьников – понятие, объединяющее все виды деятельности школьников (кроме учебной), в которых возможно и целесообразно решение задач их воспитания и социализации.</vt:lpstr>
      <vt:lpstr>     Она позволяет педагогам выявить у своих детей творческие возможности и интересы, помочь им их реализовать. Внеурочная деятельность ориентирована на создание условий для развития творческих интересов детей, включение их в доступные виды деятельности по направлениям развития личности.</vt:lpstr>
      <vt:lpstr>       Она ещё ориентирована на создание условий для неформального общения детей класса или группы и имеет выраженную воспитательную и социально-педагогическую направленность. Внеурочная деятельность это хорошая возможность для организации межличностных отношений в классе, в группе, между обучающимися и классным руководителем.</vt:lpstr>
      <vt:lpstr>В процессе внеурочной деятельности можно обеспечить развитие общекультурных интересов школьников, социальной и творческой активности, способствовать решению задач нравственного воспитания. </vt:lpstr>
      <vt:lpstr>Согласно Федеральному Базисному учебному плану для ОУ РФ организация занятий по направлениям внеурочной деятельности является неотъемлемой частью образовательного процесса в школе. Время, отводимое на внеурочную деятельность, используется по желанию учащихся и в формах, отличных от урочной системы обучения. </vt:lpstr>
      <vt:lpstr>Мы  работаем по Оптимизационной  модели  внеурочной деятельности.   Это модель внеурочной деятельности на основе оптимизации всех внутренних ресурсов образовательного учреждения. </vt:lpstr>
      <vt:lpstr>Принципы организации  внеурочной деятельности:  </vt:lpstr>
      <vt:lpstr>  Задачами организации внеурочной деятельности детей  в нашей школе являются:  </vt:lpstr>
      <vt:lpstr> Возможности: </vt:lpstr>
      <vt:lpstr> Ориентировались при организации внеурочной деятельности : </vt:lpstr>
      <vt:lpstr>Первое родительское собрание:</vt:lpstr>
      <vt:lpstr>Направления внеурочной деятельности в экспериментальном  2б классе нашей школы: </vt:lpstr>
      <vt:lpstr> </vt:lpstr>
      <vt:lpstr> Кружок «Ритмика» рук. Торжу Е.А. </vt:lpstr>
      <vt:lpstr> Кружок «Этикет»  рук. Намчыл-оол О.Б. – 1 час </vt:lpstr>
      <vt:lpstr>Кружок «Дизайн»  рук. Дазырбан Ч.В. – 1 час </vt:lpstr>
      <vt:lpstr> Кружок «Волшебная кисточка»  рук. Ланзы А.Н. -1 час </vt:lpstr>
      <vt:lpstr>Научно-познавательное направление</vt:lpstr>
      <vt:lpstr>Научно-познавательное направление</vt:lpstr>
      <vt:lpstr>Военно-патриотическое направление </vt:lpstr>
      <vt:lpstr> Проектная деятельность  – 1 час рук. Очур С.Б. </vt:lpstr>
      <vt:lpstr>Слайд 26</vt:lpstr>
      <vt:lpstr>Спасибо,  за внимание!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ВАРИАТИВНОСТЬ ОРГАНИЗАЦИИ ВНЕУРОЧНОЙ ДЕЯТЕЛЬНОСТИ В СЕЛЬСКОЙ ШКОЛЕ</dc:title>
  <dc:creator>Customer</dc:creator>
  <cp:lastModifiedBy>Customer</cp:lastModifiedBy>
  <cp:revision>13</cp:revision>
  <dcterms:created xsi:type="dcterms:W3CDTF">2012-05-10T10:22:26Z</dcterms:created>
  <dcterms:modified xsi:type="dcterms:W3CDTF">2001-12-31T23:17:04Z</dcterms:modified>
</cp:coreProperties>
</file>