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4" autoAdjust="0"/>
  </p:normalViewPr>
  <p:slideViewPr>
    <p:cSldViewPr snapToGrid="0">
      <p:cViewPr varScale="1">
        <p:scale>
          <a:sx n="60" d="100"/>
          <a:sy n="60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4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74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79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064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186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629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06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1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9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57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5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10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3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70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35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4CFF3-0C40-40C7-88EC-AFB84297F5EC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0E74066-63D4-4F2E-BEA7-BA70BAE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06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B%D1%8C%D1%88%D0%B0" TargetMode="External"/><Relationship Id="rId3" Type="http://schemas.openxmlformats.org/officeDocument/2006/relationships/hyperlink" Target="https://ru.wikipedia.org/wiki/%D0%9C%D1%91%D0%B4" TargetMode="External"/><Relationship Id="rId7" Type="http://schemas.openxmlformats.org/officeDocument/2006/relationships/hyperlink" Target="https://ru.wikipedia.org/wiki/%D0%A1%D1%80%D0%B5%D0%B4%D0%BD%D0%B5%D0%B2%D0%B5%D0%BA%D0%BE%D0%B2%D0%B0%D1%8F_%D0%98%D1%82%D0%B0%D0%BB%D0%B8%D1%8F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s://ru.wikipedia.org/wiki/%D0%92%D0%BE%D1%81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0%BE%D1%80%D0%B5%D0%B7%D0%BC" TargetMode="External"/><Relationship Id="rId11" Type="http://schemas.openxmlformats.org/officeDocument/2006/relationships/hyperlink" Target="https://ru.wikipedia.org/wiki/%D0%9A%D1%80%D0%B0%D0%BA%D0%BE%D0%B2" TargetMode="External"/><Relationship Id="rId5" Type="http://schemas.openxmlformats.org/officeDocument/2006/relationships/hyperlink" Target="https://ru.wikipedia.org/wiki/%D0%A2%D0%BE%D1%80%D0%B3%D0%BE%D0%B2%D0%BB%D1%8F_%D0%B2_%D0%94%D1%80%D0%B5%D0%B2%D0%BD%D0%B5%D0%B9_%D0%A0%D1%83%D1%81%D0%B8#cite_note-.D0.98.D1.81.D1.82.D0.BE.D1.80.D0.B8.D1.8F_.D0.BA.D1.83.D0.BB.D1.8C.D1.82.D1.83.D1.80.D1.8B_.D0.94.D1.80.D0.B5.D0.B2.D0.BD.D0.B5.D0.B9_.D0.A0.D1.83.D1.81.D0.B8.E2.80.941951.E2.80.94.E2.80.94323-17" TargetMode="External"/><Relationship Id="rId10" Type="http://schemas.openxmlformats.org/officeDocument/2006/relationships/hyperlink" Target="https://ru.wikipedia.org/wiki/%D0%93%D0%B5%D1%80%D0%BC%D0%B0%D0%BD%D0%B8%D1%8F" TargetMode="External"/><Relationship Id="rId4" Type="http://schemas.openxmlformats.org/officeDocument/2006/relationships/hyperlink" Target="https://ru.wikipedia.org/wiki/%D0%9F%D1%83%D0%B4" TargetMode="External"/><Relationship Id="rId9" Type="http://schemas.openxmlformats.org/officeDocument/2006/relationships/hyperlink" Target="https://ru.wikipedia.org/wiki/%D0%A7%D0%B5%D1%85%D0%B8%D1%8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_%D0%B2%D0%B5%D0%BA" TargetMode="External"/><Relationship Id="rId2" Type="http://schemas.openxmlformats.org/officeDocument/2006/relationships/hyperlink" Target="https://ru.wikipedia.org/wiki/X_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ru.wikipedia.org/wiki/%D0%9B%D0%B0%D0%B4%D1%8C%D1%8F_(%D1%81%D1%83%D0%B4%D0%BD%D0%BE)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ru.wikipedia.org/wiki/%D0%A0%D0%B5%D0%BC%D1%91%D1%81%D0%BB%D0%B0_%D0%B2_%D0%94%D1%80%D0%B5%D0%B2%D0%BD%D0%B5%D0%B9_%D0%A0%D1%83%D1%81%D0%B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ru.wikipedia.org/wiki/%D0%98%D0%B2%D0%B0%D0%BD%D0%BE%D0%B2,_%D0%A1%D0%B5%D1%80%D0%B3%D0%B5%D0%B9_%D0%92%D0%B0%D1%81%D0%B8%D0%BB%D1%8C%D0%B5%D0%B2%D0%B8%D1%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B%D0%B0%D0%B4%D0%B8%D0%BC%D0%B8%D1%80_%D0%A1%D0%B2%D1%8F%D1%82%D0%BE%D1%81%D0%BB%D0%B0%D0%B2%D0%B8%D1%87" TargetMode="External"/><Relationship Id="rId13" Type="http://schemas.openxmlformats.org/officeDocument/2006/relationships/hyperlink" Target="https://ru.wikipedia.org/wiki/%D0%9A%D0%BE%D0%BF%D0%BE%D1%80%D1%81%D0%BA%D0%B0%D1%8F_%D0%BA%D1%80%D0%B5%D0%BF%D0%BE%D1%81%D1%82%D1%8C" TargetMode="External"/><Relationship Id="rId3" Type="http://schemas.openxmlformats.org/officeDocument/2006/relationships/hyperlink" Target="https://ru.wikipedia.org/wiki/IX_%D0%B2%D0%B5%D0%BA" TargetMode="External"/><Relationship Id="rId7" Type="http://schemas.openxmlformats.org/officeDocument/2006/relationships/hyperlink" Target="https://ru.wikipedia.org/wiki/X_%D0%B2%D0%B5%D0%BA" TargetMode="External"/><Relationship Id="rId12" Type="http://schemas.openxmlformats.org/officeDocument/2006/relationships/hyperlink" Target="https://ru.wikipedia.org/wiki/%D0%94%D1%80%D0%B5%D0%B2%D0%BD%D0%B5%D1%80%D1%83%D1%81%D1%81%D0%BA%D0%B0%D1%8F_%D0%B3%D1%80%D0%B8%D0%B2%D0%BD%D0%B0" TargetMode="External"/><Relationship Id="rId2" Type="http://schemas.openxmlformats.org/officeDocument/2006/relationships/hyperlink" Target="https://ru.wikipedia.org/wiki/VII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8%D1%80%D1%85%D0%B5%D0%BC" TargetMode="External"/><Relationship Id="rId11" Type="http://schemas.openxmlformats.org/officeDocument/2006/relationships/hyperlink" Target="https://ru.wikipedia.org/wiki/XII_%D0%B2%D0%B5%D0%BA" TargetMode="External"/><Relationship Id="rId5" Type="http://schemas.openxmlformats.org/officeDocument/2006/relationships/hyperlink" Target="https://ru.wikipedia.org/wiki/%D0%A1%D0%B5%D1%80%D0%B5%D0%B1%D1%80%D0%BE" TargetMode="External"/><Relationship Id="rId10" Type="http://schemas.openxmlformats.org/officeDocument/2006/relationships/hyperlink" Target="https://ru.wikipedia.org/wiki/%D0%94%D0%B5%D0%BD%D0%B0%D1%80%D0%B8%D0%B9" TargetMode="External"/><Relationship Id="rId4" Type="http://schemas.openxmlformats.org/officeDocument/2006/relationships/hyperlink" Target="https://ru.wikipedia.org/wiki/%D0%90%D1%80%D0%B0%D0%B1%D1%81%D0%BA%D0%B8%D0%B9_%D1%85%D0%B0%D0%BB%D0%B8%D1%84%D0%B0%D1%82" TargetMode="External"/><Relationship Id="rId9" Type="http://schemas.openxmlformats.org/officeDocument/2006/relationships/hyperlink" Target="https://ru.wikipedia.org/wiki/%D0%A1%D0%B2%D1%8F%D1%82%D0%BE%D0%BF%D0%BE%D0%BB%D0%BA_%D0%92%D0%BB%D0%B0%D0%B4%D0%B8%D0%BC%D0%B8%D1%80%D0%BE%D0%B2%D0%B8%D1%87_%D0%9E%D0%BA%D0%B0%D1%8F%D0%BD%D0%BD%D1%8B%D0%B9" TargetMode="External"/><Relationship Id="rId1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1%91%D1%80%D0%BD%D0%BE%D0%B5_%D0%BC%D0%BE%D1%80%D0%B5" TargetMode="External"/><Relationship Id="rId13" Type="http://schemas.openxmlformats.org/officeDocument/2006/relationships/hyperlink" Target="https://ru.wikipedia.org/wiki/%D0%91%D0%B0%D0%BB%D1%82%D0%B8%D0%B9%D1%81%D0%BA%D0%BE%D0%B5_%D0%BC%D0%BE%D1%80%D0%B5" TargetMode="External"/><Relationship Id="rId3" Type="http://schemas.openxmlformats.org/officeDocument/2006/relationships/hyperlink" Target="https://ru.wikipedia.org/wiki/X_%D0%B2%D0%B5%D0%BA" TargetMode="External"/><Relationship Id="rId7" Type="http://schemas.openxmlformats.org/officeDocument/2006/relationships/hyperlink" Target="https://ru.wikipedia.org/wiki/%D0%9F%D0%B5%D1%87%D0%B5%D0%BD%D0%B5%D0%B3%D0%B8" TargetMode="External"/><Relationship Id="rId12" Type="http://schemas.openxmlformats.org/officeDocument/2006/relationships/hyperlink" Target="https://ru.wikipedia.org/wiki/VIII_%D0%B2%D0%B5%D0%BA" TargetMode="External"/><Relationship Id="rId2" Type="http://schemas.openxmlformats.org/officeDocument/2006/relationships/hyperlink" Target="https://ru.wikipedia.org/wiki/IX_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5%D0%BD%D0%B3%D1%80%D1%8B" TargetMode="External"/><Relationship Id="rId11" Type="http://schemas.openxmlformats.org/officeDocument/2006/relationships/hyperlink" Target="https://ru.wikipedia.org/wiki/%D0%92%D0%B0%D1%80%D1%8F%D0%B3%D0%B8" TargetMode="External"/><Relationship Id="rId5" Type="http://schemas.openxmlformats.org/officeDocument/2006/relationships/hyperlink" Target="https://ru.wikipedia.org/wiki/%D0%92%D0%B8%D0%B7%D0%B0%D0%BD%D1%82%D0%B8%D0%B9%D1%81%D0%BA%D0%B0%D1%8F_%D0%B8%D0%BC%D0%BF%D0%B5%D1%80%D0%B8%D1%8F" TargetMode="External"/><Relationship Id="rId10" Type="http://schemas.openxmlformats.org/officeDocument/2006/relationships/hyperlink" Target="https://ru.wikipedia.org/wiki/%D0%92%D0%BE%D0%BB%D0%B6%D1%81%D0%BA%D0%B0%D1%8F_%D0%91%D1%83%D0%BB%D0%B3%D0%B0%D1%80%D0%B8%D1%8F" TargetMode="External"/><Relationship Id="rId4" Type="http://schemas.openxmlformats.org/officeDocument/2006/relationships/hyperlink" Target="https://ru.wikipedia.org/wiki/%D0%9F%D0%BE%D0%BB%D1%8E%D0%B4%D1%8C%D0%B5" TargetMode="External"/><Relationship Id="rId9" Type="http://schemas.openxmlformats.org/officeDocument/2006/relationships/hyperlink" Target="https://ru.wikipedia.org/wiki/%D0%A5%D0%B0%D0%B7%D0%B0%D1%80%D1%81%D0%BA%D0%B8%D0%B9_%D0%BA%D0%B0%D0%B3%D0%B0%D0%BD%D0%B0%D1%8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B%D0%BE%D0%B2%D1%86%D1%8B" TargetMode="External"/><Relationship Id="rId3" Type="http://schemas.openxmlformats.org/officeDocument/2006/relationships/hyperlink" Target="https://ru.wikipedia.org/wiki/%D0%9D%D0%BE%D1%80%D0%BC%D0%B0%D0%BD%D0%BD%D1%8B" TargetMode="External"/><Relationship Id="rId7" Type="http://schemas.openxmlformats.org/officeDocument/2006/relationships/hyperlink" Target="https://ru.wikipedia.org/wiki/XI_%D0%B2%D0%B5%D0%BA" TargetMode="External"/><Relationship Id="rId2" Type="http://schemas.openxmlformats.org/officeDocument/2006/relationships/hyperlink" Target="https://ru.wikipedia.org/wiki/%D0%A5%D0%BE%D1%80%D0%B5%D0%B7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0%D1%81%D0%BF%D0%B8%D0%B9%D1%81%D0%BA%D0%BE%D0%B5_%D0%BC%D0%BE%D1%80%D0%B5" TargetMode="External"/><Relationship Id="rId5" Type="http://schemas.openxmlformats.org/officeDocument/2006/relationships/hyperlink" Target="https://ru.wikipedia.org/wiki/%D0%A7%D1%91%D1%80%D0%BD%D0%BE%D0%B5_%D0%BC%D0%BE%D1%80%D0%B5" TargetMode="External"/><Relationship Id="rId4" Type="http://schemas.openxmlformats.org/officeDocument/2006/relationships/hyperlink" Target="https://ru.wikipedia.org/wiki/%D0%92%D0%B5%D0%BD%D0%B3%D1%80%D1%8B" TargetMode="External"/><Relationship Id="rId9" Type="http://schemas.openxmlformats.org/officeDocument/2006/relationships/hyperlink" Target="https://ru.wikipedia.org/wiki/%D0%92%D0%BE%D0%BB%D0%B6%D1%81%D0%BA%D0%B0%D1%8F_%D0%91%D1%83%D0%BB%D0%B3%D0%B0%D1%80%D0%B8%D1%8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5%D1%80%D0%B2%D0%BE%D0%B5_%D0%91%D0%BE%D0%BB%D0%B3%D0%B0%D1%80%D1%81%D0%BA%D0%BE%D0%B5_%D1%86%D0%B0%D1%80%D1%81%D1%82%D0%B2%D0%BE" TargetMode="External"/><Relationship Id="rId13" Type="http://schemas.openxmlformats.org/officeDocument/2006/relationships/hyperlink" Target="https://ru.wikipedia.org/wiki/%D0%A5%D0%BE%D1%80%D0%B5%D0%B7%D0%BC" TargetMode="External"/><Relationship Id="rId3" Type="http://schemas.openxmlformats.org/officeDocument/2006/relationships/hyperlink" Target="https://ru.wikipedia.org/wiki/%D0%92%D0%B0%D1%80%D1%8F%D0%B6%D1%81%D0%BA%D0%BE%D0%B5_%D0%BC%D0%BE%D1%80%D0%B5" TargetMode="External"/><Relationship Id="rId7" Type="http://schemas.openxmlformats.org/officeDocument/2006/relationships/hyperlink" Target="https://ru.wikipedia.org/wiki/%D0%A7%D1%91%D1%80%D0%BD%D0%BE%D0%B5_%D0%BC%D0%BE%D1%80%D0%B5" TargetMode="External"/><Relationship Id="rId12" Type="http://schemas.openxmlformats.org/officeDocument/2006/relationships/hyperlink" Target="https://ru.wikipedia.org/wiki/%D0%9A%D0%B0%D1%81%D0%BF%D0%B8%D0%B9%D1%81%D0%BA%D0%BE%D0%B5_%D0%BC%D0%BE%D1%80%D0%B5" TargetMode="External"/><Relationship Id="rId2" Type="http://schemas.openxmlformats.org/officeDocument/2006/relationships/hyperlink" Target="https://ru.wikipedia.org/wiki/%D0%9F%D1%83%D1%82%D1%8C_%D0%B8%D0%B7_%D0%B2%D0%B0%D1%80%D1%8F%D0%B3_%D0%B2_%D0%B3%D1%80%D0%B5%D0%BA%D0%B8" TargetMode="External"/><Relationship Id="rId16" Type="http://schemas.openxmlformats.org/officeDocument/2006/relationships/hyperlink" Target="https://ru.wikipedia.org/wiki/%D0%97%D0%B0%D0%BA%D0%B0%D0%B2%D0%BA%D0%B0%D0%B7%D1%8C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D%D0%B5%D0%BF%D1%80" TargetMode="External"/><Relationship Id="rId11" Type="http://schemas.openxmlformats.org/officeDocument/2006/relationships/hyperlink" Target="https://ru.wikipedia.org/wiki/%D0%A1%D1%82%D0%B0%D1%80%D0%B0%D1%8F_%D0%9B%D0%B0%D0%B4%D0%BE%D0%B3%D0%B0" TargetMode="External"/><Relationship Id="rId5" Type="http://schemas.openxmlformats.org/officeDocument/2006/relationships/hyperlink" Target="https://ru.wikipedia.org/wiki/%D0%92%D0%BE%D0%BB%D1%85%D0%BE%D0%B2" TargetMode="External"/><Relationship Id="rId15" Type="http://schemas.openxmlformats.org/officeDocument/2006/relationships/hyperlink" Target="https://ru.wikipedia.org/wiki/%D0%9F%D0%B5%D1%80%D1%81%D0%B8%D1%8F" TargetMode="External"/><Relationship Id="rId10" Type="http://schemas.openxmlformats.org/officeDocument/2006/relationships/hyperlink" Target="https://ru.wikipedia.org/wiki/%D0%92%D0%BE%D0%BB%D0%B6%D1%81%D0%BA%D0%B8%D0%B9_%D1%82%D0%BE%D1%80%D0%B3%D0%BE%D0%B2%D1%8B%D0%B9_%D0%BF%D1%83%D1%82%D1%8C" TargetMode="External"/><Relationship Id="rId4" Type="http://schemas.openxmlformats.org/officeDocument/2006/relationships/hyperlink" Target="https://ru.wikipedia.org/wiki/%D0%9B%D0%B0%D0%B4%D0%BE%D0%B6%D1%81%D0%BA%D0%BE%D0%B5_%D0%BE%D0%B7%D0%B5%D1%80%D0%BE" TargetMode="External"/><Relationship Id="rId9" Type="http://schemas.openxmlformats.org/officeDocument/2006/relationships/hyperlink" Target="https://ru.wikipedia.org/wiki/%D0%92%D0%B8%D0%B7%D0%B0%D0%BD%D1%82%D0%B8%D1%8F" TargetMode="External"/><Relationship Id="rId14" Type="http://schemas.openxmlformats.org/officeDocument/2006/relationships/hyperlink" Target="https://ru.wikipedia.org/wiki/%D0%A1%D1%80%D0%B5%D0%B4%D0%BD%D1%8F%D1%8F_%D0%90%D0%B7%D0%B8%D1%8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5%D1%80%D0%B1%D0%B5%D0%BD%D1%82" TargetMode="External"/><Relationship Id="rId3" Type="http://schemas.openxmlformats.org/officeDocument/2006/relationships/hyperlink" Target="https://ru.wikipedia.org/wiki/VI_%D0%B2%D0%B5%D0%BA" TargetMode="External"/><Relationship Id="rId7" Type="http://schemas.openxmlformats.org/officeDocument/2006/relationships/hyperlink" Target="https://ru.wikipedia.org/wiki/%D0%9F%D1%80%D0%B0%D0%B3%D0%B0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ru.wikipedia.org/wiki/%D0%A0%D0%B0%D0%B1%D0%BE%D1%82%D0%BE%D1%80%D0%B3%D0%BE%D0%B2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5%D1%80%D1%87%D1%8C" TargetMode="External"/><Relationship Id="rId11" Type="http://schemas.openxmlformats.org/officeDocument/2006/relationships/hyperlink" Target="https://ru.wikipedia.org/wiki/%D0%91%D0%B5%D0%BB%D0%BE%D0%B5_%D0%BC%D0%BE%D1%80%D0%B5" TargetMode="External"/><Relationship Id="rId5" Type="http://schemas.openxmlformats.org/officeDocument/2006/relationships/hyperlink" Target="https://ru.wikipedia.org/wiki/%D0%98%D1%82%D0%B8%D0%BB%D1%8C_(%D0%B3%D0%BE%D1%80%D0%BE%D0%B4)" TargetMode="External"/><Relationship Id="rId10" Type="http://schemas.openxmlformats.org/officeDocument/2006/relationships/hyperlink" Target="https://ru.wikipedia.org/wiki/%D0%90%D0%BB%D0%B5%D0%BA%D1%81%D0%B0%D0%BD%D0%B4%D1%80%D0%B8%D1%8F" TargetMode="External"/><Relationship Id="rId4" Type="http://schemas.openxmlformats.org/officeDocument/2006/relationships/hyperlink" Target="https://ru.wikipedia.org/wiki/%D0%91%D1%83%D0%BB%D0%B3%D0%B0%D1%80" TargetMode="External"/><Relationship Id="rId9" Type="http://schemas.openxmlformats.org/officeDocument/2006/relationships/hyperlink" Target="https://ru.wikipedia.org/wiki/%D0%91%D0%B0%D0%B3%D0%B4%D0%B0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Русь в международной торговле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6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734654"/>
            <a:ext cx="8915400" cy="4123346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Воск"/>
              </a:rPr>
              <a:t>Воск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Мёд"/>
              </a:rPr>
              <a:t>мёд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Потребности освещения делали воск очень ценным товаром. Воск продавали кругами и бочками. Взвешивали не менее чем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Пуд"/>
              </a:rPr>
              <a:t>пудами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Сохранилась и специальная русская мера «пуд вощаной», эталоны которой хранились в палатах в Новгороде и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Смоленске</a:t>
            </a:r>
            <a:r>
              <a:rPr lang="ru-RU" baseline="30000" dirty="0" smtClean="0">
                <a:solidFill>
                  <a:srgbClr val="0B0080"/>
                </a:solidFill>
                <a:latin typeface="Arial" panose="020B0604020202020204" pitchFamily="34" charset="0"/>
                <a:hlinkClick r:id="rId5"/>
              </a:rPr>
              <a:t>]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Льняные ткани. Предположительно, изделия из льна были частью дани, выплачиваемой крестьянами князьям. Купцы торговали ими в Византии,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6" tooltip="Хорезм"/>
              </a:rPr>
              <a:t>Хорезме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странах Европы.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7" tooltip="Средневековая Италия"/>
              </a:rPr>
              <a:t>Италии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среди сортов ткани выделялась «русская ткань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»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(возможно, впрочем, что такое название носила ткань, попадавшая в Италию через Русь транзитом из Византии и с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Востока).</a:t>
            </a: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Ювелирные изделия. Предметы работы древнерусских ювелиров очень ценились в Центральной Европе и Восточной Европе. Археологи находят их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8" tooltip="Польша"/>
              </a:rPr>
              <a:t>Польше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Чехия"/>
              </a:rPr>
              <a:t>Чехии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0" tooltip="Германия"/>
              </a:rPr>
              <a:t>Германии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прибалтийских странах. Из Руси они вывозились в основном по двум путям — через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1" tooltip="Краков"/>
              </a:rPr>
              <a:t>Краков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в Польшу и Чехию, и через Балтику в приморские славянские города и Германию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665" y="209282"/>
            <a:ext cx="3728756" cy="248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1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252525"/>
                </a:solidFill>
                <a:latin typeface="Arial" panose="020B0604020202020204" pitchFamily="34" charset="0"/>
              </a:rPr>
              <a:t>Ткани</a:t>
            </a: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, в том числе шелковые. Цветистые шелковые ткани на Руси именовались </a:t>
            </a:r>
            <a:r>
              <a:rPr lang="ru-RU" sz="2000" dirty="0" err="1">
                <a:solidFill>
                  <a:srgbClr val="252525"/>
                </a:solidFill>
                <a:latin typeface="Arial" panose="020B0604020202020204" pitchFamily="34" charset="0"/>
              </a:rPr>
              <a:t>паволоками</a:t>
            </a: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. Особенно важную роль ткани играли в торговле с Византией. Византийские чиновники пытались ограничить вывоз тканей из Византии русскими купцами, один купец мог везти на Русь тканей на общую сумму не более чем в 50 </a:t>
            </a:r>
            <a:r>
              <a:rPr lang="ru-RU" sz="2000" dirty="0" err="1">
                <a:solidFill>
                  <a:srgbClr val="252525"/>
                </a:solidFill>
                <a:latin typeface="Arial" panose="020B0604020202020204" pitchFamily="34" charset="0"/>
              </a:rPr>
              <a:t>златников</a:t>
            </a: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. Однако византийцам не удалось удержать монополию, ткани в значительных количествах вывозились на Русь, а оттуда попадали и в страны Центральной и Западной Европы. Попадали на Русь ткани и с мусульманского Востока. В XI—XII вв. на Руси появились ткани фламандского и фризского </a:t>
            </a:r>
            <a:r>
              <a:rPr lang="ru-RU" sz="2000" dirty="0" smtClean="0">
                <a:solidFill>
                  <a:srgbClr val="252525"/>
                </a:solidFill>
                <a:latin typeface="Arial" panose="020B0604020202020204" pitchFamily="34" charset="0"/>
              </a:rPr>
              <a:t>производства.</a:t>
            </a:r>
            <a:endParaRPr lang="ru-RU" sz="2000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Мечи. Несмотря на то, что древнерусские кузнецы самостоятельно ковали мечи высокого качества, на Руси пользовались популярностью западноевропейские клинки. Их привозили купцы и варяжские дружины. Часть мечей импортировалась в виде простых клинков, а рукояти к ним устанавливали уже русские мастера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81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02105"/>
            <a:ext cx="8915400" cy="510911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Цветные металлы. Серебро поступало из арабского мира до XI века, затем — из европейских стран. Олово и свинец поступали в основном через Новгород. При этом спрос на свинец был достаточно велик, им покрывали крыши зданий. Особенное место в импорте занимал ввоз меди. При этом не сохранилось точных данных о путях её </a:t>
            </a:r>
            <a:r>
              <a:rPr lang="ru-RU" sz="2000" dirty="0" smtClean="0">
                <a:solidFill>
                  <a:srgbClr val="252525"/>
                </a:solidFill>
                <a:latin typeface="Arial" panose="020B0604020202020204" pitchFamily="34" charset="0"/>
              </a:rPr>
              <a:t>ввоза.</a:t>
            </a:r>
            <a:endParaRPr lang="ru-RU" sz="2000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Приправы и пряности. Их использовали при приготовлении пищи, что сделало приправы одной из важных статей международной торговли. Пошлина за торговлю ими зачастую взималась натурой. Например, в Великом Новгороде пошлину с транзитных грузов брали </a:t>
            </a:r>
            <a:r>
              <a:rPr lang="ru-RU" sz="2000" dirty="0" smtClean="0">
                <a:solidFill>
                  <a:srgbClr val="252525"/>
                </a:solidFill>
                <a:latin typeface="Arial" panose="020B0604020202020204" pitchFamily="34" charset="0"/>
              </a:rPr>
              <a:t>перцем.</a:t>
            </a:r>
            <a:endParaRPr lang="ru-RU" sz="2000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r>
              <a:rPr lang="ru-RU" sz="2000" dirty="0">
                <a:solidFill>
                  <a:srgbClr val="252525"/>
                </a:solidFill>
                <a:latin typeface="Arial" panose="020B0604020202020204" pitchFamily="34" charset="0"/>
              </a:rPr>
              <a:t>Также предметами как внешней, так и внутренней торговли были: зерно, вина, иконы, ювелирные украшения, фрукты, изделия из стекла, клыки моржей, драгоценные камни, дамасская сталь, лошади, пенька, канаты, холстина, хмель, сало, говяжий жир, овчины и шкуры, соль, пиво и т. д</a:t>
            </a:r>
            <a:r>
              <a:rPr lang="ru-RU" sz="2000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ru-RU" sz="2000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7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469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Linux Libertine"/>
              </a:rPr>
              <a:t>Купцы</a:t>
            </a:r>
            <a:br>
              <a:rPr lang="ru-RU" dirty="0">
                <a:solidFill>
                  <a:srgbClr val="000000"/>
                </a:solidFill>
                <a:latin typeface="Linux Libertin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71074"/>
            <a:ext cx="8915400" cy="4740148"/>
          </a:xfrm>
        </p:spPr>
        <p:txBody>
          <a:bodyPr/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Изучение древнерусского купечества исследователями ведётся как по данным письменных источников (летописей, грамот т. д.), так и по материалам археологических раскопок. Было найдено множество захоронений купцов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X век"/>
              </a:rPr>
              <a:t>X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—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XI век"/>
              </a:rPr>
              <a:t>XI веков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В этот период в роли купца выступал воин-дружинник, хорошо одетый и вооружённый. Помимо оружия неотъемлемой принадлежностью древнерусского купца были миниатюрные весы, а также конь либо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Ладья (судно)"/>
              </a:rPr>
              <a:t>ладья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Товары перевозились в ладьях, на конях либо их могли нести рабы. Также иногда использовались телеги. Для периода X—XI веков характерно передвижения купцов караванами, иначе говоря — дружинными отрядами. Русские купцы-дружинники подобно варягам за один поход могли как торговать, так и совершить военный набег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536" y="4263266"/>
            <a:ext cx="5585075" cy="2594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32" y="3310721"/>
            <a:ext cx="2678028" cy="354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3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Параграф 1-5, даты, записи в тетради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5583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321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Linux Libertine"/>
              </a:rPr>
              <a:t>Внутренняя торговля</a:t>
            </a:r>
            <a:br>
              <a:rPr lang="ru-RU" dirty="0">
                <a:solidFill>
                  <a:srgbClr val="000000"/>
                </a:solidFill>
                <a:latin typeface="Linux Libertin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2561" y="1267326"/>
            <a:ext cx="8972133" cy="5342021"/>
          </a:xfrm>
        </p:spPr>
        <p:txBody>
          <a:bodyPr>
            <a:normAutofit fontScale="92500"/>
          </a:bodyPr>
          <a:lstStyle/>
          <a:p>
            <a:r>
              <a:rPr lang="ru-RU" sz="2200" dirty="0">
                <a:solidFill>
                  <a:srgbClr val="252525"/>
                </a:solidFill>
                <a:latin typeface="Arial" panose="020B0604020202020204" pitchFamily="34" charset="0"/>
              </a:rPr>
              <a:t>В городском населении Руси значительную долю составляли мелкие торговцы и ремесленники. </a:t>
            </a:r>
            <a:r>
              <a:rPr lang="ru-RU" sz="2200" dirty="0">
                <a:solidFill>
                  <a:srgbClr val="0B0080"/>
                </a:solidFill>
                <a:latin typeface="Arial" panose="020B0604020202020204" pitchFamily="34" charset="0"/>
                <a:hlinkClick r:id="rId2" tooltip="Ремёсла в Древней Руси"/>
              </a:rPr>
              <a:t>Ремесло в Древней Руси</a:t>
            </a:r>
            <a:r>
              <a:rPr lang="ru-RU" sz="2200" dirty="0">
                <a:solidFill>
                  <a:srgbClr val="252525"/>
                </a:solidFill>
                <a:latin typeface="Arial" panose="020B0604020202020204" pitchFamily="34" charset="0"/>
              </a:rPr>
              <a:t> получило значительное развитие, благодаря чему рос внутренний рынок, а торговля выходила на новый уровень. Продукция ремесленников находила сбыт не только внутри страны, но и за её пределами. Рынки, именуемые также «торгами», были развиты не только в городах, но и в каждом относительно крупном населённом пункте. Сюда собирались крестьяне из окрестных мест и обменивали продукты своего труда на железные или медные орудия, утварь и т. д., как правило продукты питания жители деревень меняли на изделия посадских ремесленников. При этом многие из ремесленников имели на рынках постоянные </a:t>
            </a:r>
            <a:r>
              <a:rPr lang="ru-RU" sz="2200" dirty="0" smtClean="0">
                <a:solidFill>
                  <a:srgbClr val="252525"/>
                </a:solidFill>
                <a:latin typeface="Arial" panose="020B0604020202020204" pitchFamily="34" charset="0"/>
              </a:rPr>
              <a:t>лавки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</a:p>
          <a:p>
            <a:pPr marL="0" indent="0">
              <a:buNone/>
            </a:pP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На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городских рынках особое место занимали кузнечные изделия</a:t>
            </a:r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1" y="3406942"/>
            <a:ext cx="20383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299411"/>
            <a:ext cx="8534400" cy="55585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Для мелких взвешиваний при торговле применялись миниатюрные весы. А для взвешивания тяжелых грузов (7—8 пудов) служили большие весы — безмены, известные по находкам в 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Старой Рязани,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Новгороде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других городах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Между тем городские рынки также были тесно связаны с политической жизнью и управлением. Именно на рыночных площадях делались все официальные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объявления</a:t>
            </a:r>
          </a:p>
          <a:p>
            <a:pPr marL="0" indent="0">
              <a:buNone/>
            </a:pPr>
            <a:endParaRPr lang="ru-RU" dirty="0" smtClean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                                             Картина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Иванов, Сергей Васильевич"/>
              </a:rPr>
              <a:t>С. В. Иванова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«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Торг в стране восточных славян»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018" y="3100137"/>
            <a:ext cx="5307982" cy="375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2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530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Денежная система</a:t>
            </a:r>
            <a:b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71074"/>
            <a:ext cx="8915400" cy="568692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Становление денежного обращения на славянских землях Восточной Европы происходит на рубеже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VIII"/>
              </a:rPr>
              <a:t>VIII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—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IX век"/>
              </a:rPr>
              <a:t>IX веков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когда началась активная торговля Северной и Восточной Европы со странами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Арабский халифат"/>
              </a:rPr>
              <a:t>Халифата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Восточноевропейские страны, лишённые крупных рудных запасов монетного металла, активно импортировали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5" tooltip="Серебро"/>
              </a:rPr>
              <a:t>серебро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В первой трети IX века в Древней Руси получили распространение монеты, которые чеканили в африканских центрах Халифата и которые попадали на Русь кавказским и среднеазиатским торговыми путями. С 830-х годов распространение получают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6" tooltip="Дирхем"/>
              </a:rPr>
              <a:t>дирхемы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азиатской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чеканки</a:t>
            </a:r>
          </a:p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Во второй половине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7" tooltip="X век"/>
              </a:rPr>
              <a:t>X века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появились две территориальные русские системы, определившиеся на фоне разного тяготения северного и южного регионов к международным рынкам. Главным средством обращения Южной Руси (Киев, Чернигов, Смоленск и т. д.) стали вырезки из дирхемов весом 1,63 грамма, составляющие 1/200 византийской литры. Аналогичные вырезки использовались на землях Северной Руси, однако их вес был 1,04 грамма или 1/200 серебряной гривны. Важным памятником этой системы являются сферические весовые гирьки, употреблявшиеся в северных областях Руси для взвешивания серебряных монет. После угасания притока восточных монет на Русь из-за ослабления Халифата их заменили </a:t>
            </a:r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товаро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-деньги. На рубеже X—XI веков во времена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8" tooltip="Владимир Святославич"/>
              </a:rPr>
              <a:t>Владимира Красное Солнышко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Святополк Владимирович Окаянный"/>
              </a:rPr>
              <a:t>Святополка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была предпринята попытка чеканки собственных монет. Однако вскоре она была прекращена из-за отсутствия сырьевой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базы</a:t>
            </a:r>
          </a:p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 северных областях на замену дирхемам пришли западноевропейские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0" tooltip="Денарий"/>
              </a:rPr>
              <a:t>денарии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германской, английской и скандинавской чеканки. Они имели хождение до начала </a:t>
            </a:r>
            <a:r>
              <a:rPr lang="ru-RU" u="sng" dirty="0">
                <a:solidFill>
                  <a:srgbClr val="0B0080"/>
                </a:solidFill>
                <a:latin typeface="Arial" panose="020B0604020202020204" pitchFamily="34" charset="0"/>
                <a:hlinkClick r:id="rId11" tooltip="XII век"/>
              </a:rPr>
              <a:t>XII </a:t>
            </a:r>
            <a:r>
              <a:rPr lang="ru-RU" u="sng" dirty="0" smtClean="0">
                <a:solidFill>
                  <a:srgbClr val="0B0080"/>
                </a:solidFill>
                <a:latin typeface="Arial" panose="020B0604020202020204" pitchFamily="34" charset="0"/>
                <a:hlinkClick r:id="rId11" tooltip="XII век"/>
              </a:rPr>
              <a:t>века</a:t>
            </a:r>
            <a:endParaRPr lang="ru-RU" baseline="30000" dirty="0" smtClean="0">
              <a:solidFill>
                <a:srgbClr val="0B008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  Северная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2" tooltip="Древнерусская гривна"/>
              </a:rPr>
              <a:t>древнерусская гривна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из селища в районе </a:t>
            </a:r>
            <a:r>
              <a:rPr lang="ru-RU" u="sng" dirty="0">
                <a:solidFill>
                  <a:srgbClr val="0B0080"/>
                </a:solidFill>
                <a:latin typeface="Arial" panose="020B0604020202020204" pitchFamily="34" charset="0"/>
                <a:hlinkClick r:id="rId13" tooltip="Копорская крепость"/>
              </a:rPr>
              <a:t>Копорья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21" y="5286348"/>
            <a:ext cx="2589212" cy="157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6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11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Linux Libertine"/>
              </a:rPr>
              <a:t>Внешняя </a:t>
            </a:r>
            <a:r>
              <a:rPr lang="ru-RU" dirty="0" smtClean="0">
                <a:solidFill>
                  <a:srgbClr val="000000"/>
                </a:solidFill>
                <a:latin typeface="Linux Libertine"/>
              </a:rPr>
              <a:t>торговля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554" y="1959461"/>
            <a:ext cx="6429120" cy="47213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06906" y="1636296"/>
            <a:ext cx="3882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52525"/>
                </a:solidFill>
                <a:effectLst/>
                <a:latin typeface="Arial" panose="020B0604020202020204" pitchFamily="34" charset="0"/>
              </a:rPr>
              <a:t>Картина Рериха «Заморские гости»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Внешняя торговля была тесно связана с системой </a:t>
            </a:r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данничества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получившей особое развитие на Руси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IX век"/>
              </a:rPr>
              <a:t>IX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—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X век"/>
              </a:rPr>
              <a:t>X веках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Дань взималась деньгами (бель и </a:t>
            </a:r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щеляги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 — серебряные монеты или гривны — серебряные слитки), а также мехами пушных зверей. Часть её также составляли скот, продукты питания и т. д. Каждый год после сбора дани, который именовался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Полюдье"/>
              </a:rPr>
              <a:t>полюдьем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значительная её часть продавалась на внешнем рынке, преимущественно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5" tooltip="Византийская империя"/>
              </a:rPr>
              <a:t>Византии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При этом в торговлю оказался вовлечённым военный элемент, так как княжеские дружинники сопровождали купеческие караваны, охраняя их от атак кочевников —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6" tooltip="Венгры"/>
              </a:rPr>
              <a:t>венгров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7" tooltip="Печенеги"/>
              </a:rPr>
              <a:t>печенегов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др.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X век"/>
              </a:rPr>
              <a:t>X веке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благодаря ряду военных конфликтов киевские князья создали благоприятные условия для торговли на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8" tooltip="Чёрное море"/>
              </a:rPr>
              <a:t>Чёрном море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в Византии,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Хазарский каганат"/>
              </a:rPr>
              <a:t>Хазарском каганате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0" tooltip="Волжская Булгария"/>
              </a:rPr>
              <a:t>Волжской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hlinkClick r:id="rId10" tooltip="Волжская Булгария"/>
              </a:rPr>
              <a:t>Булгарии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. В этот период в древнерусской торговле значительную роль играли дружины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1" tooltip="Варяги"/>
              </a:rPr>
              <a:t>варягов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-викингов, которые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2" tooltip="VIII век"/>
              </a:rPr>
              <a:t>VIII веке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проложили торговый путь из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3" tooltip="Балтийское море"/>
              </a:rPr>
              <a:t>Балтийского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в Чёрное и Каспийское моря. Он пролегал через Русь и играл крайне важную роль. За один поход варяги могли принять участие в грабительском набеге, торговать или поступить на службу в качестве наёмников. Дружины варягов на Руси получили наименование гостей, впоследствии термин гость стал обозначать заграничного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купца.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 X веке русские сами организовали торговлю по этому пути, продолжая извлекать прибыль из транзитной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торговли.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37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Кроме вывоза дани, на Руси значительную роль играла и транзитная торговля. Через населенные восточными славянами земли пролегали торговые пути из Европы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Хорезм"/>
              </a:rPr>
              <a:t>Хорезм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арабский мир, с берегов Балтийского моря в Византию. После того как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Норманны"/>
              </a:rPr>
              <a:t>норманны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взяли под контроль торговые пути в Средиземном море, связывающие Южную Европу с византийскими рынками, а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Венгры"/>
              </a:rPr>
              <a:t>венгры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нарушили прямое сухопутное сообщение между Центральной Европой и Византийской империей, выросло значение пути «из варяг в греки», который позволил купцам путешествовать из Северной Европы в Черное море. Благодаря этому пути Днепр вскоре превратился в основную артерию русской торговли. Поэтому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5" tooltip="Чёрное море"/>
              </a:rPr>
              <a:t>Чёрное море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стало играть более важную роль, нежели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6" tooltip="Каспийское море"/>
              </a:rPr>
              <a:t>Каспийское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однако и последнее привлекало внимание русских купцов. В конце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7" tooltip="XI век"/>
              </a:rPr>
              <a:t>XI века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дорогу на Каспий перекрыли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8" tooltip="Половцы"/>
              </a:rPr>
              <a:t>половцы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которые, впрочем, во время перемирий были посредниками в торговле между Русью и Востоком. Также сходную роль играла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Волжская Булгария"/>
              </a:rPr>
              <a:t>Волжская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hlinkClick r:id="rId9" tooltip="Волжская Булгария"/>
              </a:rPr>
              <a:t>Булгария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27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Внешняя торговля древнерусских княжеств была тесно связана с тремя торговыми путями:</a:t>
            </a:r>
            <a:b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52525"/>
                </a:solidFill>
                <a:latin typeface="Arial" panose="020B0604020202020204" pitchFamily="34" charset="0"/>
              </a:rPr>
              <a:t>путь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2" tooltip="Путь из варяг в греки"/>
              </a:rPr>
              <a:t>«из варяг в греки»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 начинавшийся из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3" tooltip="Варяжское море"/>
              </a:rPr>
              <a:t>Варяжского моря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 по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4" tooltip="Ладожское озеро"/>
              </a:rPr>
              <a:t>озеру Нево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 по рекам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5" tooltip="Волхов"/>
              </a:rPr>
              <a:t>Волхов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6" tooltip="Днепр"/>
              </a:rPr>
              <a:t>Днепр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выходивший в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7" tooltip="Чёрное море"/>
              </a:rPr>
              <a:t>Чёрное море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 Балканскую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8" tooltip="Первое Болгарское царство"/>
              </a:rPr>
              <a:t>Болгарию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9" tooltip="Византия"/>
              </a:rPr>
              <a:t>Византию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0" tooltip="Волжский торговый путь"/>
              </a:rPr>
              <a:t>Волжский торговый путь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 шедший от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1" tooltip="Старая Ладога"/>
              </a:rPr>
              <a:t>города Ладога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на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2" tooltip="Каспийское море"/>
              </a:rPr>
              <a:t>Каспий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и далее в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3" tooltip="Хорезм"/>
              </a:rPr>
              <a:t>Хорезм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4" tooltip="Средняя Азия"/>
              </a:rPr>
              <a:t>Среднюю Азию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5" tooltip="Персия"/>
              </a:rPr>
              <a:t>Персию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 и </a:t>
            </a:r>
            <a:r>
              <a:rPr lang="ru-RU" sz="2400" dirty="0">
                <a:solidFill>
                  <a:srgbClr val="0B0080"/>
                </a:solidFill>
                <a:latin typeface="Arial" panose="020B0604020202020204" pitchFamily="34" charset="0"/>
                <a:hlinkClick r:id="rId16" tooltip="Закавказье"/>
              </a:rPr>
              <a:t>Закавказье</a:t>
            </a: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252525"/>
                </a:solidFill>
                <a:latin typeface="Arial" panose="020B0604020202020204" pitchFamily="34" charset="0"/>
              </a:rPr>
              <a:t>сухопутный путь из Центральной Европы в Киев</a:t>
            </a:r>
            <a:r>
              <a:rPr lang="ru-RU" sz="2400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ru-RU" sz="2400" dirty="0">
              <a:solidFill>
                <a:srgbClr val="252525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10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134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Предметы торга</a:t>
            </a:r>
            <a:b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Рабы (и в особенности более высоко ценившиеся рабыни). Их славяне захватывали в набегах на соседей либо во время междоусобных войн. Традиции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Работорговля"/>
              </a:rPr>
              <a:t>работорговли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у славян, появившиеся в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3" tooltip="VI век"/>
              </a:rPr>
              <a:t>VI веке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 сохранились и в эпоху Древней Руси. Торговля людьми сохранялась вплоть до монгольского нашествия на Русь, хотя и несколько уменьшилась в масштабах к тому времени. Свидетельства об этом сохранились в русских, греческих, арабских, германских, персидских, армянских и еврейских хрониках и летописях. Русские купцы продавали рабов в Константинополе, </a:t>
            </a:r>
            <a:r>
              <a:rPr lang="ru-RU" dirty="0" err="1" smtClean="0">
                <a:solidFill>
                  <a:srgbClr val="252525"/>
                </a:solidFill>
                <a:latin typeface="Arial" panose="020B0604020202020204" pitchFamily="34" charset="0"/>
              </a:rPr>
              <a:t>Преславе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-на Дунае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4" tooltip="Булгар"/>
              </a:rPr>
              <a:t>Булгаре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hlinkClick r:id="rId5" tooltip="Итиль (город)"/>
              </a:rPr>
              <a:t>Итиле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6" tooltip="Керчь"/>
              </a:rPr>
              <a:t>Керчи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7" tooltip="Прага"/>
              </a:rPr>
              <a:t>Праге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8" tooltip="Дербент"/>
              </a:rPr>
              <a:t>Дербенте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9" tooltip="Багдад"/>
              </a:rPr>
              <a:t>Багдаде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0" tooltip="Александрия"/>
              </a:rPr>
              <a:t>Александрии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т. д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252525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Меха. Б. А. Рыбаков отмечал, что хотя древнерусское хозяйство не было охотничьим, требования князей выплачивать дань пушниной заметно стимулировали добычу мехов. В тех районах Руси, где не было ценных видов пушных зверей, снаряжались экспедиции за мехами. Особенно активно торговали мехами новгородские купцы, добывавшие их в том числе в районах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11" tooltip="Белое море"/>
              </a:rPr>
              <a:t>Белого моря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и </a:t>
            </a:r>
            <a:r>
              <a:rPr lang="ru-RU" dirty="0" err="1" smtClean="0">
                <a:solidFill>
                  <a:srgbClr val="252525"/>
                </a:solidFill>
                <a:latin typeface="Arial" panose="020B0604020202020204" pitchFamily="34" charset="0"/>
              </a:rPr>
              <a:t>Приуралья</a:t>
            </a:r>
            <a:endParaRPr lang="ru-RU" b="0" i="0" dirty="0">
              <a:solidFill>
                <a:srgbClr val="252525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3712" y="2133599"/>
            <a:ext cx="2345741" cy="282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497</Words>
  <Application>Microsoft Office PowerPoint</Application>
  <PresentationFormat>Широкоэкранный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Linux Libertine</vt:lpstr>
      <vt:lpstr>Wingdings 3</vt:lpstr>
      <vt:lpstr>Легкий дым</vt:lpstr>
      <vt:lpstr>Русь в международной торговле</vt:lpstr>
      <vt:lpstr>Внутренняя торговля </vt:lpstr>
      <vt:lpstr>Презентация PowerPoint</vt:lpstr>
      <vt:lpstr>Денежная система </vt:lpstr>
      <vt:lpstr>Внешняя торговля</vt:lpstr>
      <vt:lpstr>Презентация PowerPoint</vt:lpstr>
      <vt:lpstr>Презентация PowerPoint</vt:lpstr>
      <vt:lpstr>Внешняя торговля древнерусских княжеств была тесно связана с тремя торговыми путями: </vt:lpstr>
      <vt:lpstr>Предметы торга </vt:lpstr>
      <vt:lpstr>Презентация PowerPoint</vt:lpstr>
      <vt:lpstr>Презентация PowerPoint</vt:lpstr>
      <vt:lpstr>Презентация PowerPoint</vt:lpstr>
      <vt:lpstr>Купцы 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Русь в международной торговле</dc:title>
  <dc:creator>диимон</dc:creator>
  <cp:lastModifiedBy>диимон</cp:lastModifiedBy>
  <cp:revision>8</cp:revision>
  <dcterms:created xsi:type="dcterms:W3CDTF">2017-02-05T12:14:57Z</dcterms:created>
  <dcterms:modified xsi:type="dcterms:W3CDTF">2017-02-22T06:53:08Z</dcterms:modified>
</cp:coreProperties>
</file>