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5" r:id="rId5"/>
    <p:sldId id="266" r:id="rId6"/>
    <p:sldId id="267" r:id="rId7"/>
    <p:sldId id="268" r:id="rId8"/>
    <p:sldId id="259" r:id="rId9"/>
    <p:sldId id="260" r:id="rId10"/>
    <p:sldId id="261" r:id="rId11"/>
    <p:sldId id="262" r:id="rId12"/>
    <p:sldId id="263" r:id="rId13"/>
    <p:sldId id="26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B636-F015-48B8-8DF9-47034160A02A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4860-3D81-4EE9-9E33-BBE2C1EC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291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B636-F015-48B8-8DF9-47034160A02A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4860-3D81-4EE9-9E33-BBE2C1EC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396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B636-F015-48B8-8DF9-47034160A02A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4860-3D81-4EE9-9E33-BBE2C1EC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1161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B636-F015-48B8-8DF9-47034160A02A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4860-3D81-4EE9-9E33-BBE2C1EC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1481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B636-F015-48B8-8DF9-47034160A02A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4860-3D81-4EE9-9E33-BBE2C1EC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337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B636-F015-48B8-8DF9-47034160A02A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4860-3D81-4EE9-9E33-BBE2C1EC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3659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B636-F015-48B8-8DF9-47034160A02A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4860-3D81-4EE9-9E33-BBE2C1EC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8304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B636-F015-48B8-8DF9-47034160A02A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4860-3D81-4EE9-9E33-BBE2C1EC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7433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B636-F015-48B8-8DF9-47034160A02A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4860-3D81-4EE9-9E33-BBE2C1EC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508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B636-F015-48B8-8DF9-47034160A02A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E724860-3D81-4EE9-9E33-BBE2C1EC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184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B636-F015-48B8-8DF9-47034160A02A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4860-3D81-4EE9-9E33-BBE2C1EC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48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B636-F015-48B8-8DF9-47034160A02A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4860-3D81-4EE9-9E33-BBE2C1EC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103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B636-F015-48B8-8DF9-47034160A02A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4860-3D81-4EE9-9E33-BBE2C1EC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657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B636-F015-48B8-8DF9-47034160A02A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4860-3D81-4EE9-9E33-BBE2C1EC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101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B636-F015-48B8-8DF9-47034160A02A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4860-3D81-4EE9-9E33-BBE2C1EC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858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B636-F015-48B8-8DF9-47034160A02A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4860-3D81-4EE9-9E33-BBE2C1EC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280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B636-F015-48B8-8DF9-47034160A02A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24860-3D81-4EE9-9E33-BBE2C1EC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591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738B636-F015-48B8-8DF9-47034160A02A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E724860-3D81-4EE9-9E33-BBE2C1EC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754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wargaming.net/ru/index.php?title=%D0%92%D0%B5%D0%BB%D0%B8%D0%BA%D0%BE%D0%B9_%D0%A1%D0%B5%D0%B2%D0%B5%D1%80%D0%BD%D0%BE%D0%B9_%D0%B2%D0%BE%D0%B9%D0%BD%D1%8B_1700-1721%D0%B3%D0%B3&amp;action=edit&amp;redlink=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Сражения у м. Гангут и о. </a:t>
            </a:r>
            <a:r>
              <a:rPr lang="ru-RU" dirty="0" err="1" smtClean="0"/>
              <a:t>Гренгам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47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344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383838"/>
                </a:solidFill>
                <a:latin typeface="WarHeliosCondCBold"/>
              </a:rPr>
              <a:t>Бой</a:t>
            </a:r>
            <a:br>
              <a:rPr lang="ru-RU" dirty="0">
                <a:solidFill>
                  <a:srgbClr val="383838"/>
                </a:solidFill>
                <a:latin typeface="WarHeliosCondCBold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34189"/>
            <a:ext cx="10515600" cy="5342774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Когда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27 июля (7 августа) русские корабли приблизились к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Гренгаму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, что бы занять удобные позиции для атаки противника, шведский адмирал К. Г.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Шёблада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, имевший 156 орудий, неожиданно снялся с якоря и пошёл на сближение, подвергнув русский флот массированному обстрелу. Наши галеры взяли курс на мелководье в проливе между островами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Флисе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и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Гренгам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, куда и попали преследующие его шведские корабли. Кровопролитный бой длился около четырех часов и завершился нашей безоговорочной победой. Результатом этого был захват в плен четырех Шведских фрегата. Остальные шведские суда смогли отступить. Шведы в этом сражении потеряли 407 человека ранеными и 103 убитыми. Русский флот потерял 203 человека ранеными и 82 убитыми.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839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383838"/>
                </a:solidFill>
                <a:latin typeface="WarHeliosCondCBold"/>
              </a:rPr>
              <a:t>Итоги сражения</a:t>
            </a:r>
            <a:br>
              <a:rPr lang="ru-RU" dirty="0">
                <a:solidFill>
                  <a:srgbClr val="383838"/>
                </a:solidFill>
                <a:latin typeface="WarHeliosCondCBold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base">
              <a:buNone/>
            </a:pP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Эта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победа русского гребного флота над парусным флотом Швеции была свидетельством русского военно-морского искусства. Шведский флот был ослаблен, что произвело большое впечатление на все европейские государства, в особенности на Англию. Битва приблизила заключение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Ништадтского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мира.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806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114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383838"/>
                </a:solidFill>
                <a:latin typeface="WarHeliosCondCBold"/>
              </a:rPr>
              <a:t>Память</a:t>
            </a:r>
            <a:br>
              <a:rPr lang="ru-RU" dirty="0">
                <a:solidFill>
                  <a:srgbClr val="383838"/>
                </a:solidFill>
                <a:latin typeface="WarHeliosCondCBold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89810"/>
            <a:ext cx="10515600" cy="6168189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В память побед при Гангуте и при </a:t>
            </a:r>
            <a:r>
              <a:rPr lang="ru-RU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Гренгаме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 (одержанных в разные годы в один и тот же день — день памяти святого </a:t>
            </a:r>
            <a:r>
              <a:rPr lang="ru-RU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Пантелеимона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) была построена в Санкт-Петербурге </a:t>
            </a:r>
            <a:r>
              <a:rPr lang="ru-RU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Пантелеймоновская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 церковь. В 1914 году по инициативе Императорского Российского военно-исторического общества на фасаде </a:t>
            </a:r>
            <a:r>
              <a:rPr lang="ru-RU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Пантелеимоновской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 церкви были укреплены мраморные мемориальные доски с перечнем полков, сражавшихся при Гангуте и </a:t>
            </a:r>
            <a:r>
              <a:rPr lang="ru-RU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Гренгаме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  <a:p>
            <a:pPr marL="0" indent="0" fontAlgn="base">
              <a:buNone/>
            </a:pP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В здании </a:t>
            </a:r>
            <a:r>
              <a:rPr lang="ru-RU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Пантелеимоновской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 церкви открыта экспозиция, рассказывающая о сражениях петровского галерного и парусного флота на Балтике, об отваге русских воинов в Северной войне и героизме моряков при обороне полуострова Ханко в начале Великой Отечественной войны.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400" dirty="0" smtClean="0"/>
              <a:t>                </a:t>
            </a:r>
            <a:endParaRPr lang="ru-RU" sz="2400" dirty="0"/>
          </a:p>
        </p:txBody>
      </p:sp>
      <p:pic>
        <p:nvPicPr>
          <p:cNvPr id="1028" name="Picture 4" descr="Картинки по запросу пантелеймоновская церковь санкт-петербур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8316" y="3330686"/>
            <a:ext cx="4230269" cy="336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518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 fontAlgn="base">
              <a:buNone/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Петр I наградил всех участников боя специально выбитой медалью, а Голицына – шпагой с гравировкой «За добрую команду».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lvl="0" indent="0">
              <a:buNone/>
            </a:pPr>
            <a:r>
              <a:rPr lang="ru-RU" sz="2400" dirty="0">
                <a:solidFill>
                  <a:prstClr val="black"/>
                </a:solidFill>
              </a:rPr>
              <a:t>Медаль «Сражение при </a:t>
            </a:r>
            <a:r>
              <a:rPr lang="ru-RU" sz="2400" dirty="0" err="1">
                <a:solidFill>
                  <a:prstClr val="black"/>
                </a:solidFill>
              </a:rPr>
              <a:t>Гренгаме</a:t>
            </a:r>
            <a:r>
              <a:rPr lang="ru-RU" sz="2400" dirty="0">
                <a:solidFill>
                  <a:prstClr val="black"/>
                </a:solidFill>
              </a:rPr>
              <a:t>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3205" y="3165686"/>
            <a:ext cx="5237300" cy="2854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08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050758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Морское сражение при мысе Гангут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 (на шведском звучит, как </a:t>
            </a:r>
            <a:r>
              <a:rPr lang="ru-RU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Slaget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vid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Rilax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) — первый успех в истории молодого </a:t>
            </a:r>
            <a:r>
              <a:rPr lang="ru-RU" sz="2000" dirty="0" smtClean="0">
                <a:latin typeface="Arial" panose="020B0604020202020204" pitchFamily="34" charset="0"/>
              </a:rPr>
              <a:t>русского флота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. </a:t>
            </a:r>
            <a:endParaRPr lang="ru-RU" sz="2000" dirty="0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08548" y="1507958"/>
            <a:ext cx="4828673" cy="4957009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3188" y="982579"/>
            <a:ext cx="6921083" cy="547385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8548" y="1507959"/>
            <a:ext cx="482867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События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имели место в ходе </a:t>
            </a:r>
            <a:r>
              <a:rPr lang="ru-RU" dirty="0">
                <a:solidFill>
                  <a:srgbClr val="B61818"/>
                </a:solidFill>
                <a:latin typeface="Arial" panose="020B0604020202020204" pitchFamily="34" charset="0"/>
                <a:hlinkClick r:id="rId3" tooltip="Великой Северной войны 1700-1721гг (страница не существует)"/>
              </a:rPr>
              <a:t>Великой Северной войны 1700-1721гг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. Это крупное боевое столкновение парусно-гребного флота Швеции под командованием вице-адмирала Густава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Ватранга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с гребной флотилией </a:t>
            </a:r>
            <a:r>
              <a:rPr lang="ru-RU" dirty="0" smtClean="0">
                <a:latin typeface="Arial" panose="020B0604020202020204" pitchFamily="34" charset="0"/>
              </a:rPr>
              <a:t>Федора Михайловича Апраксина</a:t>
            </a:r>
            <a:r>
              <a:rPr lang="ru-RU" dirty="0" smtClean="0">
                <a:solidFill>
                  <a:srgbClr val="B61818"/>
                </a:solidFill>
                <a:latin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в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акватории Балтийского моря у берегов полуострова Гангут (Ханко, Финляндия). Битва произошла 27 июля 1714 года по старому стилю (ныне 7 августа 1714-го).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499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1780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dirty="0">
                <a:solidFill>
                  <a:srgbClr val="383838"/>
                </a:solidFill>
                <a:latin typeface="WarHeliosCondCBold"/>
              </a:rPr>
              <a:t>Предшествующие события</a:t>
            </a:r>
            <a:br>
              <a:rPr lang="ru-RU" dirty="0">
                <a:solidFill>
                  <a:srgbClr val="383838"/>
                </a:solidFill>
                <a:latin typeface="WarHeliosCondCBold"/>
              </a:rPr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074820" y="930441"/>
            <a:ext cx="10278979" cy="52465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3834351"/>
            <a:ext cx="4030258" cy="273251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09600" y="751344"/>
            <a:ext cx="11582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В конце июня 1714 года русская гребная флотилия во главе с </a:t>
            </a:r>
            <a:r>
              <a:rPr lang="ru-RU" dirty="0" smtClean="0">
                <a:latin typeface="Arial" panose="020B0604020202020204" pitchFamily="34" charset="0"/>
              </a:rPr>
              <a:t>Федором Матвеевичем Апраксиным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была отправлена в порт Або. Целью похода являлась доставка 15-тысячного десанта солдат для дальнейшего усиления русского военного гарнизона порта. В составе гребной флотилии в порт направлялись 99 кораблей, в число которых входило 32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скампавеи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и 67 галер. В районе северо-западной части полуострова Гангут путь флотилии </a:t>
            </a:r>
            <a:r>
              <a:rPr lang="ru-RU" dirty="0" smtClean="0">
                <a:latin typeface="Arial" panose="020B0604020202020204" pitchFamily="34" charset="0"/>
              </a:rPr>
              <a:t>Апраксина</a:t>
            </a:r>
            <a:r>
              <a:rPr lang="ru-RU" dirty="0" smtClean="0">
                <a:solidFill>
                  <a:srgbClr val="B61818"/>
                </a:solidFill>
                <a:latin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преградил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парусно-гребной флот неприятеля во главе с вице-адмиралом </a:t>
            </a:r>
            <a:r>
              <a:rPr lang="ru-RU" dirty="0" smtClean="0">
                <a:latin typeface="Arial" panose="020B0604020202020204" pitchFamily="34" charset="0"/>
              </a:rPr>
              <a:t>Густавом </a:t>
            </a:r>
            <a:r>
              <a:rPr lang="ru-RU" dirty="0" err="1" smtClean="0">
                <a:latin typeface="Arial" panose="020B0604020202020204" pitchFamily="34" charset="0"/>
              </a:rPr>
              <a:t>Ватрангом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fontAlgn="base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Под началом </a:t>
            </a:r>
            <a:r>
              <a:rPr lang="ru-RU" dirty="0" err="1" smtClean="0">
                <a:latin typeface="Arial" panose="020B0604020202020204" pitchFamily="34" charset="0"/>
              </a:rPr>
              <a:t>Ватранга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воевали 15 линейных кораблей, 2 бомбардирских галиота, 3 фрегата и 9 больших галер. Предвидя плачевный исход неравного боя, </a:t>
            </a:r>
            <a:r>
              <a:rPr lang="ru-RU" dirty="0" smtClean="0">
                <a:latin typeface="Arial" panose="020B0604020202020204" pitchFamily="34" charset="0"/>
              </a:rPr>
              <a:t>Федор Апраксин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поспешил отступить, укрыв свои корабли за островками в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Тверминнской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бухте. Около месяца, не имея возможности двинуться в путь, запертая флотилия </a:t>
            </a:r>
            <a:r>
              <a:rPr lang="ru-RU" dirty="0" smtClean="0">
                <a:latin typeface="Arial" panose="020B0604020202020204" pitchFamily="34" charset="0"/>
              </a:rPr>
              <a:t>Апраксина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стояла в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Тверминне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ru-RU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9905" y="3715205"/>
            <a:ext cx="2469482" cy="2970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57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8967"/>
            <a:ext cx="10515600" cy="497307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dirty="0">
                <a:solidFill>
                  <a:srgbClr val="383838"/>
                </a:solidFill>
                <a:latin typeface="WarHeliosCondCBold"/>
              </a:rPr>
              <a:t>Дерзкий план Петра</a:t>
            </a:r>
            <a:br>
              <a:rPr lang="ru-RU" dirty="0">
                <a:solidFill>
                  <a:srgbClr val="383838"/>
                </a:solidFill>
                <a:latin typeface="WarHeliosCondCBold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57726"/>
            <a:ext cx="10515600" cy="5519237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</a:rPr>
              <a:t>Тем временем, 20 июля, спеша на выручку русским морякам, из города </a:t>
            </a:r>
            <a:r>
              <a:rPr lang="ru-RU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Ревеля</a:t>
            </a: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</a:rPr>
              <a:t> подоспел </a:t>
            </a:r>
            <a:r>
              <a:rPr lang="ru-RU" sz="1800" dirty="0" smtClean="0">
                <a:latin typeface="Arial" panose="020B0604020202020204" pitchFamily="34" charset="0"/>
              </a:rPr>
              <a:t>Петр</a:t>
            </a:r>
            <a:r>
              <a:rPr lang="en-US" sz="1800" dirty="0" smtClean="0">
                <a:latin typeface="Arial" panose="020B0604020202020204" pitchFamily="34" charset="0"/>
              </a:rPr>
              <a:t> I</a:t>
            </a:r>
            <a:r>
              <a:rPr lang="ru-RU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</a:rPr>
              <a:t>скрывающий от врагов свою личность, как некто </a:t>
            </a:r>
            <a:r>
              <a:rPr lang="ru-RU" sz="1800" dirty="0" smtClean="0">
                <a:latin typeface="Arial" panose="020B0604020202020204" pitchFamily="34" charset="0"/>
              </a:rPr>
              <a:t>Петр Михайлов</a:t>
            </a:r>
            <a:r>
              <a:rPr lang="ru-RU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. </a:t>
            </a: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</a:rPr>
              <a:t>Именно Петр выступил в те дни автором дерзкого плана будущей битвы. Отметив географические особенности полуострова, решено было соорудить так называемую переволоку. Бревенчатый настил длинной около двух километров для перетаскивания галер и </a:t>
            </a:r>
            <a:r>
              <a:rPr lang="ru-RU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скампавей</a:t>
            </a: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</a:rPr>
              <a:t> в мелководье </a:t>
            </a:r>
            <a:r>
              <a:rPr lang="ru-RU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Рилакс</a:t>
            </a: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</a:rPr>
              <a:t>-фьорда, небольшого залива в северо-западной части </a:t>
            </a:r>
            <a:r>
              <a:rPr lang="ru-RU" sz="18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полуострова.Столь</a:t>
            </a:r>
            <a:r>
              <a:rPr lang="ru-RU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 хитроумный </a:t>
            </a: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</a:rPr>
              <a:t>способ и позволил русской флотилии улизнуть из-под носа шведов</a:t>
            </a:r>
            <a:r>
              <a:rPr lang="ru-RU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</a:rPr>
              <a:t>План </a:t>
            </a:r>
            <a:r>
              <a:rPr lang="ru-RU" sz="1800" dirty="0" smtClean="0">
                <a:latin typeface="Arial" panose="020B0604020202020204" pitchFamily="34" charset="0"/>
              </a:rPr>
              <a:t>Петра</a:t>
            </a: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</a:rPr>
              <a:t> был </a:t>
            </a:r>
            <a:r>
              <a:rPr lang="ru-RU" sz="1800" dirty="0" smtClean="0">
                <a:latin typeface="Arial" panose="020B0604020202020204" pitchFamily="34" charset="0"/>
              </a:rPr>
              <a:t>столь</a:t>
            </a: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</a:rPr>
              <a:t> дерзок и </a:t>
            </a:r>
            <a:r>
              <a:rPr lang="ru-RU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неожидан</a:t>
            </a: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</a:rPr>
              <a:t>, что вице-адмирал </a:t>
            </a:r>
            <a:r>
              <a:rPr lang="ru-RU" sz="1800" dirty="0" smtClean="0">
                <a:latin typeface="Arial" panose="020B0604020202020204" pitchFamily="34" charset="0"/>
              </a:rPr>
              <a:t>Густав </a:t>
            </a:r>
            <a:r>
              <a:rPr lang="ru-RU" sz="1800" dirty="0" err="1" smtClean="0">
                <a:latin typeface="Arial" panose="020B0604020202020204" pitchFamily="34" charset="0"/>
              </a:rPr>
              <a:t>Ватранг</a:t>
            </a: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</a:rPr>
              <a:t> просто-напросто растерялся. В спешке он разделил свой флот, отправив в шхеры </a:t>
            </a:r>
            <a:r>
              <a:rPr lang="ru-RU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Рилакс</a:t>
            </a: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</a:rPr>
              <a:t>-фьорда флотилию гребных судов под командованием контр-адмирала </a:t>
            </a:r>
            <a:r>
              <a:rPr lang="ru-RU" sz="1800" dirty="0" smtClean="0">
                <a:latin typeface="Arial" panose="020B0604020202020204" pitchFamily="34" charset="0"/>
              </a:rPr>
              <a:t>Н. </a:t>
            </a:r>
            <a:r>
              <a:rPr lang="ru-RU" sz="1800" dirty="0" err="1" smtClean="0">
                <a:latin typeface="Arial" panose="020B0604020202020204" pitchFamily="34" charset="0"/>
              </a:rPr>
              <a:t>Эреншельда</a:t>
            </a:r>
            <a:r>
              <a:rPr lang="ru-RU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. </a:t>
            </a: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</a:rPr>
              <a:t>В ее составе вышел парусно-гребной фрегат </a:t>
            </a:r>
            <a:r>
              <a:rPr lang="en-US" sz="1800" dirty="0" smtClean="0">
                <a:latin typeface="Arial" panose="020B0604020202020204" pitchFamily="34" charset="0"/>
              </a:rPr>
              <a:t>Elephant</a:t>
            </a:r>
            <a:r>
              <a:rPr lang="ru-RU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</a:rPr>
              <a:t>6 больших галер и 3 </a:t>
            </a:r>
            <a:r>
              <a:rPr lang="ru-RU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шхербота</a:t>
            </a: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</a:rPr>
              <a:t>. В место стоянки русской флотилии в </a:t>
            </a:r>
            <a:r>
              <a:rPr lang="ru-RU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Тверминне</a:t>
            </a:r>
            <a:r>
              <a:rPr lang="ru-RU" sz="1800" dirty="0">
                <a:latin typeface="Arial" panose="020B0604020202020204" pitchFamily="34" charset="0"/>
              </a:rPr>
              <a:t> </a:t>
            </a:r>
            <a:r>
              <a:rPr lang="ru-RU" sz="1800" dirty="0" err="1" smtClean="0">
                <a:latin typeface="Arial" panose="020B0604020202020204" pitchFamily="34" charset="0"/>
              </a:rPr>
              <a:t>Ватранг</a:t>
            </a: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</a:rPr>
              <a:t> приказал отправиться отряду вице-адмирала </a:t>
            </a:r>
            <a:r>
              <a:rPr lang="ru-RU" sz="1800" dirty="0">
                <a:solidFill>
                  <a:srgbClr val="B61818"/>
                </a:solidFill>
                <a:latin typeface="Arial" panose="020B0604020202020204" pitchFamily="34" charset="0"/>
              </a:rPr>
              <a:t> </a:t>
            </a:r>
            <a:r>
              <a:rPr lang="ru-RU" sz="1800" dirty="0" err="1" smtClean="0">
                <a:latin typeface="Arial" panose="020B0604020202020204" pitchFamily="34" charset="0"/>
              </a:rPr>
              <a:t>Лилье</a:t>
            </a: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</a:rPr>
              <a:t> - 8 линейных кораблей и 2 бомбардирских галиота.</a:t>
            </a: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548" y="3861763"/>
            <a:ext cx="4363452" cy="299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47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по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замыслу </a:t>
            </a:r>
            <a:r>
              <a:rPr lang="ru-RU" dirty="0" err="1" smtClean="0">
                <a:latin typeface="Arial" panose="020B0604020202020204" pitchFamily="34" charset="0"/>
              </a:rPr>
              <a:t>Ватранга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шведские корабли должны были уничтожить флотилию </a:t>
            </a:r>
            <a:r>
              <a:rPr lang="ru-RU" dirty="0" smtClean="0">
                <a:latin typeface="Arial" panose="020B0604020202020204" pitchFamily="34" charset="0"/>
              </a:rPr>
              <a:t>Апраксина</a:t>
            </a:r>
            <a:r>
              <a:rPr lang="ru-RU" dirty="0">
                <a:latin typeface="Arial" panose="020B0604020202020204" pitchFamily="34" charset="0"/>
              </a:rPr>
              <a:t> 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при транспортировке. Меж тем, как бы шведские моряки не спешили, русские суда все же успели покинуть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Тверминнскую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бухту. Используя ошибку </a:t>
            </a:r>
            <a:r>
              <a:rPr lang="ru-RU" dirty="0" err="1" smtClean="0">
                <a:latin typeface="Arial" panose="020B0604020202020204" pitchFamily="34" charset="0"/>
              </a:rPr>
              <a:t>Ватранга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и удачные погодные условия (штиль), 26 июля русские моряки, обогнув полуостров на веслах, прорвались через шхеры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Рилакс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-фьорда. В этот момент, сев на мель, была потеряна одна из галер. Как бы там ни было, часть кораблей шведов оказались отрезанными в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Рилакс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-фьорде от основной боевой группы.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406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0515600" cy="5936331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На следующее утро, 27 июля грянул бой. 23 русские </a:t>
            </a:r>
            <a:r>
              <a:rPr lang="ru-RU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скампавеи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 под командованием </a:t>
            </a:r>
            <a:r>
              <a:rPr lang="ru-RU" sz="2000" dirty="0" smtClean="0">
                <a:latin typeface="Arial" panose="020B0604020202020204" pitchFamily="34" charset="0"/>
              </a:rPr>
              <a:t>Петра </a:t>
            </a:r>
            <a:r>
              <a:rPr lang="en-US" sz="2000" dirty="0" smtClean="0">
                <a:latin typeface="Arial" panose="020B0604020202020204" pitchFamily="34" charset="0"/>
              </a:rPr>
              <a:t>I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 и генерал-лейтенанта </a:t>
            </a:r>
            <a:r>
              <a:rPr lang="ru-RU" sz="2000" dirty="0" smtClean="0">
                <a:latin typeface="Arial" panose="020B0604020202020204" pitchFamily="34" charset="0"/>
              </a:rPr>
              <a:t>А. А. </a:t>
            </a:r>
            <a:r>
              <a:rPr lang="ru-RU" sz="2000" dirty="0" err="1" smtClean="0">
                <a:latin typeface="Arial" panose="020B0604020202020204" pitchFamily="34" charset="0"/>
              </a:rPr>
              <a:t>Вейде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 выдвинулись в сторону шведов. Еще до начала боя на неприятельский флагман </a:t>
            </a:r>
            <a:r>
              <a:rPr lang="en-US" sz="2000" dirty="0" smtClean="0">
                <a:latin typeface="Arial" panose="020B0604020202020204" pitchFamily="34" charset="0"/>
              </a:rPr>
              <a:t>Elephant</a:t>
            </a:r>
            <a:r>
              <a:rPr lang="ru-RU" sz="2000" dirty="0">
                <a:latin typeface="Arial" panose="020B0604020202020204" pitchFamily="34" charset="0"/>
              </a:rPr>
              <a:t> 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был послан парламентер - генерал-адъютант </a:t>
            </a:r>
            <a:r>
              <a:rPr lang="ru-RU" sz="2000" dirty="0" smtClean="0">
                <a:latin typeface="Arial" panose="020B0604020202020204" pitchFamily="34" charset="0"/>
              </a:rPr>
              <a:t>П. И. </a:t>
            </a:r>
            <a:r>
              <a:rPr lang="ru-RU" sz="2000" dirty="0" err="1" smtClean="0">
                <a:latin typeface="Arial" panose="020B0604020202020204" pitchFamily="34" charset="0"/>
              </a:rPr>
              <a:t>Ягужинский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.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Но сложить оружие враг отказался, и сражение началось. Баталия длилась около трех часов, закончившись победой русского оружия. В ходе жестокой абордажной сечи моряки захватили все корабли </a:t>
            </a:r>
            <a:r>
              <a:rPr lang="ru-RU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Эреншельда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. Будучи раненным семь раз, в плен попал и сам контр-адмирал </a:t>
            </a:r>
            <a:r>
              <a:rPr lang="ru-RU" sz="2000" dirty="0" err="1" smtClean="0">
                <a:latin typeface="Arial" panose="020B0604020202020204" pitchFamily="34" charset="0"/>
              </a:rPr>
              <a:t>Эреншельд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4890" y="1927476"/>
            <a:ext cx="3199810" cy="50610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414843"/>
            <a:ext cx="5945104" cy="4342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014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3443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dirty="0">
                <a:solidFill>
                  <a:srgbClr val="383838"/>
                </a:solidFill>
                <a:latin typeface="WarHeliosCondCBold"/>
              </a:rPr>
              <a:t>Потери, итоги битвы</a:t>
            </a:r>
            <a:br>
              <a:rPr lang="ru-RU" dirty="0">
                <a:solidFill>
                  <a:srgbClr val="383838"/>
                </a:solidFill>
                <a:latin typeface="WarHeliosCondCBold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86063"/>
            <a:ext cx="10515600" cy="5390900"/>
          </a:xfrm>
        </p:spPr>
        <p:txBody>
          <a:bodyPr>
            <a:normAutofit fontScale="92500"/>
          </a:bodyPr>
          <a:lstStyle/>
          <a:p>
            <a:pPr fontAlgn="base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В ходе морской баталии при мысе Гангут был убит 361 шведский моряк. В плен попало 580 человек, причем 350 вражьих бойцов были ранены. Русские потери составили 127 моряков убитыми и 341 человек вышел из боя раненым. Кроме прочего, шведской стороной были пленены 186 моряков из состава экипажа галеры, севшей на мель при прорыве через шхеры.</a:t>
            </a:r>
          </a:p>
          <a:p>
            <a:pPr fontAlgn="base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Сражение при Гангуте 27 июля 1714 года стало первой крупной победой еще зарождающегося русского флота, ознаменовав собой рождение России, как великой морской 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</a:rPr>
              <a:t>державы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.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Эта победа даровала русским войскам возможность свободно действовать в акватории Финского и Ботнического заливов. Командование российской флотилией применило неслабую смекалку, а также умение тактически мыслить, использовав преимущество мелких гребных судов перед огромным, но не настолько мобильным флотом шведов, сделавших упор на мощные, но неповоротливые линейные корабли.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570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9064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dirty="0">
                <a:solidFill>
                  <a:srgbClr val="383838"/>
                </a:solidFill>
                <a:latin typeface="WarHeliosCondCBold"/>
              </a:rPr>
              <a:t>Сражение при </a:t>
            </a:r>
            <a:r>
              <a:rPr lang="ru-RU" dirty="0" err="1" smtClean="0">
                <a:solidFill>
                  <a:srgbClr val="383838"/>
                </a:solidFill>
                <a:latin typeface="WarHeliosCondCBold"/>
              </a:rPr>
              <a:t>Гренгаме</a:t>
            </a:r>
            <a:r>
              <a:rPr lang="ru-RU" dirty="0" smtClean="0">
                <a:solidFill>
                  <a:srgbClr val="383838"/>
                </a:solidFill>
                <a:latin typeface="WarHeliosCondCBold"/>
              </a:rPr>
              <a:t/>
            </a:r>
            <a:br>
              <a:rPr lang="ru-RU" dirty="0" smtClean="0">
                <a:solidFill>
                  <a:srgbClr val="383838"/>
                </a:solidFill>
                <a:latin typeface="WarHeliosCondCBold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2888" y="2667000"/>
            <a:ext cx="4881562" cy="31242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463" y="834191"/>
            <a:ext cx="896753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Сражение при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Гренгаме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— морское сражение, произошло 27 июля (7 августа) 1720 года в Балтийском море около острова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Гренгам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(южная группа Аландских островов), является последним крупным сражением Великой Северной войны. Так же это была вторая по значимости победа и без того молодого российского флота в годы Северной войны. Вся её важность была в том , что она была одержана в тот момент, когда Швеция хотела заручиться помощью и защитой великой английской эскадры, которая в это время расположилась в Балтийском море и приступила к совместным маневрам с парусным флотом Швеции.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017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7401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dirty="0">
                <a:solidFill>
                  <a:srgbClr val="383838"/>
                </a:solidFill>
                <a:latin typeface="WarHeliosCondCBold"/>
              </a:rPr>
              <a:t>Предыстория сражения</a:t>
            </a:r>
            <a:br>
              <a:rPr lang="ru-RU" dirty="0">
                <a:solidFill>
                  <a:srgbClr val="383838"/>
                </a:solidFill>
                <a:latin typeface="WarHeliosCondCBold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18147"/>
            <a:ext cx="10515600" cy="5358816"/>
          </a:xfrm>
        </p:spPr>
        <p:txBody>
          <a:bodyPr>
            <a:normAutofit fontScale="92500"/>
          </a:bodyPr>
          <a:lstStyle/>
          <a:p>
            <a:pPr fontAlgn="base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После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Гангутского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сражения, Англия озабоченная возрастанием могущества русской армии, образовала военный альянс со Швецией. Однако демонстративное приближение объединённой англо-шведской эскадры к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Ревелю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не заставило Петра І искать мира, и эскадра отошла к берегам Швеции. Пётр I, узнав об этом, приказал переместить русский флот от Аландских островов к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Гельсингфорсу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, а около эскадры оставить несколько лодок для патрулирования. Вскоре одна из этих лодок, попавшая на мель, была захвачена шведами, в результате чего Пётр приказал вернуться флоту обратно к Аландским островам.</a:t>
            </a:r>
          </a:p>
          <a:p>
            <a:pPr fontAlgn="base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26 июля (6 августа) русский флот под командованием М. Голицына в составе 61 галеры и 29 лодок приблизился к Аландским островам. Российские разведывательные лодки заметили шведскую эскадру между островами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Лемланд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и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Фритсберг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. Из-за сильнейшего ветра атаковать её было невозможно, и Голицын принял решение взять курс идти к острову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Гренгам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с целью подготовки хорошей позиции среди шхер.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247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63</TotalTime>
  <Words>708</Words>
  <Application>Microsoft Office PowerPoint</Application>
  <PresentationFormat>Широкоэкранный</PresentationFormat>
  <Paragraphs>40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Corbel</vt:lpstr>
      <vt:lpstr>WarHeliosCondCBold</vt:lpstr>
      <vt:lpstr>Параллакс</vt:lpstr>
      <vt:lpstr>Сражения у м. Гангут и о. Гренгам</vt:lpstr>
      <vt:lpstr>Морское сражение при мысе Гангут (на шведском звучит, как Slaget vid Rilax) — первый успех в истории молодого русского флота. </vt:lpstr>
      <vt:lpstr>Предшествующие события </vt:lpstr>
      <vt:lpstr>Дерзкий план Петра </vt:lpstr>
      <vt:lpstr>Презентация PowerPoint</vt:lpstr>
      <vt:lpstr>Презентация PowerPoint</vt:lpstr>
      <vt:lpstr>Потери, итоги битвы </vt:lpstr>
      <vt:lpstr>Сражение при Гренгаме </vt:lpstr>
      <vt:lpstr>Предыстория сражения </vt:lpstr>
      <vt:lpstr>Бой </vt:lpstr>
      <vt:lpstr>Итоги сражения </vt:lpstr>
      <vt:lpstr>Память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Сражения у м. Гангут и о. Гренгам</dc:title>
  <dc:creator>диимон</dc:creator>
  <cp:lastModifiedBy>диимон</cp:lastModifiedBy>
  <cp:revision>10</cp:revision>
  <dcterms:created xsi:type="dcterms:W3CDTF">2017-02-03T07:09:27Z</dcterms:created>
  <dcterms:modified xsi:type="dcterms:W3CDTF">2017-02-22T06:56:15Z</dcterms:modified>
</cp:coreProperties>
</file>