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81" autoAdjust="0"/>
  </p:normalViewPr>
  <p:slideViewPr>
    <p:cSldViewPr>
      <p:cViewPr varScale="1">
        <p:scale>
          <a:sx n="103" d="100"/>
          <a:sy n="103" d="100"/>
        </p:scale>
        <p:origin x="-113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1E61A1-F27D-4A9D-BD30-A462CE5FCAD7}" type="datetimeFigureOut">
              <a:rPr lang="ru-RU" smtClean="0"/>
              <a:pPr/>
              <a:t>21.01.2014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4EB727-325D-4799-830D-CFE5B58FB74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74EB727-325D-4799-830D-CFE5B58FB742}"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21.01.2014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428736"/>
            <a:ext cx="7772400" cy="4071966"/>
          </a:xfrm>
        </p:spPr>
        <p:txBody>
          <a:bodyPr>
            <a:normAutofit/>
          </a:bodyPr>
          <a:lstStyle/>
          <a:p>
            <a:pPr algn="ctr"/>
            <a:r>
              <a:rPr lang="ru-RU" sz="4000" b="1" dirty="0" smtClean="0">
                <a:solidFill>
                  <a:schemeClr val="tx1"/>
                </a:solidFill>
              </a:rPr>
              <a:t>УСЛОВИЯ ЭФФЕКТИВНОЙ РАБОТЫ ПО РАЗВИТИЮ СЛУХОВОГО ВОСПРИЯТИЯ РЕЧИ</a:t>
            </a:r>
            <a:r>
              <a:rPr lang="ru-RU" sz="4000" dirty="0" smtClean="0"/>
              <a:t/>
            </a:r>
            <a:br>
              <a:rPr lang="ru-RU" sz="4000" dirty="0" smtClean="0"/>
            </a:br>
            <a:r>
              <a:rPr lang="ru-RU" sz="4000" dirty="0" smtClean="0"/>
              <a:t> </a:t>
            </a:r>
            <a:br>
              <a:rPr lang="ru-RU" sz="4000" dirty="0" smtClean="0"/>
            </a:br>
            <a:r>
              <a:rPr lang="ru-RU" sz="4000" dirty="0" smtClean="0"/>
              <a:t> </a:t>
            </a:r>
            <a:endParaRPr lang="ru-RU"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idx="1"/>
          </p:nvPr>
        </p:nvSpPr>
        <p:spPr/>
        <p:txBody>
          <a:bodyPr/>
          <a:lstStyle/>
          <a:p>
            <a:pPr algn="ctr">
              <a:buNone/>
            </a:pPr>
            <a:r>
              <a:rPr lang="ru-RU" b="1" dirty="0" smtClean="0"/>
              <a:t>       </a:t>
            </a:r>
            <a:r>
              <a:rPr lang="ru-RU" b="1" dirty="0" smtClean="0">
                <a:solidFill>
                  <a:srgbClr val="FF0000"/>
                </a:solidFill>
              </a:rPr>
              <a:t>УСЛОВИЯ </a:t>
            </a:r>
            <a:r>
              <a:rPr lang="ru-RU" b="1" dirty="0" smtClean="0">
                <a:solidFill>
                  <a:srgbClr val="FF0000"/>
                </a:solidFill>
              </a:rPr>
              <a:t>ЭФФЕКТИВНОЙ РАБОТЫ ПО РАЗВИТИЮ СЛУХОВОГО ВОСПРИЯТИЯ РЕЧИ</a:t>
            </a:r>
            <a:endParaRPr lang="ru-RU" dirty="0" smtClean="0">
              <a:solidFill>
                <a:srgbClr val="FF0000"/>
              </a:solidFill>
            </a:endParaRPr>
          </a:p>
          <a:p>
            <a:pPr>
              <a:buNone/>
            </a:pPr>
            <a:r>
              <a:rPr lang="ru-RU" dirty="0" smtClean="0"/>
              <a:t> </a:t>
            </a:r>
          </a:p>
          <a:p>
            <a:pPr algn="just"/>
            <a:r>
              <a:rPr lang="ru-RU" dirty="0" smtClean="0"/>
              <a:t>Проблема эффективности процесса обучения и воспитания является одной из важнейших задач теории и практики обучения и воспитания.</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967434"/>
          </a:xfrm>
        </p:spPr>
        <p:txBody>
          <a:bodyPr>
            <a:normAutofit/>
          </a:bodyPr>
          <a:lstStyle/>
          <a:p>
            <a:pPr algn="ctr">
              <a:buNone/>
            </a:pPr>
            <a:r>
              <a:rPr lang="ru-RU" b="1" dirty="0" smtClean="0">
                <a:solidFill>
                  <a:schemeClr val="accent1"/>
                </a:solidFill>
              </a:rPr>
              <a:t>Учет состояния слуховой функции</a:t>
            </a:r>
            <a:endParaRPr lang="ru-RU" dirty="0" smtClean="0">
              <a:solidFill>
                <a:schemeClr val="accent1"/>
              </a:solidFill>
            </a:endParaRPr>
          </a:p>
          <a:p>
            <a:pPr algn="just"/>
            <a:r>
              <a:rPr lang="ru-RU" dirty="0" smtClean="0"/>
              <a:t>Состояние слухового восприятия учащихся в пределах одной категории различно (неодинаково). Зависит это от степени сохранности слуха, умения пользоваться своим слухом, выработки слухового внимания, выработки слухового самоконтроля за речью. На восприятие речи на слух оказывают влияние уровень развития речи, встречная речевая активность, сложность речевых конструкций, возрастные и индивидуальные особенности учащихся. Все названные особенности свидетельствуют о функциональных изменениях слухового анализатора.</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000108"/>
            <a:ext cx="8229600" cy="5572164"/>
          </a:xfrm>
        </p:spPr>
        <p:txBody>
          <a:bodyPr>
            <a:normAutofit/>
          </a:bodyPr>
          <a:lstStyle/>
          <a:p>
            <a:pPr algn="ctr">
              <a:buNone/>
            </a:pPr>
            <a:r>
              <a:rPr lang="ru-RU" b="1" dirty="0" smtClean="0">
                <a:solidFill>
                  <a:schemeClr val="accent1"/>
                </a:solidFill>
              </a:rPr>
              <a:t>Дозировка слуховой </a:t>
            </a:r>
            <a:r>
              <a:rPr lang="ru-RU" b="1" dirty="0" smtClean="0">
                <a:solidFill>
                  <a:schemeClr val="accent1"/>
                </a:solidFill>
              </a:rPr>
              <a:t>нагрузки</a:t>
            </a:r>
          </a:p>
          <a:p>
            <a:pPr algn="ctr">
              <a:buNone/>
            </a:pPr>
            <a:endParaRPr lang="ru-RU" dirty="0" smtClean="0"/>
          </a:p>
          <a:p>
            <a:pPr algn="just"/>
            <a:r>
              <a:rPr lang="ru-RU" dirty="0" smtClean="0"/>
              <a:t>Дозировка звуковой нагрузки на слух у детей с нарушением слуха тесно связана с постепенным нарастанием трудности предъявляемого речевого материала, его объемом и сложностью речевых конструкций, предлагаемых для восприятия на слух. Начинать работу нужно с различения неречевых звучаний, а затем переходить к различению речи.</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395930"/>
          </a:xfrm>
        </p:spPr>
        <p:txBody>
          <a:bodyPr>
            <a:normAutofit fontScale="92500" lnSpcReduction="10000"/>
          </a:bodyPr>
          <a:lstStyle/>
          <a:p>
            <a:pPr algn="just"/>
            <a:r>
              <a:rPr lang="ru-RU" dirty="0" smtClean="0"/>
              <a:t>Однако каждая форма организации учебной деятельности школьника имеет тенденцию к использованию определенного вида ЗУА:</a:t>
            </a:r>
          </a:p>
          <a:p>
            <a:pPr lvl="0" algn="just"/>
            <a:r>
              <a:rPr lang="ru-RU" dirty="0" smtClean="0"/>
              <a:t>на общеобразовательных уроках фронтальных (слуховой час), внеклассных занятиях рекомендуется использование ЗУА коллективного пользования;</a:t>
            </a:r>
          </a:p>
          <a:p>
            <a:pPr lvl="0" algn="just"/>
            <a:r>
              <a:rPr lang="ru-RU" dirty="0" smtClean="0"/>
              <a:t>на групповых и индивидуальных занятиях используется ЗУА в соответствии с требованиями программы. На практике в школах, как правило, используется аппаратура или группового назначения или индивидуального.</a:t>
            </a:r>
          </a:p>
          <a:p>
            <a:pPr algn="just"/>
            <a:r>
              <a:rPr lang="ru-RU" dirty="0" smtClean="0"/>
              <a:t>Учитель должен уметь работать с любой аппаратурой, используемой в школе, правильно определять место и значимость аппаратуры в учебном и воспитательном процессах школы.</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395930"/>
          </a:xfrm>
        </p:spPr>
        <p:txBody>
          <a:bodyPr>
            <a:normAutofit lnSpcReduction="10000"/>
          </a:bodyPr>
          <a:lstStyle/>
          <a:p>
            <a:pPr lvl="0" algn="just"/>
            <a:r>
              <a:rPr lang="ru-RU" dirty="0" smtClean="0"/>
              <a:t>бережно обращаться с микрофоном, как с самой быстро выходящей из строя частью ЗУА. Поэтому его нужно закреплять на подвижном кронштейне или класть на постоянное, специально отведенное место;</a:t>
            </a:r>
          </a:p>
          <a:p>
            <a:pPr lvl="0" algn="just"/>
            <a:r>
              <a:rPr lang="ru-RU" dirty="0" smtClean="0"/>
              <a:t>познакомить учащихся с правилами бережного отношения к кнопкам на панели управления, к проводам и другим частям ЗУА;</a:t>
            </a:r>
          </a:p>
          <a:p>
            <a:pPr lvl="0" algn="just"/>
            <a:r>
              <a:rPr lang="ru-RU" dirty="0" smtClean="0"/>
              <a:t>научить учащихся контролировать громкость своей речи, говорить ровным, спокойным тоном, регулировать силу голоса. Объяснить детям, что голос, усиленный ЗУА, может принести вред как самому ребенку, так и другим детям класса. Резкие крики могут вызвать болевые ощущения.</a:t>
            </a:r>
          </a:p>
          <a:p>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857232"/>
            <a:ext cx="8229600" cy="5610244"/>
          </a:xfrm>
        </p:spPr>
        <p:txBody>
          <a:bodyPr>
            <a:normAutofit fontScale="92500" lnSpcReduction="20000"/>
          </a:bodyPr>
          <a:lstStyle/>
          <a:p>
            <a:pPr algn="just"/>
            <a:r>
              <a:rPr lang="ru-RU" dirty="0" smtClean="0"/>
              <a:t>В работе с ЗУА учитель тоже должен придерживаться определенных правил:</a:t>
            </a:r>
          </a:p>
          <a:p>
            <a:pPr lvl="0" algn="just"/>
            <a:r>
              <a:rPr lang="ru-RU" dirty="0" smtClean="0"/>
              <a:t>проверить перед началом урока качество работы аппаратуры, устранить неисправность или сделать вызов технику для устранения дефектов;</a:t>
            </a:r>
          </a:p>
          <a:p>
            <a:pPr lvl="0" algn="just"/>
            <a:r>
              <a:rPr lang="ru-RU" dirty="0" smtClean="0"/>
              <a:t>включать аппаратуру в сеть только при выключении тумблеров питания усилителя; замену предохранителя в усилителе производить при обязательном отключении вилки из розетки электросети; за 2-3 минуты до начала занятия включить вилку в розетку электросети, установить </a:t>
            </a:r>
            <a:r>
              <a:rPr lang="ru-RU" dirty="0" err="1" smtClean="0"/>
              <a:t>тумблер-питания</a:t>
            </a:r>
            <a:r>
              <a:rPr lang="ru-RU" dirty="0" smtClean="0"/>
              <a:t> на усилителе в положение ВКЛ, проверить работу микрофона учителя, установить регулятором громкости необходимый уровень звукового сигнала в телефонах учащихся, проверить работу микрофонов учащихся; после окончания работы выключить тумблер питания и вынуть вилку из розетки электросети;</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00108"/>
            <a:ext cx="8229600" cy="5324492"/>
          </a:xfrm>
        </p:spPr>
        <p:txBody>
          <a:bodyPr>
            <a:normAutofit fontScale="77500" lnSpcReduction="20000"/>
          </a:bodyPr>
          <a:lstStyle/>
          <a:p>
            <a:pPr lvl="0" algn="just"/>
            <a:r>
              <a:rPr lang="ru-RU" dirty="0" smtClean="0"/>
              <a:t>располагать микрофон перед ртом говорящего нужно так, чтобы выдыхаемая струя воздуха не попадала в микрофон, т. к. это создает дополнительный шум, который будет затруднять восприятие речи. В свою очередь, микрофон не должен закрывать рта говорящего, чтобы не усложнять восприятие речи по чтению с губ. Чтение с губ в сочетании с усилением речи с помощью ЗУА будет способствовать успешному восприятию речи окружающих;</a:t>
            </a:r>
          </a:p>
          <a:p>
            <a:pPr lvl="0" algn="just"/>
            <a:r>
              <a:rPr lang="ru-RU" dirty="0" smtClean="0"/>
              <a:t>учителю нужно знать, что на восприятие речи оказывает влияние расстояние, на которое он удаляется от микрофона. Удаление от микрофона диктуется его акустическими характеристиками, которые находят отражение в паспорте. Существуют узконаправленные и </a:t>
            </a:r>
            <a:r>
              <a:rPr lang="ru-RU" dirty="0" err="1" smtClean="0"/>
              <a:t>широконаправленные</a:t>
            </a:r>
            <a:r>
              <a:rPr lang="ru-RU" dirty="0" smtClean="0"/>
              <a:t> микрофоны. Каждый микрофон требует своего расстояния от рта говорящего; </a:t>
            </a:r>
          </a:p>
          <a:p>
            <a:pPr lvl="0" algn="just"/>
            <a:r>
              <a:rPr lang="ru-RU" dirty="0" smtClean="0"/>
              <a:t>в зависимости от удаления от микрофона изменяется громкость звука. Этот прием используется в школе слабослышащих для "вытягивания" расстояния. В этом случае удаление от микрофона будет являться средством развития слухового восприятия. В результате таких тренировок степень удаления может увеличиваться до 1-2 метров для слабослышащих детей </a:t>
            </a:r>
            <a:r>
              <a:rPr lang="en-US" dirty="0" smtClean="0"/>
              <a:t>II </a:t>
            </a:r>
            <a:r>
              <a:rPr lang="ru-RU" dirty="0" smtClean="0"/>
              <a:t>отделения до 3-4 метров для слабослышащих детей </a:t>
            </a:r>
            <a:r>
              <a:rPr lang="en-US" dirty="0" smtClean="0"/>
              <a:t>I </a:t>
            </a:r>
            <a:r>
              <a:rPr lang="ru-RU" dirty="0" smtClean="0"/>
              <a:t>отделения.</a:t>
            </a:r>
          </a:p>
          <a:p>
            <a:pPr algn="just"/>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00108"/>
            <a:ext cx="8229600" cy="5324492"/>
          </a:xfrm>
        </p:spPr>
        <p:txBody>
          <a:bodyPr>
            <a:normAutofit fontScale="92500" lnSpcReduction="20000"/>
          </a:bodyPr>
          <a:lstStyle/>
          <a:p>
            <a:pPr algn="ctr">
              <a:buNone/>
            </a:pPr>
            <a:r>
              <a:rPr lang="ru-RU" b="1" dirty="0" smtClean="0">
                <a:solidFill>
                  <a:schemeClr val="accent1"/>
                </a:solidFill>
              </a:rPr>
              <a:t>Использование разных видов восприятия речи</a:t>
            </a:r>
            <a:endParaRPr lang="ru-RU" dirty="0" smtClean="0">
              <a:solidFill>
                <a:schemeClr val="accent1"/>
              </a:solidFill>
            </a:endParaRPr>
          </a:p>
          <a:p>
            <a:pPr algn="just"/>
            <a:r>
              <a:rPr lang="ru-RU" dirty="0" smtClean="0"/>
              <a:t>Процесс восприятия устной речи детьми с нарушенным слухом тесно      связан со </a:t>
            </a:r>
            <a:r>
              <a:rPr lang="ru-RU" dirty="0" err="1" smtClean="0"/>
              <a:t>слухо-зрительным</a:t>
            </a:r>
            <a:r>
              <a:rPr lang="ru-RU" dirty="0" smtClean="0"/>
              <a:t> и слуховым различением речи. Причем под слуховым различением понимается как восприятие с ЗУА, так и без нее.      </a:t>
            </a:r>
            <a:endParaRPr lang="ru-RU" dirty="0" smtClean="0"/>
          </a:p>
          <a:p>
            <a:pPr>
              <a:buNone/>
            </a:pPr>
            <a:endParaRPr lang="ru-RU" dirty="0" smtClean="0"/>
          </a:p>
          <a:p>
            <a:pPr algn="ctr">
              <a:buNone/>
            </a:pPr>
            <a:r>
              <a:rPr lang="ru-RU" b="1" dirty="0" smtClean="0">
                <a:solidFill>
                  <a:schemeClr val="accent1"/>
                </a:solidFill>
              </a:rPr>
              <a:t>Подбор </a:t>
            </a:r>
            <a:r>
              <a:rPr lang="ru-RU" b="1" dirty="0" smtClean="0">
                <a:solidFill>
                  <a:schemeClr val="accent1"/>
                </a:solidFill>
              </a:rPr>
              <a:t>речевого материала для слухового восприятия</a:t>
            </a:r>
            <a:endParaRPr lang="ru-RU" dirty="0" smtClean="0">
              <a:solidFill>
                <a:schemeClr val="accent1"/>
              </a:solidFill>
            </a:endParaRPr>
          </a:p>
          <a:p>
            <a:pPr algn="just"/>
            <a:r>
              <a:rPr lang="ru-RU" dirty="0" smtClean="0"/>
              <a:t>В основу развития слухового восприятия в школах глухих и слабослышащих положена фраза. Именно фраза является основной коммуникативной единицей.</a:t>
            </a:r>
          </a:p>
          <a:p>
            <a:pPr algn="just"/>
            <a:r>
              <a:rPr lang="ru-RU" dirty="0" smtClean="0"/>
              <a:t>Таким образом, учет названных условий, используемых учителем в работе с детьми, будут способствовать повышению эффективности занятий по РСВ.</a:t>
            </a:r>
          </a:p>
          <a:p>
            <a:pPr>
              <a:buNone/>
            </a:pPr>
            <a:endParaRPr lang="ru-RU"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TotalTime>
  <Words>694</Words>
  <Application>Microsoft Office PowerPoint</Application>
  <PresentationFormat>Экран (4:3)</PresentationFormat>
  <Paragraphs>36</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УСЛОВИЯ ЭФФЕКТИВНОЙ РАБОТЫ ПО РАЗВИТИЮ СЛУХОВОГО ВОСПРИЯТИЯ РЕЧИ    </vt:lpstr>
      <vt:lpstr> </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Речевая зарядка – одна из форм организации работы над произношением. </dc:title>
  <cp:lastModifiedBy>Учитель</cp:lastModifiedBy>
  <cp:revision>8</cp:revision>
  <dcterms:modified xsi:type="dcterms:W3CDTF">2014-01-21T07:01:37Z</dcterms:modified>
</cp:coreProperties>
</file>