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4"/>
  </p:notesMasterIdLst>
  <p:sldIdLst>
    <p:sldId id="256" r:id="rId2"/>
    <p:sldId id="278" r:id="rId3"/>
    <p:sldId id="305" r:id="rId4"/>
    <p:sldId id="257" r:id="rId5"/>
    <p:sldId id="283" r:id="rId6"/>
    <p:sldId id="284" r:id="rId7"/>
    <p:sldId id="285" r:id="rId8"/>
    <p:sldId id="259" r:id="rId9"/>
    <p:sldId id="258" r:id="rId10"/>
    <p:sldId id="286" r:id="rId11"/>
    <p:sldId id="301" r:id="rId12"/>
    <p:sldId id="302" r:id="rId13"/>
    <p:sldId id="281" r:id="rId14"/>
    <p:sldId id="295" r:id="rId15"/>
    <p:sldId id="261" r:id="rId16"/>
    <p:sldId id="293" r:id="rId17"/>
    <p:sldId id="262" r:id="rId18"/>
    <p:sldId id="264" r:id="rId19"/>
    <p:sldId id="279" r:id="rId20"/>
    <p:sldId id="303" r:id="rId21"/>
    <p:sldId id="318" r:id="rId22"/>
    <p:sldId id="277"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2031" autoAdjust="0"/>
  </p:normalViewPr>
  <p:slideViewPr>
    <p:cSldViewPr snapToGrid="0">
      <p:cViewPr varScale="1">
        <p:scale>
          <a:sx n="50" d="100"/>
          <a:sy n="50" d="100"/>
        </p:scale>
        <p:origin x="806" y="2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CDE965-A18F-4AF0-B35B-E4571F6CD7F6}" type="datetimeFigureOut">
              <a:rPr lang="ru-RU" smtClean="0"/>
              <a:t>23.02.2017</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022924-66DD-44FF-BCA8-22BCB9BB7DF6}" type="slidenum">
              <a:rPr lang="ru-RU" smtClean="0"/>
              <a:t>‹#›</a:t>
            </a:fld>
            <a:endParaRPr lang="ru-RU"/>
          </a:p>
        </p:txBody>
      </p:sp>
    </p:spTree>
    <p:extLst>
      <p:ext uri="{BB962C8B-B14F-4D97-AF65-F5344CB8AC3E}">
        <p14:creationId xmlns:p14="http://schemas.microsoft.com/office/powerpoint/2010/main" val="227276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016005B-E7D4-4F2B-915D-164812CF71D3}" type="datetimeFigureOut">
              <a:rPr lang="ru-RU" smtClean="0"/>
              <a:t>23.02.2017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1595276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16005B-E7D4-4F2B-915D-164812CF71D3}" type="datetimeFigureOut">
              <a:rPr lang="ru-RU" smtClean="0"/>
              <a:t>23.02.2017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1813775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16005B-E7D4-4F2B-915D-164812CF71D3}" type="datetimeFigureOut">
              <a:rPr lang="ru-RU" smtClean="0"/>
              <a:t>23.02.2017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69232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016005B-E7D4-4F2B-915D-164812CF71D3}" type="datetimeFigureOut">
              <a:rPr lang="ru-RU" smtClean="0"/>
              <a:t>23.02.2017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3558107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016005B-E7D4-4F2B-915D-164812CF71D3}" type="datetimeFigureOut">
              <a:rPr lang="ru-RU" smtClean="0"/>
              <a:t>23.02.2017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40883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016005B-E7D4-4F2B-915D-164812CF71D3}" type="datetimeFigureOut">
              <a:rPr lang="ru-RU" smtClean="0"/>
              <a:t>23.02.2017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3848950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016005B-E7D4-4F2B-915D-164812CF71D3}" type="datetimeFigureOut">
              <a:rPr lang="ru-RU" smtClean="0"/>
              <a:t>23.02.2017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757140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016005B-E7D4-4F2B-915D-164812CF71D3}" type="datetimeFigureOut">
              <a:rPr lang="ru-RU" smtClean="0"/>
              <a:t>23.02.2017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4118874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6005B-E7D4-4F2B-915D-164812CF71D3}" type="datetimeFigureOut">
              <a:rPr lang="ru-RU" smtClean="0"/>
              <a:t>23.02.2017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2575300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16005B-E7D4-4F2B-915D-164812CF71D3}" type="datetimeFigureOut">
              <a:rPr lang="ru-RU" smtClean="0"/>
              <a:t>23.02.2017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1789326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16005B-E7D4-4F2B-915D-164812CF71D3}" type="datetimeFigureOut">
              <a:rPr lang="ru-RU" smtClean="0"/>
              <a:t>23.02.2017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59B953-10C7-4E69-B5CB-19097D1511D7}" type="slidenum">
              <a:rPr lang="ru-RU" smtClean="0"/>
              <a:t>‹#›</a:t>
            </a:fld>
            <a:endParaRPr lang="ru-RU"/>
          </a:p>
        </p:txBody>
      </p:sp>
    </p:spTree>
    <p:extLst>
      <p:ext uri="{BB962C8B-B14F-4D97-AF65-F5344CB8AC3E}">
        <p14:creationId xmlns:p14="http://schemas.microsoft.com/office/powerpoint/2010/main" val="1212333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6005B-E7D4-4F2B-915D-164812CF71D3}" type="datetimeFigureOut">
              <a:rPr lang="ru-RU" smtClean="0"/>
              <a:t>23.02.2017</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9B953-10C7-4E69-B5CB-19097D1511D7}" type="slidenum">
              <a:rPr lang="ru-RU" smtClean="0"/>
              <a:t>‹#›</a:t>
            </a:fld>
            <a:endParaRPr lang="ru-RU"/>
          </a:p>
        </p:txBody>
      </p:sp>
    </p:spTree>
    <p:extLst>
      <p:ext uri="{BB962C8B-B14F-4D97-AF65-F5344CB8AC3E}">
        <p14:creationId xmlns:p14="http://schemas.microsoft.com/office/powerpoint/2010/main" val="267436502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0040" y="167640"/>
            <a:ext cx="11658600" cy="2895600"/>
          </a:xfrm>
        </p:spPr>
        <p:txBody>
          <a:bodyPr>
            <a:normAutofit/>
          </a:bodyPr>
          <a:lstStyle/>
          <a:p>
            <a:pPr algn="ctr"/>
            <a:r>
              <a:rPr lang="en-US" sz="4400" b="1" i="1" u="sng" dirty="0" smtClean="0">
                <a:solidFill>
                  <a:srgbClr val="0070C0"/>
                </a:solidFill>
                <a:effectLst>
                  <a:outerShdw blurRad="38100" dist="38100" dir="2700000" algn="tl">
                    <a:srgbClr val="000000">
                      <a:alpha val="43137"/>
                    </a:srgbClr>
                  </a:outerShdw>
                </a:effectLst>
              </a:rPr>
              <a:t>Teacher’s acting </a:t>
            </a:r>
            <a:r>
              <a:rPr lang="ru-RU" sz="4400" b="1" i="1" u="sng" dirty="0" smtClean="0">
                <a:solidFill>
                  <a:srgbClr val="0070C0"/>
                </a:solidFill>
                <a:effectLst>
                  <a:outerShdw blurRad="38100" dist="38100" dir="2700000" algn="tl">
                    <a:srgbClr val="000000">
                      <a:alpha val="43137"/>
                    </a:srgbClr>
                  </a:outerShdw>
                </a:effectLst>
              </a:rPr>
              <a:t>/ </a:t>
            </a:r>
            <a:r>
              <a:rPr lang="en-US" sz="4400" b="1" i="1" u="sng" dirty="0" smtClean="0">
                <a:solidFill>
                  <a:srgbClr val="0070C0"/>
                </a:solidFill>
                <a:effectLst>
                  <a:outerShdw blurRad="38100" dist="38100" dir="2700000" algn="tl">
                    <a:srgbClr val="000000">
                      <a:alpha val="43137"/>
                    </a:srgbClr>
                  </a:outerShdw>
                </a:effectLst>
              </a:rPr>
              <a:t>performance skills as</a:t>
            </a:r>
            <a:br>
              <a:rPr lang="en-US" sz="4400" b="1" i="1" u="sng" dirty="0" smtClean="0">
                <a:solidFill>
                  <a:srgbClr val="0070C0"/>
                </a:solidFill>
                <a:effectLst>
                  <a:outerShdw blurRad="38100" dist="38100" dir="2700000" algn="tl">
                    <a:srgbClr val="000000">
                      <a:alpha val="43137"/>
                    </a:srgbClr>
                  </a:outerShdw>
                </a:effectLst>
              </a:rPr>
            </a:br>
            <a:r>
              <a:rPr lang="en-US" sz="4400" b="1" i="1" u="sng" dirty="0" smtClean="0">
                <a:solidFill>
                  <a:srgbClr val="0070C0"/>
                </a:solidFill>
                <a:effectLst>
                  <a:outerShdw blurRad="38100" dist="38100" dir="2700000" algn="tl">
                    <a:srgbClr val="000000">
                      <a:alpha val="43137"/>
                    </a:srgbClr>
                  </a:outerShdw>
                </a:effectLst>
              </a:rPr>
              <a:t>a pedagogical necessity and their relationship to  student’s motivation and achievement</a:t>
            </a:r>
            <a:r>
              <a:rPr lang="ru-RU" sz="4400" b="1" i="1" u="sng" dirty="0" smtClean="0">
                <a:solidFill>
                  <a:srgbClr val="0070C0"/>
                </a:solidFill>
                <a:effectLst>
                  <a:outerShdw blurRad="38100" dist="38100" dir="2700000" algn="tl">
                    <a:srgbClr val="000000">
                      <a:alpha val="43137"/>
                    </a:srgbClr>
                  </a:outerShdw>
                </a:effectLst>
              </a:rPr>
              <a:t/>
            </a:r>
            <a:br>
              <a:rPr lang="ru-RU" sz="4400" b="1" i="1" u="sng" dirty="0" smtClean="0">
                <a:solidFill>
                  <a:srgbClr val="0070C0"/>
                </a:solidFill>
                <a:effectLst>
                  <a:outerShdw blurRad="38100" dist="38100" dir="2700000" algn="tl">
                    <a:srgbClr val="000000">
                      <a:alpha val="43137"/>
                    </a:srgbClr>
                  </a:outerShdw>
                </a:effectLst>
              </a:rPr>
            </a:br>
            <a:endParaRPr lang="ru-RU" sz="4400" b="1" i="1" u="sng" dirty="0">
              <a:solidFill>
                <a:srgbClr val="0070C0"/>
              </a:solidFill>
              <a:effectLst>
                <a:outerShdw blurRad="38100" dist="38100" dir="2700000" algn="tl">
                  <a:srgbClr val="000000">
                    <a:alpha val="43137"/>
                  </a:srgbClr>
                </a:outerShdw>
              </a:effectLst>
            </a:endParaRPr>
          </a:p>
        </p:txBody>
      </p:sp>
      <p:sp>
        <p:nvSpPr>
          <p:cNvPr id="5" name="Подзаголовок 4"/>
          <p:cNvSpPr>
            <a:spLocks noGrp="1"/>
          </p:cNvSpPr>
          <p:nvPr>
            <p:ph sz="half" idx="1"/>
          </p:nvPr>
        </p:nvSpPr>
        <p:spPr>
          <a:xfrm>
            <a:off x="2270760" y="2360642"/>
            <a:ext cx="5379720" cy="4283997"/>
          </a:xfrm>
        </p:spPr>
        <p:txBody>
          <a:bodyPr>
            <a:normAutofit/>
          </a:bodyPr>
          <a:lstStyle/>
          <a:p>
            <a:endParaRPr lang="en-US" sz="3600" b="1" dirty="0" smtClean="0"/>
          </a:p>
          <a:p>
            <a:pPr marL="0" indent="0" algn="ctr">
              <a:buNone/>
            </a:pPr>
            <a:r>
              <a:rPr lang="ru-RU" sz="4000" dirty="0" smtClean="0">
                <a:solidFill>
                  <a:schemeClr val="accent5">
                    <a:lumMod val="50000"/>
                  </a:schemeClr>
                </a:solidFill>
                <a:effectLst>
                  <a:outerShdw blurRad="38100" dist="38100" dir="2700000" algn="tl">
                    <a:srgbClr val="000000">
                      <a:alpha val="43137"/>
                    </a:srgbClr>
                  </a:outerShdw>
                </a:effectLst>
              </a:rPr>
              <a:t>Артистизм педагога как условие эффективного преподавания иностранных языков</a:t>
            </a:r>
            <a:endParaRPr lang="ru-RU" sz="4000" dirty="0">
              <a:solidFill>
                <a:schemeClr val="accent5">
                  <a:lumMod val="50000"/>
                </a:schemeClr>
              </a:solidFill>
              <a:effectLst>
                <a:outerShdw blurRad="38100" dist="38100" dir="2700000" algn="tl">
                  <a:srgbClr val="000000">
                    <a:alpha val="43137"/>
                  </a:srgbClr>
                </a:outerShdw>
              </a:effectLst>
            </a:endParaRPr>
          </a:p>
        </p:txBody>
      </p:sp>
      <p:sp>
        <p:nvSpPr>
          <p:cNvPr id="2" name="Объект 1"/>
          <p:cNvSpPr>
            <a:spLocks noGrp="1"/>
          </p:cNvSpPr>
          <p:nvPr>
            <p:ph sz="half" idx="2"/>
          </p:nvPr>
        </p:nvSpPr>
        <p:spPr>
          <a:xfrm>
            <a:off x="8150268" y="2903322"/>
            <a:ext cx="3828372" cy="3741318"/>
          </a:xfrm>
        </p:spPr>
        <p:txBody>
          <a:bodyPr>
            <a:normAutofit/>
          </a:bodyPr>
          <a:lstStyle/>
          <a:p>
            <a:pPr marL="0" indent="0">
              <a:buNone/>
            </a:pPr>
            <a:r>
              <a:rPr lang="ru-RU" sz="3200" dirty="0" smtClean="0">
                <a:solidFill>
                  <a:schemeClr val="accent1">
                    <a:lumMod val="50000"/>
                  </a:schemeClr>
                </a:solidFill>
                <a:effectLst>
                  <a:outerShdw blurRad="38100" dist="38100" dir="2700000" algn="tl">
                    <a:srgbClr val="000000">
                      <a:alpha val="43137"/>
                    </a:srgbClr>
                  </a:outerShdw>
                </a:effectLst>
              </a:rPr>
              <a:t>Автор презентации: </a:t>
            </a:r>
          </a:p>
          <a:p>
            <a:pPr marL="0" indent="0">
              <a:buNone/>
            </a:pPr>
            <a:r>
              <a:rPr lang="ru-RU" sz="3200" dirty="0" smtClean="0">
                <a:solidFill>
                  <a:schemeClr val="accent1">
                    <a:lumMod val="50000"/>
                  </a:schemeClr>
                </a:solidFill>
                <a:effectLst>
                  <a:outerShdw blurRad="38100" dist="38100" dir="2700000" algn="tl">
                    <a:srgbClr val="000000">
                      <a:alpha val="43137"/>
                    </a:srgbClr>
                  </a:outerShdw>
                </a:effectLst>
              </a:rPr>
              <a:t>Ваганова Жанна Валентиновна, </a:t>
            </a:r>
          </a:p>
          <a:p>
            <a:pPr marL="0" indent="0">
              <a:buNone/>
            </a:pPr>
            <a:r>
              <a:rPr lang="ru-RU" sz="3200" dirty="0" smtClean="0">
                <a:solidFill>
                  <a:schemeClr val="accent1">
                    <a:lumMod val="50000"/>
                  </a:schemeClr>
                </a:solidFill>
                <a:effectLst>
                  <a:outerShdw blurRad="38100" dist="38100" dir="2700000" algn="tl">
                    <a:srgbClr val="000000">
                      <a:alpha val="43137"/>
                    </a:srgbClr>
                  </a:outerShdw>
                </a:effectLst>
              </a:rPr>
              <a:t>учитель английского языка МАОУ АСОШ</a:t>
            </a:r>
            <a:endParaRPr lang="ru-RU" sz="3200" dirty="0">
              <a:solidFill>
                <a:schemeClr val="accent1">
                  <a:lumMod val="50000"/>
                </a:schemeClr>
              </a:solidFill>
              <a:effectLst>
                <a:outerShdw blurRad="38100" dist="38100" dir="2700000" algn="tl">
                  <a:srgbClr val="000000">
                    <a:alpha val="43137"/>
                  </a:srgbClr>
                </a:outerShdw>
              </a:effectLst>
            </a:endParaRPr>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316" y="5158739"/>
            <a:ext cx="1733550" cy="1485900"/>
          </a:xfrm>
          <a:prstGeom prst="rect">
            <a:avLst/>
          </a:prstGeom>
        </p:spPr>
      </p:pic>
    </p:spTree>
    <p:extLst>
      <p:ext uri="{BB962C8B-B14F-4D97-AF65-F5344CB8AC3E}">
        <p14:creationId xmlns:p14="http://schemas.microsoft.com/office/powerpoint/2010/main" val="18420094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2D050">
            <a:alpha val="31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630" y="0"/>
            <a:ext cx="11684150" cy="6690359"/>
          </a:xfrm>
        </p:spPr>
        <p:txBody>
          <a:bodyPr>
            <a:normAutofit/>
          </a:bodyPr>
          <a:lstStyle/>
          <a:p>
            <a:r>
              <a:rPr lang="en-US" b="1" dirty="0" smtClean="0">
                <a:solidFill>
                  <a:schemeClr val="accent1"/>
                </a:solidFill>
                <a:effectLst>
                  <a:outerShdw blurRad="38100" dist="38100" dir="2700000" algn="tl">
                    <a:srgbClr val="000000">
                      <a:alpha val="43137"/>
                    </a:srgbClr>
                  </a:outerShdw>
                </a:effectLst>
              </a:rPr>
              <a:t>Teacher’s passion, fascination with the subject, his sense of confidence energize his students. Successful teaching is</a:t>
            </a:r>
            <a:r>
              <a:rPr lang="ru-RU" b="1" dirty="0" smtClean="0">
                <a:solidFill>
                  <a:schemeClr val="accent1"/>
                </a:solidFill>
                <a:effectLst>
                  <a:outerShdw blurRad="38100" dist="38100" dir="2700000" algn="tl">
                    <a:srgbClr val="000000">
                      <a:alpha val="43137"/>
                    </a:srgbClr>
                  </a:outerShdw>
                </a:effectLst>
              </a:rPr>
              <a:t> </a:t>
            </a:r>
            <a:r>
              <a:rPr lang="en-US" b="1" dirty="0" smtClean="0">
                <a:solidFill>
                  <a:schemeClr val="accent1"/>
                </a:solidFill>
                <a:effectLst>
                  <a:outerShdw blurRad="38100" dist="38100" dir="2700000" algn="tl">
                    <a:srgbClr val="000000">
                      <a:alpha val="43137"/>
                    </a:srgbClr>
                  </a:outerShdw>
                </a:effectLst>
              </a:rPr>
              <a:t>a shift from informative</a:t>
            </a:r>
            <a:br>
              <a:rPr lang="en-US" b="1" dirty="0" smtClean="0">
                <a:solidFill>
                  <a:schemeClr val="accent1"/>
                </a:solidFill>
                <a:effectLst>
                  <a:outerShdw blurRad="38100" dist="38100" dir="2700000" algn="tl">
                    <a:srgbClr val="000000">
                      <a:alpha val="43137"/>
                    </a:srgbClr>
                  </a:outerShdw>
                </a:effectLst>
              </a:rPr>
            </a:br>
            <a:r>
              <a:rPr lang="en-US" b="1" dirty="0" smtClean="0">
                <a:solidFill>
                  <a:schemeClr val="accent1"/>
                </a:solidFill>
                <a:effectLst>
                  <a:outerShdw blurRad="38100" dist="38100" dir="2700000" algn="tl">
                    <a:srgbClr val="000000">
                      <a:alpha val="43137"/>
                    </a:srgbClr>
                  </a:outerShdw>
                </a:effectLst>
              </a:rPr>
              <a:t>to performative </a:t>
            </a:r>
            <a:r>
              <a:rPr lang="ru-RU" b="1" dirty="0" smtClean="0">
                <a:solidFill>
                  <a:schemeClr val="accent1"/>
                </a:solidFill>
                <a:effectLst>
                  <a:outerShdw blurRad="38100" dist="38100" dir="2700000" algn="tl">
                    <a:srgbClr val="000000">
                      <a:alpha val="43137"/>
                    </a:srgbClr>
                  </a:outerShdw>
                </a:effectLst>
              </a:rPr>
              <a:t> </a:t>
            </a:r>
            <a:r>
              <a:rPr lang="en-US" b="1" dirty="0" smtClean="0">
                <a:solidFill>
                  <a:schemeClr val="accent1"/>
                </a:solidFill>
                <a:effectLst>
                  <a:outerShdw blurRad="38100" dist="38100" dir="2700000" algn="tl">
                    <a:srgbClr val="000000">
                      <a:alpha val="43137"/>
                    </a:srgbClr>
                  </a:outerShdw>
                </a:effectLst>
              </a:rPr>
              <a:t>(</a:t>
            </a:r>
            <a:r>
              <a:rPr lang="en-US" b="1" dirty="0" err="1" smtClean="0">
                <a:solidFill>
                  <a:schemeClr val="accent1"/>
                </a:solidFill>
                <a:effectLst>
                  <a:outerShdw blurRad="38100" dist="38100" dir="2700000" algn="tl">
                    <a:srgbClr val="000000">
                      <a:alpha val="43137"/>
                    </a:srgbClr>
                  </a:outerShdw>
                </a:effectLst>
              </a:rPr>
              <a:t>Conquergood</a:t>
            </a:r>
            <a:r>
              <a:rPr lang="en-US" b="1" dirty="0" smtClean="0">
                <a:solidFill>
                  <a:schemeClr val="accent1"/>
                </a:solidFill>
                <a:effectLst>
                  <a:outerShdw blurRad="38100" dist="38100" dir="2700000" algn="tl">
                    <a:srgbClr val="000000">
                      <a:alpha val="43137"/>
                    </a:srgbClr>
                  </a:outerShdw>
                </a:effectLst>
              </a:rPr>
              <a:t>). </a:t>
            </a:r>
            <a:r>
              <a:rPr lang="ru-RU" b="1" dirty="0" smtClean="0">
                <a:solidFill>
                  <a:schemeClr val="accent1"/>
                </a:solidFill>
                <a:effectLst>
                  <a:outerShdw blurRad="38100" dist="38100" dir="2700000" algn="tl">
                    <a:srgbClr val="000000">
                      <a:alpha val="43137"/>
                    </a:srgbClr>
                  </a:outerShdw>
                </a:effectLst>
              </a:rPr>
              <a:t/>
            </a:r>
            <a:br>
              <a:rPr lang="ru-RU" b="1" dirty="0" smtClean="0">
                <a:solidFill>
                  <a:schemeClr val="accent1"/>
                </a:solidFill>
                <a:effectLst>
                  <a:outerShdw blurRad="38100" dist="38100" dir="2700000" algn="tl">
                    <a:srgbClr val="000000">
                      <a:alpha val="43137"/>
                    </a:srgbClr>
                  </a:outerShdw>
                </a:effectLst>
              </a:rPr>
            </a:br>
            <a:r>
              <a:rPr lang="ru-RU" b="1" dirty="0">
                <a:solidFill>
                  <a:schemeClr val="accent1"/>
                </a:solidFill>
                <a:effectLst>
                  <a:outerShdw blurRad="38100" dist="38100" dir="2700000" algn="tl">
                    <a:srgbClr val="000000">
                      <a:alpha val="43137"/>
                    </a:srgbClr>
                  </a:outerShdw>
                </a:effectLst>
              </a:rPr>
              <a:t/>
            </a:r>
            <a:br>
              <a:rPr lang="ru-RU" b="1" dirty="0">
                <a:solidFill>
                  <a:schemeClr val="accent1"/>
                </a:solidFill>
                <a:effectLst>
                  <a:outerShdw blurRad="38100" dist="38100" dir="2700000" algn="tl">
                    <a:srgbClr val="000000">
                      <a:alpha val="43137"/>
                    </a:srgbClr>
                  </a:outerShdw>
                </a:effectLst>
              </a:rPr>
            </a:br>
            <a:r>
              <a:rPr lang="en-US" b="1" dirty="0">
                <a:effectLst>
                  <a:outerShdw blurRad="38100" dist="38100" dir="2700000" algn="tl">
                    <a:srgbClr val="000000">
                      <a:alpha val="43137"/>
                    </a:srgbClr>
                  </a:outerShdw>
                </a:effectLst>
              </a:rPr>
              <a:t>Successful practitioners agree: there are real educational foundations for using acting </a:t>
            </a:r>
            <a:br>
              <a:rPr lang="en-US" b="1" dirty="0">
                <a:effectLst>
                  <a:outerShdw blurRad="38100" dist="38100" dir="2700000" algn="tl">
                    <a:srgbClr val="000000">
                      <a:alpha val="43137"/>
                    </a:srgbClr>
                  </a:outerShdw>
                </a:effectLst>
              </a:rPr>
            </a:br>
            <a:r>
              <a:rPr lang="en-US" b="1" dirty="0">
                <a:effectLst>
                  <a:outerShdw blurRad="38100" dist="38100" dir="2700000" algn="tl">
                    <a:srgbClr val="000000">
                      <a:alpha val="43137"/>
                    </a:srgbClr>
                  </a:outerShdw>
                </a:effectLst>
              </a:rPr>
              <a:t>skills in today’s classroom, and</a:t>
            </a:r>
            <a:br>
              <a:rPr lang="en-US" b="1" dirty="0">
                <a:effectLst>
                  <a:outerShdw blurRad="38100" dist="38100" dir="2700000" algn="tl">
                    <a:srgbClr val="000000">
                      <a:alpha val="43137"/>
                    </a:srgbClr>
                  </a:outerShdw>
                </a:effectLst>
              </a:rPr>
            </a:br>
            <a:r>
              <a:rPr lang="en-US" b="1" dirty="0">
                <a:effectLst>
                  <a:outerShdw blurRad="38100" dist="38100" dir="2700000" algn="tl">
                    <a:srgbClr val="000000">
                      <a:alpha val="43137"/>
                    </a:srgbClr>
                  </a:outerShdw>
                </a:effectLst>
              </a:rPr>
              <a:t>teaching with energy and freshness.</a:t>
            </a:r>
            <a:endParaRPr lang="ru-RU" b="1" dirty="0">
              <a:solidFill>
                <a:schemeClr val="accent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1334353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F0">
            <a:alpha val="21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629"/>
            <a:ext cx="9405256" cy="6550186"/>
          </a:xfrm>
        </p:spPr>
        <p:txBody>
          <a:bodyPr>
            <a:normAutofit/>
          </a:bodyPr>
          <a:lstStyle/>
          <a:p>
            <a:r>
              <a:rPr lang="en-US" b="1" dirty="0">
                <a:solidFill>
                  <a:srgbClr val="7030A0"/>
                </a:solidFill>
                <a:effectLst>
                  <a:outerShdw blurRad="38100" dist="38100" dir="2700000" algn="tl">
                    <a:srgbClr val="000000">
                      <a:alpha val="43137"/>
                    </a:srgbClr>
                  </a:outerShdw>
                </a:effectLst>
              </a:rPr>
              <a:t>Being in the spotlight can be frightening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and </a:t>
            </a:r>
            <a:r>
              <a:rPr lang="en-US" b="1" dirty="0">
                <a:solidFill>
                  <a:srgbClr val="7030A0"/>
                </a:solidFill>
                <a:effectLst>
                  <a:outerShdw blurRad="38100" dist="38100" dir="2700000" algn="tl">
                    <a:srgbClr val="000000">
                      <a:alpha val="43137"/>
                    </a:srgbClr>
                  </a:outerShdw>
                </a:effectLst>
              </a:rPr>
              <a:t>nerves make us behave differently</a:t>
            </a:r>
            <a:r>
              <a:rPr lang="en-US" b="1" dirty="0" smtClean="0">
                <a:solidFill>
                  <a:srgbClr val="7030A0"/>
                </a:solidFill>
                <a:effectLst>
                  <a:outerShdw blurRad="38100" dist="38100" dir="2700000" algn="tl">
                    <a:srgbClr val="000000">
                      <a:alpha val="43137"/>
                    </a:srgbClr>
                  </a:outerShdw>
                </a:effectLst>
              </a:rPr>
              <a:t>.</a:t>
            </a:r>
            <a:br>
              <a:rPr lang="en-US" b="1" dirty="0" smtClean="0">
                <a:solidFill>
                  <a:srgbClr val="7030A0"/>
                </a:solidFill>
                <a:effectLst>
                  <a:outerShdw blurRad="38100" dist="38100" dir="2700000" algn="tl">
                    <a:srgbClr val="000000">
                      <a:alpha val="43137"/>
                    </a:srgbClr>
                  </a:outerShdw>
                </a:effectLst>
              </a:rPr>
            </a:br>
            <a:r>
              <a:rPr lang="en-US" b="1" u="sng" dirty="0">
                <a:solidFill>
                  <a:srgbClr val="7030A0"/>
                </a:solidFill>
                <a:effectLst>
                  <a:outerShdw blurRad="38100" dist="38100" dir="2700000" algn="tl">
                    <a:srgbClr val="000000">
                      <a:alpha val="43137"/>
                    </a:srgbClr>
                  </a:outerShdw>
                </a:effectLst>
              </a:rPr>
              <a:t>How to prevent </a:t>
            </a:r>
            <a:r>
              <a:rPr lang="en-US" b="1" dirty="0" err="1">
                <a:solidFill>
                  <a:srgbClr val="7030A0"/>
                </a:solidFill>
                <a:effectLst>
                  <a:outerShdw blurRad="38100" dist="38100" dir="2700000" algn="tl">
                    <a:srgbClr val="000000">
                      <a:alpha val="43137"/>
                    </a:srgbClr>
                  </a:outerShdw>
                </a:effectLst>
              </a:rPr>
              <a:t>paralysing</a:t>
            </a:r>
            <a:r>
              <a:rPr lang="en-US" b="1" dirty="0">
                <a:solidFill>
                  <a:srgbClr val="7030A0"/>
                </a:solidFill>
                <a:effectLst>
                  <a:outerShdw blurRad="38100" dist="38100" dir="2700000" algn="tl">
                    <a:srgbClr val="000000">
                      <a:alpha val="43137"/>
                    </a:srgbClr>
                  </a:outerShdw>
                </a:effectLst>
              </a:rPr>
              <a:t>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symptoms </a:t>
            </a:r>
            <a:r>
              <a:rPr lang="en-US" b="1" dirty="0">
                <a:solidFill>
                  <a:srgbClr val="7030A0"/>
                </a:solidFill>
                <a:effectLst>
                  <a:outerShdw blurRad="38100" dist="38100" dir="2700000" algn="tl">
                    <a:srgbClr val="000000">
                      <a:alpha val="43137"/>
                    </a:srgbClr>
                  </a:outerShdw>
                </a:effectLst>
              </a:rPr>
              <a:t>such as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breathlessness </a:t>
            </a:r>
            <a:r>
              <a:rPr lang="en-US" b="1" dirty="0">
                <a:solidFill>
                  <a:srgbClr val="7030A0"/>
                </a:solidFill>
                <a:effectLst>
                  <a:outerShdw blurRad="38100" dist="38100" dir="2700000" algn="tl">
                    <a:srgbClr val="000000">
                      <a:alpha val="43137"/>
                    </a:srgbClr>
                  </a:outerShdw>
                </a:effectLst>
              </a:rPr>
              <a:t>or a dry </a:t>
            </a:r>
            <a:r>
              <a:rPr lang="en-US" b="1" dirty="0" smtClean="0">
                <a:solidFill>
                  <a:srgbClr val="7030A0"/>
                </a:solidFill>
                <a:effectLst>
                  <a:outerShdw blurRad="38100" dist="38100" dir="2700000" algn="tl">
                    <a:srgbClr val="000000">
                      <a:alpha val="43137"/>
                    </a:srgbClr>
                  </a:outerShdw>
                </a:effectLst>
              </a:rPr>
              <a:t>mouth?</a:t>
            </a:r>
            <a:r>
              <a:rPr lang="en-US" b="1" dirty="0">
                <a:solidFill>
                  <a:srgbClr val="7030A0"/>
                </a:solidFill>
                <a:effectLst>
                  <a:outerShdw blurRad="38100" dist="38100" dir="2700000" algn="tl">
                    <a:srgbClr val="000000">
                      <a:alpha val="43137"/>
                    </a:srgbClr>
                  </a:outerShdw>
                </a:effectLst>
              </a:rPr>
              <a:t/>
            </a:r>
            <a:br>
              <a:rPr lang="en-US" b="1" dirty="0">
                <a:solidFill>
                  <a:srgbClr val="7030A0"/>
                </a:solidFill>
                <a:effectLst>
                  <a:outerShdw blurRad="38100" dist="38100" dir="2700000" algn="tl">
                    <a:srgbClr val="000000">
                      <a:alpha val="43137"/>
                    </a:srgbClr>
                  </a:outerShdw>
                </a:effectLst>
              </a:rPr>
            </a:br>
            <a:r>
              <a:rPr lang="en-US" b="1" dirty="0">
                <a:solidFill>
                  <a:srgbClr val="7030A0"/>
                </a:solidFill>
                <a:effectLst>
                  <a:outerShdw blurRad="38100" dist="38100" dir="2700000" algn="tl">
                    <a:srgbClr val="000000">
                      <a:alpha val="43137"/>
                    </a:srgbClr>
                  </a:outerShdw>
                </a:effectLst>
              </a:rPr>
              <a:t>The first step to mask your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nerves  and anxieties </a:t>
            </a:r>
            <a:r>
              <a:rPr lang="en-US" b="1" dirty="0">
                <a:solidFill>
                  <a:srgbClr val="7030A0"/>
                </a:solidFill>
                <a:effectLst>
                  <a:outerShdw blurRad="38100" dist="38100" dir="2700000" algn="tl">
                    <a:srgbClr val="000000">
                      <a:alpha val="43137"/>
                    </a:srgbClr>
                  </a:outerShdw>
                </a:effectLst>
              </a:rPr>
              <a:t>is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to </a:t>
            </a:r>
            <a:r>
              <a:rPr lang="en-US" b="1" dirty="0">
                <a:solidFill>
                  <a:srgbClr val="7030A0"/>
                </a:solidFill>
                <a:effectLst>
                  <a:outerShdw blurRad="38100" dist="38100" dir="2700000" algn="tl">
                    <a:srgbClr val="000000">
                      <a:alpha val="43137"/>
                    </a:srgbClr>
                  </a:outerShdw>
                </a:effectLst>
              </a:rPr>
              <a:t>get rid of any signs of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u="sng" dirty="0" smtClean="0">
                <a:solidFill>
                  <a:srgbClr val="7030A0"/>
                </a:solidFill>
                <a:effectLst>
                  <a:outerShdw blurRad="38100" dist="38100" dir="2700000" algn="tl">
                    <a:srgbClr val="000000">
                      <a:alpha val="43137"/>
                    </a:srgbClr>
                  </a:outerShdw>
                </a:effectLst>
              </a:rPr>
              <a:t>tension</a:t>
            </a:r>
            <a:r>
              <a:rPr lang="en-US" b="1" dirty="0">
                <a:solidFill>
                  <a:srgbClr val="7030A0"/>
                </a:solidFill>
                <a:effectLst>
                  <a:outerShdw blurRad="38100" dist="38100" dir="2700000" algn="tl">
                    <a:srgbClr val="000000">
                      <a:alpha val="43137"/>
                    </a:srgbClr>
                  </a:outerShdw>
                </a:effectLst>
              </a:rPr>
              <a:t>. And the way you </a:t>
            </a:r>
            <a:r>
              <a:rPr lang="en-US" b="1" dirty="0" smtClean="0">
                <a:solidFill>
                  <a:srgbClr val="7030A0"/>
                </a:solidFill>
                <a:effectLst>
                  <a:outerShdw blurRad="38100" dist="38100" dir="2700000" algn="tl">
                    <a:srgbClr val="000000">
                      <a:alpha val="43137"/>
                    </a:srgbClr>
                  </a:outerShdw>
                </a:effectLst>
              </a:rPr>
              <a:t/>
            </a:r>
            <a:br>
              <a:rPr lang="en-US" b="1" dirty="0" smtClean="0">
                <a:solidFill>
                  <a:srgbClr val="7030A0"/>
                </a:solidFill>
                <a:effectLst>
                  <a:outerShdw blurRad="38100" dist="38100" dir="2700000" algn="tl">
                    <a:srgbClr val="000000">
                      <a:alpha val="43137"/>
                    </a:srgbClr>
                  </a:outerShdw>
                </a:effectLst>
              </a:rPr>
            </a:br>
            <a:r>
              <a:rPr lang="en-US" b="1" u="sng" dirty="0" smtClean="0">
                <a:solidFill>
                  <a:srgbClr val="7030A0"/>
                </a:solidFill>
                <a:effectLst>
                  <a:outerShdw blurRad="38100" dist="38100" dir="2700000" algn="tl">
                    <a:srgbClr val="000000">
                      <a:alpha val="43137"/>
                    </a:srgbClr>
                  </a:outerShdw>
                </a:effectLst>
              </a:rPr>
              <a:t>breathe</a:t>
            </a:r>
            <a:r>
              <a:rPr lang="en-US" b="1" dirty="0" smtClean="0">
                <a:solidFill>
                  <a:srgbClr val="7030A0"/>
                </a:solidFill>
                <a:effectLst>
                  <a:outerShdw blurRad="38100" dist="38100" dir="2700000" algn="tl">
                    <a:srgbClr val="000000">
                      <a:alpha val="43137"/>
                    </a:srgbClr>
                  </a:outerShdw>
                </a:effectLst>
              </a:rPr>
              <a:t> </a:t>
            </a:r>
            <a:r>
              <a:rPr lang="en-US" b="1" dirty="0">
                <a:solidFill>
                  <a:srgbClr val="7030A0"/>
                </a:solidFill>
                <a:effectLst>
                  <a:outerShdw blurRad="38100" dist="38100" dir="2700000" algn="tl">
                    <a:srgbClr val="000000">
                      <a:alpha val="43137"/>
                    </a:srgbClr>
                  </a:outerShdw>
                </a:effectLst>
              </a:rPr>
              <a:t>is a key factor</a:t>
            </a:r>
            <a:r>
              <a:rPr lang="en-US" b="1" dirty="0" smtClean="0">
                <a:solidFill>
                  <a:srgbClr val="7030A0"/>
                </a:solidFill>
                <a:effectLst>
                  <a:outerShdw blurRad="38100" dist="38100" dir="2700000" algn="tl">
                    <a:srgbClr val="000000">
                      <a:alpha val="43137"/>
                    </a:srgbClr>
                  </a:outerShdw>
                </a:effectLst>
              </a:rPr>
              <a:t>. </a:t>
            </a:r>
            <a:endParaRPr lang="ru-RU" b="1" dirty="0">
              <a:solidFill>
                <a:srgbClr val="7030A0"/>
              </a:solidFill>
              <a:effectLst>
                <a:outerShdw blurRad="38100" dist="38100" dir="2700000" algn="tl">
                  <a:srgbClr val="000000">
                    <a:alpha val="43137"/>
                  </a:srgbClr>
                </a:outerShdw>
              </a:effectLst>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97218" y="2329477"/>
            <a:ext cx="5094782" cy="4351338"/>
          </a:xfrm>
        </p:spPr>
      </p:pic>
    </p:spTree>
    <p:extLst>
      <p:ext uri="{BB962C8B-B14F-4D97-AF65-F5344CB8AC3E}">
        <p14:creationId xmlns:p14="http://schemas.microsoft.com/office/powerpoint/2010/main" val="287157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257" y="0"/>
            <a:ext cx="11551298" cy="6857999"/>
          </a:xfrm>
        </p:spPr>
        <p:txBody>
          <a:bodyPr>
            <a:normAutofit/>
          </a:bodyPr>
          <a:lstStyle/>
          <a:p>
            <a:r>
              <a:rPr lang="en-US" b="1" u="sng" dirty="0">
                <a:solidFill>
                  <a:srgbClr val="0070C0"/>
                </a:solidFill>
                <a:effectLst>
                  <a:outerShdw blurRad="38100" dist="38100" dir="2700000" algn="tl">
                    <a:srgbClr val="000000">
                      <a:alpha val="43137"/>
                    </a:srgbClr>
                  </a:outerShdw>
                </a:effectLst>
              </a:rPr>
              <a:t>Pause for thought</a:t>
            </a:r>
            <a:r>
              <a:rPr lang="en-US" b="1" u="sng" dirty="0">
                <a:effectLst>
                  <a:outerShdw blurRad="38100" dist="38100" dir="2700000" algn="tl">
                    <a:srgbClr val="000000">
                      <a:alpha val="43137"/>
                    </a:srgbClr>
                  </a:outerShdw>
                </a:effectLst>
              </a:rPr>
              <a:t/>
            </a:r>
            <a:br>
              <a:rPr lang="en-US" b="1" u="sng" dirty="0">
                <a:effectLst>
                  <a:outerShdw blurRad="38100" dist="38100" dir="2700000" algn="tl">
                    <a:srgbClr val="000000">
                      <a:alpha val="43137"/>
                    </a:srgbClr>
                  </a:outerShdw>
                </a:effectLst>
              </a:rPr>
            </a:br>
            <a:r>
              <a:rPr lang="en-US" b="1" dirty="0"/>
              <a:t>Another tip is simply to pause. This allows you to </a:t>
            </a:r>
            <a:r>
              <a:rPr lang="en-US" b="1" dirty="0" smtClean="0"/>
              <a:t>organize </a:t>
            </a:r>
            <a:r>
              <a:rPr lang="en-US" b="1" dirty="0"/>
              <a:t>your thoughts, so you can avoid repeating yourself, and </a:t>
            </a:r>
            <a:r>
              <a:rPr lang="en-US" b="1" dirty="0" smtClean="0"/>
              <a:t>makes </a:t>
            </a:r>
            <a:r>
              <a:rPr lang="en-US" b="1" dirty="0"/>
              <a:t>you </a:t>
            </a:r>
            <a:r>
              <a:rPr lang="en-US" b="1" dirty="0" smtClean="0"/>
              <a:t/>
            </a:r>
            <a:br>
              <a:rPr lang="en-US" b="1" dirty="0" smtClean="0"/>
            </a:br>
            <a:r>
              <a:rPr lang="en-US" b="1" dirty="0" smtClean="0"/>
              <a:t>appear </a:t>
            </a:r>
            <a:r>
              <a:rPr lang="en-US" b="1" dirty="0"/>
              <a:t>calm </a:t>
            </a:r>
            <a:r>
              <a:rPr lang="en-US" b="1" dirty="0" smtClean="0"/>
              <a:t>and in </a:t>
            </a:r>
            <a:br>
              <a:rPr lang="en-US" b="1" dirty="0" smtClean="0"/>
            </a:br>
            <a:r>
              <a:rPr lang="en-US" b="1" dirty="0" smtClean="0"/>
              <a:t>control</a:t>
            </a:r>
            <a:r>
              <a:rPr lang="en-US" b="1" dirty="0"/>
              <a:t>.</a:t>
            </a:r>
            <a:br>
              <a:rPr lang="en-US" b="1" dirty="0"/>
            </a:br>
            <a:r>
              <a:rPr lang="en-US" b="1" dirty="0"/>
              <a:t>D</a:t>
            </a:r>
            <a:r>
              <a:rPr lang="en-US" b="1" dirty="0" smtClean="0"/>
              <a:t>eveloping presence </a:t>
            </a:r>
            <a:br>
              <a:rPr lang="en-US" b="1" dirty="0" smtClean="0"/>
            </a:br>
            <a:r>
              <a:rPr lang="en-US" b="1" dirty="0" smtClean="0"/>
              <a:t>means </a:t>
            </a:r>
            <a:r>
              <a:rPr lang="en-US" b="1" dirty="0"/>
              <a:t>you can </a:t>
            </a:r>
            <a:r>
              <a:rPr lang="en-US" b="1" u="sng" dirty="0"/>
              <a:t>set </a:t>
            </a:r>
            <a:r>
              <a:rPr lang="en-US" b="1" u="sng" dirty="0" smtClean="0"/>
              <a:t/>
            </a:r>
            <a:br>
              <a:rPr lang="en-US" b="1" u="sng" dirty="0" smtClean="0"/>
            </a:br>
            <a:r>
              <a:rPr lang="en-US" b="1" u="sng" dirty="0" smtClean="0"/>
              <a:t>the </a:t>
            </a:r>
            <a:r>
              <a:rPr lang="en-US" b="1" u="sng" dirty="0"/>
              <a:t>tone</a:t>
            </a:r>
            <a:r>
              <a:rPr lang="en-US" b="1" dirty="0"/>
              <a:t> in your </a:t>
            </a:r>
            <a:r>
              <a:rPr lang="en-US" b="1" dirty="0" smtClean="0"/>
              <a:t/>
            </a:r>
            <a:br>
              <a:rPr lang="en-US" b="1" dirty="0" smtClean="0"/>
            </a:br>
            <a:r>
              <a:rPr lang="en-US" b="1" dirty="0" smtClean="0"/>
              <a:t>classroom and command </a:t>
            </a:r>
            <a:br>
              <a:rPr lang="en-US" b="1" dirty="0" smtClean="0"/>
            </a:br>
            <a:r>
              <a:rPr lang="en-US" b="1" dirty="0" smtClean="0"/>
              <a:t>attention.</a:t>
            </a:r>
            <a:endParaRPr lang="ru-RU" b="1"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39860" y="2254833"/>
            <a:ext cx="5795839" cy="4351338"/>
          </a:xfrm>
        </p:spPr>
      </p:pic>
    </p:spTree>
    <p:extLst>
      <p:ext uri="{BB962C8B-B14F-4D97-AF65-F5344CB8AC3E}">
        <p14:creationId xmlns:p14="http://schemas.microsoft.com/office/powerpoint/2010/main" val="1322751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1868539" cy="2506662"/>
          </a:xfrm>
        </p:spPr>
        <p:txBody>
          <a:bodyPr>
            <a:normAutofit/>
          </a:bodyPr>
          <a:lstStyle/>
          <a:p>
            <a:r>
              <a:rPr lang="en-US" b="1" dirty="0" smtClean="0">
                <a:solidFill>
                  <a:schemeClr val="tx2"/>
                </a:solidFill>
                <a:effectLst>
                  <a:outerShdw blurRad="38100" dist="38100" dir="2700000" algn="tl">
                    <a:srgbClr val="000000">
                      <a:alpha val="43137"/>
                    </a:srgbClr>
                  </a:outerShdw>
                </a:effectLst>
              </a:rPr>
              <a:t>How should teachers use their physical presence, nonverbal expression and voices in class?</a:t>
            </a:r>
            <a:br>
              <a:rPr lang="en-US" b="1" dirty="0" smtClean="0">
                <a:solidFill>
                  <a:schemeClr val="tx2"/>
                </a:solidFill>
                <a:effectLst>
                  <a:outerShdw blurRad="38100" dist="38100" dir="2700000" algn="tl">
                    <a:srgbClr val="000000">
                      <a:alpha val="43137"/>
                    </a:srgbClr>
                  </a:outerShdw>
                </a:effectLst>
              </a:rPr>
            </a:br>
            <a:r>
              <a:rPr lang="en-US" b="1" dirty="0" smtClean="0">
                <a:solidFill>
                  <a:schemeClr val="tx2"/>
                </a:solidFill>
                <a:effectLst>
                  <a:outerShdw blurRad="38100" dist="38100" dir="2700000" algn="tl">
                    <a:srgbClr val="000000">
                      <a:alpha val="43137"/>
                    </a:srgbClr>
                  </a:outerShdw>
                </a:effectLst>
              </a:rPr>
              <a:t>  </a:t>
            </a:r>
            <a:br>
              <a:rPr lang="en-US" b="1" dirty="0" smtClean="0">
                <a:solidFill>
                  <a:schemeClr val="tx2"/>
                </a:solidFill>
                <a:effectLst>
                  <a:outerShdw blurRad="38100" dist="38100" dir="2700000" algn="tl">
                    <a:srgbClr val="000000">
                      <a:alpha val="43137"/>
                    </a:srgbClr>
                  </a:outerShdw>
                </a:effectLst>
              </a:rPr>
            </a:br>
            <a:endParaRPr lang="ru-RU" b="1" dirty="0">
              <a:solidFill>
                <a:schemeClr val="tx2"/>
              </a:solidFill>
              <a:effectLst>
                <a:outerShdw blurRad="38100" dist="38100" dir="2700000" algn="tl">
                  <a:srgbClr val="000000">
                    <a:alpha val="43137"/>
                  </a:srgbClr>
                </a:outerShdw>
              </a:effectLst>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12668" y="2005378"/>
            <a:ext cx="5761171" cy="4351338"/>
          </a:xfrm>
        </p:spPr>
      </p:pic>
    </p:spTree>
    <p:extLst>
      <p:ext uri="{BB962C8B-B14F-4D97-AF65-F5344CB8AC3E}">
        <p14:creationId xmlns:p14="http://schemas.microsoft.com/office/powerpoint/2010/main" val="973727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C000">
            <a:alpha val="32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838200" y="365126"/>
            <a:ext cx="10515600" cy="5811838"/>
          </a:xfrm>
        </p:spPr>
        <p:txBody>
          <a:bodyPr/>
          <a:lstStyle/>
          <a:p>
            <a:endParaRPr lang="ru-RU" dirty="0"/>
          </a:p>
        </p:txBody>
      </p:sp>
      <p:sp>
        <p:nvSpPr>
          <p:cNvPr id="4" name="Прямоугольник 3"/>
          <p:cNvSpPr/>
          <p:nvPr/>
        </p:nvSpPr>
        <p:spPr>
          <a:xfrm>
            <a:off x="354563" y="365124"/>
            <a:ext cx="11532637" cy="6247864"/>
          </a:xfrm>
          <a:prstGeom prst="rect">
            <a:avLst/>
          </a:prstGeom>
        </p:spPr>
        <p:txBody>
          <a:bodyPr wrap="square">
            <a:spAutoFit/>
          </a:bodyPr>
          <a:lstStyle/>
          <a:p>
            <a:r>
              <a:rPr lang="en-US" sz="4000" dirty="0">
                <a:solidFill>
                  <a:srgbClr val="C00000"/>
                </a:solidFill>
                <a:latin typeface="FranklinGothic-Book"/>
              </a:rPr>
              <a:t>What is </a:t>
            </a:r>
            <a:r>
              <a:rPr lang="en-US" sz="4000" b="1" dirty="0">
                <a:solidFill>
                  <a:srgbClr val="C00000"/>
                </a:solidFill>
                <a:effectLst>
                  <a:outerShdw blurRad="38100" dist="38100" dir="2700000" algn="tl">
                    <a:srgbClr val="000000">
                      <a:alpha val="43137"/>
                    </a:srgbClr>
                  </a:outerShdw>
                </a:effectLst>
                <a:latin typeface="FranklinGothic-Book"/>
              </a:rPr>
              <a:t>nonverbal communication </a:t>
            </a:r>
            <a:r>
              <a:rPr lang="en-US" sz="4000" dirty="0">
                <a:solidFill>
                  <a:srgbClr val="C00000"/>
                </a:solidFill>
                <a:latin typeface="FranklinGothic-Book"/>
              </a:rPr>
              <a:t>(NVC)?</a:t>
            </a:r>
          </a:p>
          <a:p>
            <a:r>
              <a:rPr lang="en-US" sz="4000" dirty="0">
                <a:solidFill>
                  <a:srgbClr val="C00000"/>
                </a:solidFill>
                <a:latin typeface="FranklinGothic-Book"/>
              </a:rPr>
              <a:t>All communication conveyed other than the </a:t>
            </a:r>
            <a:r>
              <a:rPr lang="en-US" sz="4000" dirty="0" smtClean="0">
                <a:solidFill>
                  <a:srgbClr val="C00000"/>
                </a:solidFill>
                <a:latin typeface="FranklinGothic-Book"/>
              </a:rPr>
              <a:t>words:</a:t>
            </a:r>
            <a:endParaRPr lang="en-US" sz="4000" dirty="0">
              <a:solidFill>
                <a:srgbClr val="C00000"/>
              </a:solidFill>
              <a:latin typeface="FranklinGothic-Book"/>
            </a:endParaRPr>
          </a:p>
          <a:p>
            <a:r>
              <a:rPr lang="en-US" sz="4000" b="1" dirty="0">
                <a:solidFill>
                  <a:srgbClr val="141413"/>
                </a:solidFill>
                <a:latin typeface="FranklinGothic-Book"/>
              </a:rPr>
              <a:t>Kinesics</a:t>
            </a:r>
            <a:r>
              <a:rPr lang="en-US" sz="4000" dirty="0">
                <a:solidFill>
                  <a:srgbClr val="141413"/>
                </a:solidFill>
                <a:latin typeface="FranklinGothic-Book"/>
              </a:rPr>
              <a:t> (body movement/expressions/gestures)</a:t>
            </a:r>
          </a:p>
          <a:p>
            <a:r>
              <a:rPr lang="en-US" sz="4000" b="1" dirty="0">
                <a:solidFill>
                  <a:srgbClr val="141413"/>
                </a:solidFill>
                <a:latin typeface="FranklinGothic-Book"/>
              </a:rPr>
              <a:t>Physical </a:t>
            </a:r>
            <a:r>
              <a:rPr lang="en-US" sz="4000" b="1" dirty="0" smtClean="0">
                <a:solidFill>
                  <a:srgbClr val="141413"/>
                </a:solidFill>
                <a:latin typeface="FranklinGothic-Book"/>
              </a:rPr>
              <a:t>characteristics</a:t>
            </a:r>
            <a:r>
              <a:rPr lang="en-US" sz="4000" dirty="0" smtClean="0">
                <a:solidFill>
                  <a:srgbClr val="141413"/>
                </a:solidFill>
                <a:latin typeface="FranklinGothic-Book"/>
              </a:rPr>
              <a:t> </a:t>
            </a:r>
            <a:r>
              <a:rPr lang="en-US" sz="4000" dirty="0">
                <a:solidFill>
                  <a:srgbClr val="141413"/>
                </a:solidFill>
                <a:latin typeface="FranklinGothic-Book"/>
              </a:rPr>
              <a:t>(appearance/smell)</a:t>
            </a:r>
          </a:p>
          <a:p>
            <a:r>
              <a:rPr lang="en-US" sz="4000" b="1" dirty="0" err="1">
                <a:solidFill>
                  <a:srgbClr val="141413"/>
                </a:solidFill>
                <a:latin typeface="FranklinGothic-Book"/>
              </a:rPr>
              <a:t>Haptics</a:t>
            </a:r>
            <a:r>
              <a:rPr lang="en-US" sz="4000" b="1" dirty="0">
                <a:solidFill>
                  <a:srgbClr val="141413"/>
                </a:solidFill>
                <a:latin typeface="FranklinGothic-Book"/>
              </a:rPr>
              <a:t> </a:t>
            </a:r>
            <a:r>
              <a:rPr lang="en-US" sz="4000" dirty="0">
                <a:solidFill>
                  <a:srgbClr val="141413"/>
                </a:solidFill>
                <a:latin typeface="FranklinGothic-Book"/>
              </a:rPr>
              <a:t>(i.e. touching</a:t>
            </a:r>
            <a:r>
              <a:rPr lang="en-US" sz="4000" dirty="0" smtClean="0">
                <a:solidFill>
                  <a:srgbClr val="141413"/>
                </a:solidFill>
                <a:latin typeface="FranklinGothic-Book"/>
              </a:rPr>
              <a:t>)</a:t>
            </a:r>
            <a:endParaRPr lang="en-US" sz="4000" dirty="0">
              <a:solidFill>
                <a:srgbClr val="141413"/>
              </a:solidFill>
              <a:latin typeface="FranklinGothic-Book"/>
            </a:endParaRPr>
          </a:p>
          <a:p>
            <a:r>
              <a:rPr lang="en-US" sz="4000" b="1" dirty="0">
                <a:solidFill>
                  <a:srgbClr val="141413"/>
                </a:solidFill>
                <a:latin typeface="FranklinGothic-Book"/>
              </a:rPr>
              <a:t>Proxemics</a:t>
            </a:r>
            <a:r>
              <a:rPr lang="en-US" sz="4000" dirty="0">
                <a:solidFill>
                  <a:srgbClr val="141413"/>
                </a:solidFill>
                <a:latin typeface="FranklinGothic-Book"/>
              </a:rPr>
              <a:t> (space/physical environment</a:t>
            </a:r>
            <a:r>
              <a:rPr lang="en-US" sz="4000" dirty="0" smtClean="0">
                <a:solidFill>
                  <a:srgbClr val="141413"/>
                </a:solidFill>
                <a:latin typeface="FranklinGothic-Book"/>
              </a:rPr>
              <a:t>)</a:t>
            </a:r>
          </a:p>
          <a:p>
            <a:r>
              <a:rPr lang="en-US" sz="4000" b="1" dirty="0" err="1">
                <a:solidFill>
                  <a:srgbClr val="141413"/>
                </a:solidFill>
                <a:latin typeface="FranklinGothic-Book"/>
              </a:rPr>
              <a:t>Chronemics</a:t>
            </a:r>
            <a:r>
              <a:rPr lang="en-US" sz="4000" dirty="0">
                <a:solidFill>
                  <a:srgbClr val="141413"/>
                </a:solidFill>
                <a:latin typeface="FranklinGothic-Book"/>
              </a:rPr>
              <a:t> (time)</a:t>
            </a:r>
          </a:p>
          <a:p>
            <a:r>
              <a:rPr lang="en-US" sz="4000" b="1" dirty="0" smtClean="0">
                <a:solidFill>
                  <a:srgbClr val="141413"/>
                </a:solidFill>
                <a:latin typeface="FranklinGothic-Book"/>
              </a:rPr>
              <a:t>Paralanguage</a:t>
            </a:r>
            <a:r>
              <a:rPr lang="en-US" sz="4000" dirty="0" smtClean="0">
                <a:solidFill>
                  <a:srgbClr val="141413"/>
                </a:solidFill>
                <a:latin typeface="FranklinGothic-Book"/>
              </a:rPr>
              <a:t> </a:t>
            </a:r>
            <a:r>
              <a:rPr lang="en-US" sz="4000" dirty="0">
                <a:solidFill>
                  <a:srgbClr val="141413"/>
                </a:solidFill>
                <a:latin typeface="FranklinGothic-Book"/>
              </a:rPr>
              <a:t>(voice)</a:t>
            </a:r>
          </a:p>
          <a:p>
            <a:r>
              <a:rPr lang="en-US" sz="4000" b="1" dirty="0">
                <a:solidFill>
                  <a:srgbClr val="141413"/>
                </a:solidFill>
                <a:latin typeface="FranklinGothic-Book"/>
              </a:rPr>
              <a:t>Objects and visuals</a:t>
            </a:r>
            <a:endParaRPr lang="ru-RU" sz="4000" b="1" dirty="0"/>
          </a:p>
        </p:txBody>
      </p:sp>
    </p:spTree>
    <p:extLst>
      <p:ext uri="{BB962C8B-B14F-4D97-AF65-F5344CB8AC3E}">
        <p14:creationId xmlns:p14="http://schemas.microsoft.com/office/powerpoint/2010/main" val="8901136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951" y="149290"/>
            <a:ext cx="11644087" cy="3691190"/>
          </a:xfrm>
        </p:spPr>
        <p:txBody>
          <a:bodyPr>
            <a:noAutofit/>
          </a:bodyPr>
          <a:lstStyle/>
          <a:p>
            <a:r>
              <a:rPr lang="en-US" b="1" dirty="0" smtClean="0">
                <a:solidFill>
                  <a:schemeClr val="accent1"/>
                </a:solidFill>
                <a:effectLst>
                  <a:outerShdw blurRad="38100" dist="38100" dir="2700000" algn="tl">
                    <a:srgbClr val="000000">
                      <a:alpha val="43137"/>
                    </a:srgbClr>
                  </a:outerShdw>
                </a:effectLst>
              </a:rPr>
              <a:t>Awareness of </a:t>
            </a:r>
            <a:r>
              <a:rPr lang="en-US" b="1" u="sng" dirty="0" smtClean="0">
                <a:solidFill>
                  <a:schemeClr val="accent1"/>
                </a:solidFill>
                <a:effectLst>
                  <a:outerShdw blurRad="38100" dist="38100" dir="2700000" algn="tl">
                    <a:srgbClr val="000000">
                      <a:alpha val="43137"/>
                    </a:srgbClr>
                  </a:outerShdw>
                </a:effectLst>
              </a:rPr>
              <a:t>nonverbal</a:t>
            </a:r>
            <a:r>
              <a:rPr lang="en-US" b="1" dirty="0" smtClean="0">
                <a:solidFill>
                  <a:schemeClr val="accent1"/>
                </a:solidFill>
                <a:effectLst>
                  <a:outerShdw blurRad="38100" dist="38100" dir="2700000" algn="tl">
                    <a:srgbClr val="000000">
                      <a:alpha val="43137"/>
                    </a:srgbClr>
                  </a:outerShdw>
                </a:effectLst>
              </a:rPr>
              <a:t> signals is </a:t>
            </a:r>
            <a:br>
              <a:rPr lang="en-US" b="1" dirty="0" smtClean="0">
                <a:solidFill>
                  <a:schemeClr val="accent1"/>
                </a:solidFill>
                <a:effectLst>
                  <a:outerShdw blurRad="38100" dist="38100" dir="2700000" algn="tl">
                    <a:srgbClr val="000000">
                      <a:alpha val="43137"/>
                    </a:srgbClr>
                  </a:outerShdw>
                </a:effectLst>
              </a:rPr>
            </a:br>
            <a:r>
              <a:rPr lang="en-US" b="1" dirty="0" smtClean="0">
                <a:solidFill>
                  <a:schemeClr val="accent1"/>
                </a:solidFill>
                <a:effectLst>
                  <a:outerShdw blurRad="38100" dist="38100" dir="2700000" algn="tl">
                    <a:srgbClr val="000000">
                      <a:alpha val="43137"/>
                    </a:srgbClr>
                  </a:outerShdw>
                </a:effectLst>
              </a:rPr>
              <a:t>necessary for a teacher. </a:t>
            </a:r>
            <a:br>
              <a:rPr lang="en-US" b="1" dirty="0" smtClean="0">
                <a:solidFill>
                  <a:schemeClr val="accent1"/>
                </a:solidFill>
                <a:effectLst>
                  <a:outerShdw blurRad="38100" dist="38100" dir="2700000" algn="tl">
                    <a:srgbClr val="000000">
                      <a:alpha val="43137"/>
                    </a:srgbClr>
                  </a:outerShdw>
                </a:effectLst>
              </a:rPr>
            </a:br>
            <a:r>
              <a:rPr lang="en-US" b="1" dirty="0" smtClean="0">
                <a:solidFill>
                  <a:schemeClr val="accent1"/>
                </a:solidFill>
                <a:effectLst>
                  <a:outerShdw blurRad="38100" dist="38100" dir="2700000" algn="tl">
                    <a:srgbClr val="000000">
                      <a:alpha val="43137"/>
                    </a:srgbClr>
                  </a:outerShdw>
                </a:effectLst>
              </a:rPr>
              <a:t>Acting skills include </a:t>
            </a:r>
            <a:br>
              <a:rPr lang="en-US" b="1" dirty="0" smtClean="0">
                <a:solidFill>
                  <a:schemeClr val="accent1"/>
                </a:solidFill>
                <a:effectLst>
                  <a:outerShdw blurRad="38100" dist="38100" dir="2700000" algn="tl">
                    <a:srgbClr val="000000">
                      <a:alpha val="43137"/>
                    </a:srgbClr>
                  </a:outerShdw>
                </a:effectLst>
              </a:rPr>
            </a:br>
            <a:r>
              <a:rPr lang="en-US" b="1" dirty="0" smtClean="0">
                <a:solidFill>
                  <a:schemeClr val="accent1"/>
                </a:solidFill>
                <a:effectLst>
                  <a:outerShdw blurRad="38100" dist="38100" dir="2700000" algn="tl">
                    <a:srgbClr val="000000">
                      <a:alpha val="43137"/>
                    </a:srgbClr>
                  </a:outerShdw>
                </a:effectLst>
              </a:rPr>
              <a:t>animation in body </a:t>
            </a:r>
            <a:r>
              <a:rPr lang="ru-RU" b="1" dirty="0" smtClean="0">
                <a:solidFill>
                  <a:schemeClr val="accent1"/>
                </a:solidFill>
                <a:effectLst>
                  <a:outerShdw blurRad="38100" dist="38100" dir="2700000" algn="tl">
                    <a:srgbClr val="000000">
                      <a:alpha val="43137"/>
                    </a:srgbClr>
                  </a:outerShdw>
                </a:effectLst>
              </a:rPr>
              <a:t/>
            </a:r>
            <a:br>
              <a:rPr lang="ru-RU" b="1" dirty="0" smtClean="0">
                <a:solidFill>
                  <a:schemeClr val="accent1"/>
                </a:solidFill>
                <a:effectLst>
                  <a:outerShdw blurRad="38100" dist="38100" dir="2700000" algn="tl">
                    <a:srgbClr val="000000">
                      <a:alpha val="43137"/>
                    </a:srgbClr>
                  </a:outerShdw>
                </a:effectLst>
              </a:rPr>
            </a:br>
            <a:r>
              <a:rPr lang="en-US" b="1" dirty="0" smtClean="0">
                <a:solidFill>
                  <a:schemeClr val="accent1"/>
                </a:solidFill>
                <a:effectLst>
                  <a:outerShdw blurRad="38100" dist="38100" dir="2700000" algn="tl">
                    <a:srgbClr val="000000">
                      <a:alpha val="43137"/>
                    </a:srgbClr>
                  </a:outerShdw>
                </a:effectLst>
              </a:rPr>
              <a:t>(</a:t>
            </a:r>
            <a:r>
              <a:rPr lang="en-US" b="1" u="sng" dirty="0" smtClean="0">
                <a:solidFill>
                  <a:schemeClr val="accent1"/>
                </a:solidFill>
                <a:effectLst>
                  <a:outerShdw blurRad="38100" dist="38100" dir="2700000" algn="tl">
                    <a:srgbClr val="000000">
                      <a:alpha val="43137"/>
                    </a:srgbClr>
                  </a:outerShdw>
                </a:effectLst>
              </a:rPr>
              <a:t>physical animation</a:t>
            </a:r>
            <a:r>
              <a:rPr lang="en-US" b="1" dirty="0" smtClean="0">
                <a:solidFill>
                  <a:schemeClr val="accent1"/>
                </a:solidFill>
                <a:effectLst>
                  <a:outerShdw blurRad="38100" dist="38100" dir="2700000" algn="tl">
                    <a:srgbClr val="000000">
                      <a:alpha val="43137"/>
                    </a:srgbClr>
                  </a:outerShdw>
                </a:effectLst>
              </a:rPr>
              <a:t>). </a:t>
            </a:r>
            <a:endParaRPr lang="ru-RU" b="1" dirty="0">
              <a:solidFill>
                <a:schemeClr val="accent1"/>
              </a:solidFill>
              <a:effectLst>
                <a:outerShdw blurRad="38100" dist="38100" dir="2700000" algn="tl">
                  <a:srgbClr val="000000">
                    <a:alpha val="43137"/>
                  </a:srgbClr>
                </a:outerShdw>
              </a:effectLst>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96822" y="2323782"/>
            <a:ext cx="4351338" cy="4351338"/>
          </a:xfrm>
        </p:spPr>
      </p:pic>
    </p:spTree>
    <p:extLst>
      <p:ext uri="{BB962C8B-B14F-4D97-AF65-F5344CB8AC3E}">
        <p14:creationId xmlns:p14="http://schemas.microsoft.com/office/powerpoint/2010/main" val="34065018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272" y="0"/>
            <a:ext cx="11986727" cy="6858000"/>
          </a:xfrm>
        </p:spPr>
        <p:txBody>
          <a:bodyPr>
            <a:normAutofit/>
          </a:bodyPr>
          <a:lstStyle/>
          <a:p>
            <a:r>
              <a:rPr lang="en-US" b="1" dirty="0" smtClean="0">
                <a:effectLst>
                  <a:outerShdw blurRad="38100" dist="38100" dir="2700000" algn="tl">
                    <a:srgbClr val="000000">
                      <a:alpha val="43137"/>
                    </a:srgbClr>
                  </a:outerShdw>
                </a:effectLst>
              </a:rPr>
              <a:t>A </a:t>
            </a:r>
            <a:r>
              <a:rPr lang="en-US" b="1" u="sng" dirty="0">
                <a:effectLst>
                  <a:outerShdw blurRad="38100" dist="38100" dir="2700000" algn="tl">
                    <a:srgbClr val="000000">
                      <a:alpha val="43137"/>
                    </a:srgbClr>
                  </a:outerShdw>
                </a:effectLst>
              </a:rPr>
              <a:t>physically dynamic </a:t>
            </a:r>
            <a:r>
              <a:rPr lang="en-US" b="1" dirty="0">
                <a:effectLst>
                  <a:outerShdw blurRad="38100" dist="38100" dir="2700000" algn="tl">
                    <a:srgbClr val="000000">
                      <a:alpha val="43137"/>
                    </a:srgbClr>
                  </a:outerShdw>
                </a:effectLst>
              </a:rPr>
              <a:t>teacher </a:t>
            </a:r>
            <a:r>
              <a:rPr lang="en-US" b="1" dirty="0" smtClean="0">
                <a:effectLst>
                  <a:outerShdw blurRad="38100" dist="38100" dir="2700000" algn="tl">
                    <a:srgbClr val="000000">
                      <a:alpha val="43137"/>
                    </a:srgbClr>
                  </a:outerShdw>
                </a:effectLst>
              </a:rPr>
              <a:t>uses </a:t>
            </a:r>
            <a:r>
              <a:rPr lang="en-US" b="1" dirty="0">
                <a:effectLst>
                  <a:outerShdw blurRad="38100" dist="38100" dir="2700000" algn="tl">
                    <a:srgbClr val="000000">
                      <a:alpha val="43137"/>
                    </a:srgbClr>
                  </a:outerShdw>
                </a:effectLst>
              </a:rPr>
              <a:t>the tools </a:t>
            </a:r>
            <a:r>
              <a:rPr lang="en-US" b="1" dirty="0" smtClean="0">
                <a:effectLst>
                  <a:outerShdw blurRad="38100" dist="38100" dir="2700000" algn="tl">
                    <a:srgbClr val="000000">
                      <a:alpha val="43137"/>
                    </a:srgbClr>
                  </a:outerShdw>
                </a:effectLst>
              </a:rPr>
              <a:t>of </a:t>
            </a:r>
            <a:r>
              <a:rPr lang="en-US" b="1" u="sng" dirty="0">
                <a:effectLst>
                  <a:outerShdw blurRad="38100" dist="38100" dir="2700000" algn="tl">
                    <a:srgbClr val="000000">
                      <a:alpha val="43137"/>
                    </a:srgbClr>
                  </a:outerShdw>
                </a:effectLst>
              </a:rPr>
              <a:t>postural </a:t>
            </a:r>
            <a:r>
              <a:rPr lang="en-US" b="1" u="sng" dirty="0" smtClean="0">
                <a:effectLst>
                  <a:outerShdw blurRad="38100" dist="38100" dir="2700000" algn="tl">
                    <a:srgbClr val="000000">
                      <a:alpha val="43137"/>
                    </a:srgbClr>
                  </a:outerShdw>
                </a:effectLst>
              </a:rPr>
              <a:t>changes </a:t>
            </a:r>
            <a:r>
              <a:rPr lang="en-US" b="1" dirty="0" smtClean="0">
                <a:effectLst>
                  <a:outerShdw blurRad="38100" dist="38100" dir="2700000" algn="tl">
                    <a:srgbClr val="000000">
                      <a:alpha val="43137"/>
                    </a:srgbClr>
                  </a:outerShdw>
                </a:effectLst>
              </a:rPr>
              <a:t>and </a:t>
            </a:r>
            <a:r>
              <a:rPr lang="en-US" b="1" dirty="0">
                <a:effectLst>
                  <a:outerShdw blurRad="38100" dist="38100" dir="2700000" algn="tl">
                    <a:srgbClr val="000000">
                      <a:alpha val="43137"/>
                    </a:srgbClr>
                  </a:outerShdw>
                </a:effectLst>
              </a:rPr>
              <a:t>commands the class' </a:t>
            </a:r>
            <a:r>
              <a:rPr lang="en-US" b="1" dirty="0" smtClean="0">
                <a:effectLst>
                  <a:outerShdw blurRad="38100" dist="38100" dir="2700000" algn="tl">
                    <a:srgbClr val="000000">
                      <a:alpha val="43137"/>
                    </a:srgbClr>
                  </a:outerShdw>
                </a:effectLst>
              </a:rPr>
              <a:t>attention, shows </a:t>
            </a:r>
            <a:r>
              <a:rPr lang="en-US" b="1" dirty="0">
                <a:effectLst>
                  <a:outerShdw blurRad="38100" dist="38100" dir="2700000" algn="tl">
                    <a:srgbClr val="000000">
                      <a:alpha val="43137"/>
                    </a:srgbClr>
                  </a:outerShdw>
                </a:effectLst>
              </a:rPr>
              <a:t>that </a:t>
            </a:r>
            <a:r>
              <a:rPr lang="en-US" b="1" dirty="0" smtClean="0">
                <a:effectLst>
                  <a:outerShdw blurRad="38100" dist="38100" dir="2700000" algn="tl">
                    <a:srgbClr val="000000">
                      <a:alpha val="43137"/>
                    </a:srgbClr>
                  </a:outerShdw>
                </a:effectLst>
              </a:rPr>
              <a:t>he has </a:t>
            </a:r>
            <a:r>
              <a:rPr lang="en-US" b="1" dirty="0">
                <a:effectLst>
                  <a:outerShdw blurRad="38100" dist="38100" dir="2700000" algn="tl">
                    <a:srgbClr val="000000">
                      <a:alpha val="43137"/>
                    </a:srgbClr>
                  </a:outerShdw>
                </a:effectLst>
              </a:rPr>
              <a:t>something important to </a:t>
            </a:r>
            <a:r>
              <a:rPr lang="en-US" b="1" dirty="0" smtClean="0">
                <a:effectLst>
                  <a:outerShdw blurRad="38100" dist="38100" dir="2700000" algn="tl">
                    <a:srgbClr val="000000">
                      <a:alpha val="43137"/>
                    </a:srgbClr>
                  </a:outerShdw>
                </a:effectLst>
              </a:rPr>
              <a:t>say, emphasizes</a:t>
            </a:r>
            <a:r>
              <a:rPr lang="en-US" b="1" dirty="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and encourages.</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r>
              <a:rPr lang="ru-RU" b="1" dirty="0">
                <a:effectLst>
                  <a:outerShdw blurRad="38100" dist="38100" dir="2700000" algn="tl">
                    <a:srgbClr val="000000">
                      <a:alpha val="43137"/>
                    </a:srgbClr>
                  </a:outerShdw>
                </a:effectLst>
              </a:rPr>
              <a:t/>
            </a:r>
            <a:br>
              <a:rPr lang="ru-RU" b="1" dirty="0">
                <a:effectLst>
                  <a:outerShdw blurRad="38100" dist="38100" dir="2700000" algn="tl">
                    <a:srgbClr val="000000">
                      <a:alpha val="43137"/>
                    </a:srgbClr>
                  </a:outerShdw>
                </a:effectLst>
              </a:rPr>
            </a:br>
            <a:r>
              <a:rPr lang="en-US" b="1" dirty="0">
                <a:solidFill>
                  <a:srgbClr val="FF0000"/>
                </a:solidFill>
                <a:effectLst>
                  <a:outerShdw blurRad="38100" dist="38100" dir="2700000" algn="tl">
                    <a:srgbClr val="000000">
                      <a:alpha val="43137"/>
                    </a:srgbClr>
                  </a:outerShdw>
                </a:effectLst>
              </a:rPr>
              <a:t>We know that actions speak louder </a:t>
            </a:r>
            <a:r>
              <a:rPr lang="ru-RU" b="1" dirty="0" smtClean="0">
                <a:solidFill>
                  <a:srgbClr val="FF0000"/>
                </a:solidFill>
                <a:effectLst>
                  <a:outerShdw blurRad="38100" dist="38100" dir="2700000" algn="tl">
                    <a:srgbClr val="000000">
                      <a:alpha val="43137"/>
                    </a:srgbClr>
                  </a:outerShdw>
                </a:effectLst>
              </a:rPr>
              <a:t> </a:t>
            </a:r>
            <a:r>
              <a:rPr lang="en-US" b="1" dirty="0" smtClean="0">
                <a:solidFill>
                  <a:srgbClr val="FF0000"/>
                </a:solidFill>
                <a:effectLst>
                  <a:outerShdw blurRad="38100" dist="38100" dir="2700000" algn="tl">
                    <a:srgbClr val="000000">
                      <a:alpha val="43137"/>
                    </a:srgbClr>
                  </a:outerShdw>
                </a:effectLst>
              </a:rPr>
              <a:t>than </a:t>
            </a:r>
            <a:r>
              <a:rPr lang="en-US" b="1" dirty="0">
                <a:solidFill>
                  <a:srgbClr val="FF0000"/>
                </a:solidFill>
                <a:effectLst>
                  <a:outerShdw blurRad="38100" dist="38100" dir="2700000" algn="tl">
                    <a:srgbClr val="000000">
                      <a:alpha val="43137"/>
                    </a:srgbClr>
                  </a:outerShdw>
                </a:effectLst>
              </a:rPr>
              <a:t>words! It is very important </a:t>
            </a:r>
            <a:r>
              <a:rPr lang="ru-RU" b="1" dirty="0" smtClean="0">
                <a:solidFill>
                  <a:srgbClr val="FF0000"/>
                </a:solidFill>
                <a:effectLst>
                  <a:outerShdw blurRad="38100" dist="38100" dir="2700000" algn="tl">
                    <a:srgbClr val="000000">
                      <a:alpha val="43137"/>
                    </a:srgbClr>
                  </a:outerShdw>
                </a:effectLst>
              </a:rPr>
              <a:t> </a:t>
            </a:r>
            <a:r>
              <a:rPr lang="en-US" b="1" dirty="0" smtClean="0">
                <a:solidFill>
                  <a:srgbClr val="FF0000"/>
                </a:solidFill>
                <a:effectLst>
                  <a:outerShdw blurRad="38100" dist="38100" dir="2700000" algn="tl">
                    <a:srgbClr val="000000">
                      <a:alpha val="43137"/>
                    </a:srgbClr>
                  </a:outerShdw>
                </a:effectLst>
              </a:rPr>
              <a:t>to </a:t>
            </a:r>
            <a:r>
              <a:rPr lang="en-US" b="1" dirty="0">
                <a:solidFill>
                  <a:srgbClr val="FF0000"/>
                </a:solidFill>
                <a:effectLst>
                  <a:outerShdw blurRad="38100" dist="38100" dir="2700000" algn="tl">
                    <a:srgbClr val="000000">
                      <a:alpha val="43137"/>
                    </a:srgbClr>
                  </a:outerShdw>
                </a:effectLst>
              </a:rPr>
              <a:t>move about the classroom and </a:t>
            </a:r>
            <a:br>
              <a:rPr lang="en-US" b="1" dirty="0">
                <a:solidFill>
                  <a:srgbClr val="FF0000"/>
                </a:solidFill>
                <a:effectLst>
                  <a:outerShdw blurRad="38100" dist="38100" dir="2700000" algn="tl">
                    <a:srgbClr val="000000">
                      <a:alpha val="43137"/>
                    </a:srgbClr>
                  </a:outerShdw>
                </a:effectLst>
              </a:rPr>
            </a:br>
            <a:r>
              <a:rPr lang="en-US" b="1" dirty="0">
                <a:solidFill>
                  <a:srgbClr val="FF0000"/>
                </a:solidFill>
                <a:effectLst>
                  <a:outerShdw blurRad="38100" dist="38100" dir="2700000" algn="tl">
                    <a:srgbClr val="000000">
                      <a:alpha val="43137"/>
                    </a:srgbClr>
                  </a:outerShdw>
                </a:effectLst>
              </a:rPr>
              <a:t>to communicate with</a:t>
            </a:r>
            <a:r>
              <a:rPr lang="ru-RU" b="1" dirty="0">
                <a:solidFill>
                  <a:srgbClr val="FF0000"/>
                </a:solidFill>
                <a:effectLst>
                  <a:outerShdw blurRad="38100" dist="38100" dir="2700000" algn="tl">
                    <a:srgbClr val="000000">
                      <a:alpha val="43137"/>
                    </a:srgbClr>
                  </a:outerShdw>
                </a:effectLst>
              </a:rPr>
              <a:t> </a:t>
            </a:r>
            <a:r>
              <a:rPr lang="en-US" b="1" dirty="0">
                <a:solidFill>
                  <a:srgbClr val="FF0000"/>
                </a:solidFill>
                <a:effectLst>
                  <a:outerShdw blurRad="38100" dist="38100" dir="2700000" algn="tl">
                    <a:srgbClr val="000000">
                      <a:alpha val="43137"/>
                    </a:srgbClr>
                  </a:outerShdw>
                </a:effectLst>
              </a:rPr>
              <a:t>students physically. </a:t>
            </a:r>
            <a:br>
              <a:rPr lang="en-US" b="1" dirty="0">
                <a:solidFill>
                  <a:srgbClr val="FF0000"/>
                </a:solidFill>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t>
            </a: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84981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alpha val="42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3935"/>
            <a:ext cx="11887199" cy="8118255"/>
          </a:xfrm>
        </p:spPr>
        <p:txBody>
          <a:bodyPr>
            <a:normAutofit/>
          </a:bodyPr>
          <a:lstStyle/>
          <a:p>
            <a:r>
              <a:rPr lang="en-US" b="1" dirty="0" smtClean="0">
                <a:solidFill>
                  <a:schemeClr val="accent2"/>
                </a:solidFill>
                <a:effectLst>
                  <a:outerShdw blurRad="38100" dist="38100" dir="2700000" algn="tl">
                    <a:srgbClr val="000000">
                      <a:alpha val="43137"/>
                    </a:srgbClr>
                  </a:outerShdw>
                </a:effectLst>
              </a:rPr>
              <a:t>Recommendations for productive </a:t>
            </a:r>
            <a:br>
              <a:rPr lang="en-US" b="1" dirty="0" smtClean="0">
                <a:solidFill>
                  <a:schemeClr val="accent2"/>
                </a:solidFill>
                <a:effectLst>
                  <a:outerShdw blurRad="38100" dist="38100" dir="2700000" algn="tl">
                    <a:srgbClr val="000000">
                      <a:alpha val="43137"/>
                    </a:srgbClr>
                  </a:outerShdw>
                </a:effectLst>
              </a:rPr>
            </a:br>
            <a:r>
              <a:rPr lang="en-US" b="1" dirty="0" smtClean="0">
                <a:solidFill>
                  <a:schemeClr val="accent2"/>
                </a:solidFill>
                <a:effectLst>
                  <a:outerShdw blurRad="38100" dist="38100" dir="2700000" algn="tl">
                    <a:srgbClr val="000000">
                      <a:alpha val="43137"/>
                    </a:srgbClr>
                  </a:outerShdw>
                </a:effectLst>
              </a:rPr>
              <a:t>teacher animation:  adopt a relaxed and </a:t>
            </a:r>
            <a:br>
              <a:rPr lang="en-US" b="1" dirty="0" smtClean="0">
                <a:solidFill>
                  <a:schemeClr val="accent2"/>
                </a:solidFill>
                <a:effectLst>
                  <a:outerShdw blurRad="38100" dist="38100" dir="2700000" algn="tl">
                    <a:srgbClr val="000000">
                      <a:alpha val="43137"/>
                    </a:srgbClr>
                  </a:outerShdw>
                </a:effectLst>
              </a:rPr>
            </a:br>
            <a:r>
              <a:rPr lang="en-US" b="1" dirty="0" smtClean="0">
                <a:solidFill>
                  <a:schemeClr val="accent2"/>
                </a:solidFill>
                <a:effectLst>
                  <a:outerShdw blurRad="38100" dist="38100" dir="2700000" algn="tl">
                    <a:srgbClr val="000000">
                      <a:alpha val="43137"/>
                    </a:srgbClr>
                  </a:outerShdw>
                </a:effectLst>
              </a:rPr>
              <a:t>positive  </a:t>
            </a:r>
            <a:r>
              <a:rPr lang="en-US" b="1" u="sng" dirty="0" smtClean="0">
                <a:solidFill>
                  <a:schemeClr val="accent2"/>
                </a:solidFill>
                <a:effectLst>
                  <a:outerShdw blurRad="38100" dist="38100" dir="2700000" algn="tl">
                    <a:srgbClr val="000000">
                      <a:alpha val="43137"/>
                    </a:srgbClr>
                  </a:outerShdw>
                </a:effectLst>
              </a:rPr>
              <a:t>facial expression</a:t>
            </a:r>
            <a:r>
              <a:rPr lang="en-US" b="1" dirty="0" smtClean="0">
                <a:solidFill>
                  <a:schemeClr val="accent2"/>
                </a:solidFill>
                <a:effectLst>
                  <a:outerShdw blurRad="38100" dist="38100" dir="2700000" algn="tl">
                    <a:srgbClr val="000000">
                      <a:alpha val="43137"/>
                    </a:srgbClr>
                  </a:outerShdw>
                </a:effectLst>
              </a:rPr>
              <a:t>;  make </a:t>
            </a:r>
            <a:r>
              <a:rPr lang="en-US" b="1" u="sng" dirty="0" smtClean="0">
                <a:solidFill>
                  <a:schemeClr val="accent2"/>
                </a:solidFill>
                <a:effectLst>
                  <a:outerShdw blurRad="38100" dist="38100" dir="2700000" algn="tl">
                    <a:srgbClr val="000000">
                      <a:alpha val="43137"/>
                    </a:srgbClr>
                  </a:outerShdw>
                </a:effectLst>
              </a:rPr>
              <a:t>eye </a:t>
            </a:r>
            <a:r>
              <a:rPr lang="ru-RU" b="1" u="sng" dirty="0" smtClean="0">
                <a:solidFill>
                  <a:schemeClr val="accent2"/>
                </a:solidFill>
                <a:effectLst>
                  <a:outerShdw blurRad="38100" dist="38100" dir="2700000" algn="tl">
                    <a:srgbClr val="000000">
                      <a:alpha val="43137"/>
                    </a:srgbClr>
                  </a:outerShdw>
                </a:effectLst>
              </a:rPr>
              <a:t> </a:t>
            </a:r>
            <a:r>
              <a:rPr lang="en-US" b="1" u="sng" dirty="0" smtClean="0">
                <a:solidFill>
                  <a:schemeClr val="accent2"/>
                </a:solidFill>
                <a:effectLst>
                  <a:outerShdw blurRad="38100" dist="38100" dir="2700000" algn="tl">
                    <a:srgbClr val="000000">
                      <a:alpha val="43137"/>
                    </a:srgbClr>
                  </a:outerShdw>
                </a:effectLst>
              </a:rPr>
              <a:t>contact</a:t>
            </a:r>
            <a:r>
              <a:rPr lang="en-US" b="1" dirty="0" smtClean="0">
                <a:solidFill>
                  <a:schemeClr val="accent2"/>
                </a:solidFill>
                <a:effectLst>
                  <a:outerShdw blurRad="38100" dist="38100" dir="2700000" algn="tl">
                    <a:srgbClr val="000000">
                      <a:alpha val="43137"/>
                    </a:srgbClr>
                  </a:outerShdw>
                </a:effectLst>
              </a:rPr>
              <a:t>; smile!</a:t>
            </a:r>
            <a:r>
              <a:rPr lang="ru-RU" b="1" dirty="0" smtClean="0">
                <a:solidFill>
                  <a:schemeClr val="accent2"/>
                </a:solidFill>
                <a:effectLst>
                  <a:outerShdw blurRad="38100" dist="38100" dir="2700000" algn="tl">
                    <a:srgbClr val="000000">
                      <a:alpha val="43137"/>
                    </a:srgbClr>
                  </a:outerShdw>
                </a:effectLst>
              </a:rPr>
              <a:t/>
            </a:r>
            <a:br>
              <a:rPr lang="ru-RU" b="1" dirty="0" smtClean="0">
                <a:solidFill>
                  <a:schemeClr val="accent2"/>
                </a:solidFill>
                <a:effectLst>
                  <a:outerShdw blurRad="38100" dist="38100" dir="2700000" algn="tl">
                    <a:srgbClr val="000000">
                      <a:alpha val="43137"/>
                    </a:srgbClr>
                  </a:outerShdw>
                </a:effectLst>
              </a:rPr>
            </a:br>
            <a:r>
              <a:rPr lang="ru-RU" b="1" dirty="0" smtClean="0">
                <a:solidFill>
                  <a:schemeClr val="accent2"/>
                </a:solidFill>
                <a:effectLst>
                  <a:outerShdw blurRad="38100" dist="38100" dir="2700000" algn="tl">
                    <a:srgbClr val="000000">
                      <a:alpha val="43137"/>
                    </a:srgbClr>
                  </a:outerShdw>
                </a:effectLst>
              </a:rPr>
              <a:t/>
            </a:r>
            <a:br>
              <a:rPr lang="ru-RU" b="1" dirty="0" smtClean="0">
                <a:solidFill>
                  <a:schemeClr val="accent2"/>
                </a:solidFill>
                <a:effectLst>
                  <a:outerShdw blurRad="38100" dist="38100" dir="2700000" algn="tl">
                    <a:srgbClr val="000000">
                      <a:alpha val="43137"/>
                    </a:srgbClr>
                  </a:outerShdw>
                </a:effectLst>
              </a:rPr>
            </a:br>
            <a:r>
              <a:rPr lang="en-US" b="1" dirty="0">
                <a:solidFill>
                  <a:schemeClr val="accent6">
                    <a:lumMod val="75000"/>
                  </a:schemeClr>
                </a:solidFill>
                <a:effectLst>
                  <a:outerShdw blurRad="38100" dist="38100" dir="2700000" algn="tl">
                    <a:srgbClr val="000000">
                      <a:alpha val="43137"/>
                    </a:srgbClr>
                  </a:outerShdw>
                </a:effectLst>
              </a:rPr>
              <a:t>Try to see yourself through the students’ eyes: think about your appearance.</a:t>
            </a:r>
            <a:br>
              <a:rPr lang="en-US" b="1" dirty="0">
                <a:solidFill>
                  <a:schemeClr val="accent6">
                    <a:lumMod val="75000"/>
                  </a:schemeClr>
                </a:solidFill>
                <a:effectLst>
                  <a:outerShdw blurRad="38100" dist="38100" dir="2700000" algn="tl">
                    <a:srgbClr val="000000">
                      <a:alpha val="43137"/>
                    </a:srgbClr>
                  </a:outerShdw>
                </a:effectLst>
              </a:rPr>
            </a:br>
            <a:r>
              <a:rPr lang="en-US" b="1" dirty="0">
                <a:solidFill>
                  <a:schemeClr val="accent6">
                    <a:lumMod val="75000"/>
                  </a:schemeClr>
                </a:solidFill>
                <a:effectLst>
                  <a:outerShdw blurRad="38100" dist="38100" dir="2700000" algn="tl">
                    <a:srgbClr val="000000">
                      <a:alpha val="43137"/>
                    </a:srgbClr>
                  </a:outerShdw>
                </a:effectLst>
              </a:rPr>
              <a:t>Use different </a:t>
            </a:r>
            <a:r>
              <a:rPr lang="en-US" b="1" u="sng" dirty="0">
                <a:solidFill>
                  <a:schemeClr val="accent6">
                    <a:lumMod val="75000"/>
                  </a:schemeClr>
                </a:solidFill>
                <a:effectLst>
                  <a:outerShdw blurRad="38100" dist="38100" dir="2700000" algn="tl">
                    <a:srgbClr val="000000">
                      <a:alpha val="43137"/>
                    </a:srgbClr>
                  </a:outerShdw>
                </a:effectLst>
              </a:rPr>
              <a:t>gestures</a:t>
            </a:r>
            <a:r>
              <a:rPr lang="en-US" b="1" dirty="0">
                <a:solidFill>
                  <a:schemeClr val="accent6">
                    <a:lumMod val="75000"/>
                  </a:schemeClr>
                </a:solidFill>
                <a:effectLst>
                  <a:outerShdw blurRad="38100" dist="38100" dir="2700000" algn="tl">
                    <a:srgbClr val="000000">
                      <a:alpha val="43137"/>
                    </a:srgbClr>
                  </a:outerShdw>
                </a:effectLst>
              </a:rPr>
              <a:t> to help clarity, </a:t>
            </a:r>
            <a:br>
              <a:rPr lang="en-US" b="1" dirty="0">
                <a:solidFill>
                  <a:schemeClr val="accent6">
                    <a:lumMod val="75000"/>
                  </a:schemeClr>
                </a:solidFill>
                <a:effectLst>
                  <a:outerShdw blurRad="38100" dist="38100" dir="2700000" algn="tl">
                    <a:srgbClr val="000000">
                      <a:alpha val="43137"/>
                    </a:srgbClr>
                  </a:outerShdw>
                </a:effectLst>
              </a:rPr>
            </a:br>
            <a:r>
              <a:rPr lang="en-US" b="1" dirty="0">
                <a:solidFill>
                  <a:schemeClr val="accent6">
                    <a:lumMod val="75000"/>
                  </a:schemeClr>
                </a:solidFill>
                <a:effectLst>
                  <a:outerShdw blurRad="38100" dist="38100" dir="2700000" algn="tl">
                    <a:srgbClr val="000000">
                      <a:alpha val="43137"/>
                    </a:srgbClr>
                  </a:outerShdw>
                </a:effectLst>
              </a:rPr>
              <a:t>to express</a:t>
            </a:r>
            <a:r>
              <a:rPr lang="ru-RU" b="1" dirty="0">
                <a:solidFill>
                  <a:schemeClr val="accent6">
                    <a:lumMod val="75000"/>
                  </a:schemeClr>
                </a:solidFill>
                <a:effectLst>
                  <a:outerShdw blurRad="38100" dist="38100" dir="2700000" algn="tl">
                    <a:srgbClr val="000000">
                      <a:alpha val="43137"/>
                    </a:srgbClr>
                  </a:outerShdw>
                </a:effectLst>
              </a:rPr>
              <a:t> </a:t>
            </a:r>
            <a:r>
              <a:rPr lang="en-US" b="1" dirty="0">
                <a:solidFill>
                  <a:schemeClr val="accent6">
                    <a:lumMod val="75000"/>
                  </a:schemeClr>
                </a:solidFill>
                <a:effectLst>
                  <a:outerShdw blurRad="38100" dist="38100" dir="2700000" algn="tl">
                    <a:srgbClr val="000000">
                      <a:alpha val="43137"/>
                    </a:srgbClr>
                  </a:outerShdw>
                </a:effectLst>
              </a:rPr>
              <a:t>delight or</a:t>
            </a:r>
            <a:r>
              <a:rPr lang="ru-RU" b="1" dirty="0">
                <a:solidFill>
                  <a:schemeClr val="accent6">
                    <a:lumMod val="75000"/>
                  </a:schemeClr>
                </a:solidFill>
                <a:effectLst>
                  <a:outerShdw blurRad="38100" dist="38100" dir="2700000" algn="tl">
                    <a:srgbClr val="000000">
                      <a:alpha val="43137"/>
                    </a:srgbClr>
                  </a:outerShdw>
                </a:effectLst>
              </a:rPr>
              <a:t> </a:t>
            </a:r>
            <a:r>
              <a:rPr lang="en-US" b="1" dirty="0">
                <a:solidFill>
                  <a:schemeClr val="accent6">
                    <a:lumMod val="75000"/>
                  </a:schemeClr>
                </a:solidFill>
                <a:effectLst>
                  <a:outerShdw blurRad="38100" dist="38100" dir="2700000" algn="tl">
                    <a:srgbClr val="000000">
                      <a:alpha val="43137"/>
                    </a:srgbClr>
                  </a:outerShdw>
                </a:effectLst>
              </a:rPr>
              <a:t>boredom. </a:t>
            </a:r>
            <a:r>
              <a:rPr lang="ru-RU" b="1" dirty="0" smtClean="0">
                <a:solidFill>
                  <a:schemeClr val="accent2"/>
                </a:solidFill>
                <a:effectLst>
                  <a:outerShdw blurRad="38100" dist="38100" dir="2700000" algn="tl">
                    <a:srgbClr val="000000">
                      <a:alpha val="43137"/>
                    </a:srgbClr>
                  </a:outerShdw>
                </a:effectLst>
              </a:rPr>
              <a:t/>
            </a:r>
            <a:br>
              <a:rPr lang="ru-RU" b="1" dirty="0" smtClean="0">
                <a:solidFill>
                  <a:schemeClr val="accent2"/>
                </a:solidFill>
                <a:effectLst>
                  <a:outerShdw blurRad="38100" dist="38100" dir="2700000" algn="tl">
                    <a:srgbClr val="000000">
                      <a:alpha val="43137"/>
                    </a:srgbClr>
                  </a:outerShdw>
                </a:effectLst>
              </a:rPr>
            </a:br>
            <a:r>
              <a:rPr lang="ru-RU" b="1" dirty="0">
                <a:solidFill>
                  <a:schemeClr val="accent2"/>
                </a:solidFill>
                <a:effectLst>
                  <a:outerShdw blurRad="38100" dist="38100" dir="2700000" algn="tl">
                    <a:srgbClr val="000000">
                      <a:alpha val="43137"/>
                    </a:srgbClr>
                  </a:outerShdw>
                </a:effectLst>
              </a:rPr>
              <a:t/>
            </a:r>
            <a:br>
              <a:rPr lang="ru-RU" b="1" dirty="0">
                <a:solidFill>
                  <a:schemeClr val="accent2"/>
                </a:solidFill>
                <a:effectLst>
                  <a:outerShdw blurRad="38100" dist="38100" dir="2700000" algn="tl">
                    <a:srgbClr val="000000">
                      <a:alpha val="43137"/>
                    </a:srgbClr>
                  </a:outerShdw>
                </a:effectLst>
              </a:rPr>
            </a:br>
            <a:endParaRPr lang="ru-RU" b="1" dirty="0">
              <a:solidFill>
                <a:schemeClr val="accent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74418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97" y="0"/>
            <a:ext cx="12016040" cy="1987300"/>
          </a:xfrm>
        </p:spPr>
        <p:txBody>
          <a:bodyPr>
            <a:noAutofit/>
          </a:bodyPr>
          <a:lstStyle/>
          <a:p>
            <a:r>
              <a:rPr lang="en-US" b="1" dirty="0" smtClean="0">
                <a:solidFill>
                  <a:schemeClr val="tx2"/>
                </a:solidFill>
                <a:effectLst>
                  <a:outerShdw blurRad="38100" dist="38100" dir="2700000" algn="tl">
                    <a:srgbClr val="000000">
                      <a:alpha val="43137"/>
                    </a:srgbClr>
                  </a:outerShdw>
                </a:effectLst>
              </a:rPr>
              <a:t>Do not forget about your posture and overall movement. Think about</a:t>
            </a:r>
            <a:br>
              <a:rPr lang="en-US" b="1" dirty="0" smtClean="0">
                <a:solidFill>
                  <a:schemeClr val="tx2"/>
                </a:solidFill>
                <a:effectLst>
                  <a:outerShdw blurRad="38100" dist="38100" dir="2700000" algn="tl">
                    <a:srgbClr val="000000">
                      <a:alpha val="43137"/>
                    </a:srgbClr>
                  </a:outerShdw>
                </a:effectLst>
              </a:rPr>
            </a:br>
            <a:r>
              <a:rPr lang="en-US" b="1" dirty="0" smtClean="0">
                <a:solidFill>
                  <a:schemeClr val="tx2"/>
                </a:solidFill>
                <a:effectLst>
                  <a:outerShdw blurRad="38100" dist="38100" dir="2700000" algn="tl">
                    <a:srgbClr val="000000">
                      <a:alpha val="43137"/>
                    </a:srgbClr>
                  </a:outerShdw>
                </a:effectLst>
              </a:rPr>
              <a:t>behaviors to avoid!</a:t>
            </a:r>
            <a:endParaRPr lang="ru-RU" b="1" dirty="0">
              <a:solidFill>
                <a:schemeClr val="tx2"/>
              </a:solidFill>
              <a:effectLst>
                <a:outerShdw blurRad="38100" dist="38100" dir="2700000" algn="tl">
                  <a:srgbClr val="000000">
                    <a:alpha val="43137"/>
                  </a:srgbClr>
                </a:outerShdw>
              </a:effectLst>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337" y="901022"/>
            <a:ext cx="6096000" cy="4572000"/>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97" y="2136650"/>
            <a:ext cx="6096000" cy="4572000"/>
          </a:xfrm>
          <a:prstGeom prst="rect">
            <a:avLst/>
          </a:prstGeom>
        </p:spPr>
      </p:pic>
      <p:pic>
        <p:nvPicPr>
          <p:cNvPr id="4" name="Объект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885197" y="3828011"/>
            <a:ext cx="2240280" cy="3029989"/>
          </a:xfrm>
        </p:spPr>
      </p:pic>
      <p:sp>
        <p:nvSpPr>
          <p:cNvPr id="10" name="Стрелка вниз 9"/>
          <p:cNvSpPr/>
          <p:nvPr/>
        </p:nvSpPr>
        <p:spPr>
          <a:xfrm rot="-1920000">
            <a:off x="5307419" y="1286272"/>
            <a:ext cx="484632" cy="24214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244879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629" y="0"/>
            <a:ext cx="11681926" cy="3160643"/>
          </a:xfrm>
        </p:spPr>
        <p:txBody>
          <a:bodyPr>
            <a:normAutofit/>
          </a:bodyPr>
          <a:lstStyle/>
          <a:p>
            <a:r>
              <a:rPr lang="en-US" b="1" dirty="0" smtClean="0">
                <a:effectLst>
                  <a:outerShdw blurRad="38100" dist="38100" dir="2700000" algn="tl">
                    <a:srgbClr val="000000">
                      <a:alpha val="43137"/>
                    </a:srgbClr>
                  </a:outerShdw>
                </a:effectLst>
              </a:rPr>
              <a:t>How should teachers talk to students?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We must improve our </a:t>
            </a:r>
            <a:r>
              <a:rPr lang="en-US" b="1" u="sng" dirty="0" smtClean="0">
                <a:effectLst>
                  <a:outerShdw blurRad="38100" dist="38100" dir="2700000" algn="tl">
                    <a:srgbClr val="000000">
                      <a:alpha val="43137"/>
                    </a:srgbClr>
                  </a:outerShdw>
                </a:effectLst>
              </a:rPr>
              <a:t>personal speech </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(communicating vocally is one of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the crucial acting skills)</a:t>
            </a:r>
            <a:br>
              <a:rPr lang="en-US" b="1" dirty="0" smtClean="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1053" y="3417660"/>
            <a:ext cx="2733675" cy="1676400"/>
          </a:xfrm>
          <a:prstGeom prst="rect">
            <a:avLst/>
          </a:prstGeom>
        </p:spPr>
      </p:pic>
    </p:spTree>
    <p:extLst>
      <p:ext uri="{BB962C8B-B14F-4D97-AF65-F5344CB8AC3E}">
        <p14:creationId xmlns:p14="http://schemas.microsoft.com/office/powerpoint/2010/main" val="19048869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alpha val="39000"/>
          </a:srgbClr>
        </a:solidFill>
        <a:effectLst/>
      </p:bgPr>
    </p:bg>
    <p:spTree>
      <p:nvGrpSpPr>
        <p:cNvPr id="1" name=""/>
        <p:cNvGrpSpPr/>
        <p:nvPr/>
      </p:nvGrpSpPr>
      <p:grpSpPr>
        <a:xfrm>
          <a:off x="0" y="0"/>
          <a:ext cx="0" cy="0"/>
          <a:chOff x="0" y="0"/>
          <a:chExt cx="0" cy="0"/>
        </a:xfrm>
      </p:grpSpPr>
      <p:sp useBgFill="1">
        <p:nvSpPr>
          <p:cNvPr id="2" name="Заголовок 1"/>
          <p:cNvSpPr>
            <a:spLocks noGrp="1"/>
          </p:cNvSpPr>
          <p:nvPr>
            <p:ph type="title"/>
          </p:nvPr>
        </p:nvSpPr>
        <p:spPr/>
        <p:txBody>
          <a:bodyPr>
            <a:normAutofit/>
          </a:bodyPr>
          <a:lstStyle/>
          <a:p>
            <a:r>
              <a:rPr lang="en-US" b="1" dirty="0" smtClean="0">
                <a:solidFill>
                  <a:schemeClr val="tx1">
                    <a:lumMod val="75000"/>
                    <a:lumOff val="25000"/>
                  </a:schemeClr>
                </a:solidFill>
                <a:effectLst>
                  <a:outerShdw blurRad="38100" dist="38100" dir="2700000" algn="tl">
                    <a:srgbClr val="000000">
                      <a:alpha val="43137"/>
                    </a:srgbClr>
                  </a:outerShdw>
                </a:effectLst>
              </a:rPr>
              <a:t>How to be a good teacher? </a:t>
            </a:r>
            <a:br>
              <a:rPr lang="en-US" b="1" dirty="0" smtClean="0">
                <a:solidFill>
                  <a:schemeClr val="tx1">
                    <a:lumMod val="75000"/>
                    <a:lumOff val="25000"/>
                  </a:schemeClr>
                </a:solidFill>
                <a:effectLst>
                  <a:outerShdw blurRad="38100" dist="38100" dir="2700000" algn="tl">
                    <a:srgbClr val="000000">
                      <a:alpha val="43137"/>
                    </a:srgbClr>
                  </a:outerShdw>
                </a:effectLst>
              </a:rPr>
            </a:br>
            <a:r>
              <a:rPr lang="en-US" b="1" dirty="0" smtClean="0">
                <a:solidFill>
                  <a:schemeClr val="tx1">
                    <a:lumMod val="75000"/>
                    <a:lumOff val="25000"/>
                  </a:schemeClr>
                </a:solidFill>
                <a:effectLst>
                  <a:outerShdw blurRad="38100" dist="38100" dir="2700000" algn="tl">
                    <a:srgbClr val="000000">
                      <a:alpha val="43137"/>
                    </a:srgbClr>
                  </a:outerShdw>
                </a:effectLst>
              </a:rPr>
              <a:t>What makes a good teacher?</a:t>
            </a:r>
            <a:endParaRPr lang="ru-RU" b="1" dirty="0">
              <a:solidFill>
                <a:schemeClr val="tx1">
                  <a:lumMod val="75000"/>
                  <a:lumOff val="25000"/>
                </a:schemeClr>
              </a:solidFill>
              <a:effectLst>
                <a:outerShdw blurRad="38100" dist="38100" dir="2700000" algn="tl">
                  <a:srgbClr val="000000">
                    <a:alpha val="43137"/>
                  </a:srgbClr>
                </a:outerShdw>
              </a:effectLst>
            </a:endParaRPr>
          </a:p>
        </p:txBody>
      </p:sp>
      <p:pic>
        <p:nvPicPr>
          <p:cNvPr id="6" name="Рисунок 5"/>
          <p:cNvPicPr>
            <a:picLocks noChangeAspect="1"/>
          </p:cNvPicPr>
          <p:nvPr/>
        </p:nvPicPr>
        <p:blipFill>
          <a:blip r:embed="rId2"/>
          <a:stretch>
            <a:fillRect/>
          </a:stretch>
        </p:blipFill>
        <p:spPr>
          <a:xfrm>
            <a:off x="5783750" y="2574135"/>
            <a:ext cx="6053853" cy="3981033"/>
          </a:xfrm>
          <a:prstGeom prst="rect">
            <a:avLst/>
          </a:prstGeom>
        </p:spPr>
      </p:pic>
    </p:spTree>
    <p:extLst>
      <p:ext uri="{BB962C8B-B14F-4D97-AF65-F5344CB8AC3E}">
        <p14:creationId xmlns:p14="http://schemas.microsoft.com/office/powerpoint/2010/main" val="338626708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951" y="1306286"/>
            <a:ext cx="11731341" cy="5822302"/>
          </a:xfrm>
        </p:spPr>
        <p:txBody>
          <a:bodyPr>
            <a:normAutofit fontScale="90000"/>
          </a:bodyPr>
          <a:lstStyle/>
          <a:p>
            <a:r>
              <a:rPr lang="en-US" sz="4900" b="1" u="sng" dirty="0">
                <a:solidFill>
                  <a:srgbClr val="C00000"/>
                </a:solidFill>
                <a:effectLst>
                  <a:outerShdw blurRad="38100" dist="38100" dir="2700000" algn="tl">
                    <a:srgbClr val="000000">
                      <a:alpha val="43137"/>
                    </a:srgbClr>
                  </a:outerShdw>
                </a:effectLst>
              </a:rPr>
              <a:t>“Let me tell you a story…”</a:t>
            </a:r>
            <a:r>
              <a:rPr lang="en-US" sz="4900" b="1" u="sng" dirty="0" smtClean="0">
                <a:solidFill>
                  <a:srgbClr val="C00000"/>
                </a:solidFill>
                <a:effectLst>
                  <a:outerShdw blurRad="38100" dist="38100" dir="2700000" algn="tl">
                    <a:srgbClr val="000000">
                      <a:alpha val="43137"/>
                    </a:srgbClr>
                  </a:outerShdw>
                </a:effectLst>
              </a:rPr>
              <a:t/>
            </a:r>
            <a:br>
              <a:rPr lang="en-US" sz="4900" b="1" u="sng" dirty="0" smtClean="0">
                <a:solidFill>
                  <a:srgbClr val="C00000"/>
                </a:solidFill>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Think </a:t>
            </a:r>
            <a:r>
              <a:rPr lang="en-US" sz="4900" b="1" dirty="0">
                <a:effectLst>
                  <a:outerShdw blurRad="38100" dist="38100" dir="2700000" algn="tl">
                    <a:srgbClr val="000000">
                      <a:alpha val="43137"/>
                    </a:srgbClr>
                  </a:outerShdw>
                </a:effectLst>
              </a:rPr>
              <a:t>of yourself as a storyteller, conveying a secret through your teaching. </a:t>
            </a:r>
            <a:r>
              <a:rPr lang="en-US" sz="4900" b="1" u="sng" dirty="0">
                <a:effectLst>
                  <a:outerShdw blurRad="38100" dist="38100" dir="2700000" algn="tl">
                    <a:srgbClr val="000000">
                      <a:alpha val="43137"/>
                    </a:srgbClr>
                  </a:outerShdw>
                </a:effectLst>
              </a:rPr>
              <a:t>Vary your language</a:t>
            </a:r>
            <a:r>
              <a:rPr lang="en-US" sz="4900" b="1" dirty="0">
                <a:effectLst>
                  <a:outerShdw blurRad="38100" dist="38100" dir="2700000" algn="tl">
                    <a:srgbClr val="000000">
                      <a:alpha val="43137"/>
                    </a:srgbClr>
                  </a:outerShdw>
                </a:effectLst>
              </a:rPr>
              <a:t>: use active verbs to create excitement and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an </a:t>
            </a:r>
            <a:r>
              <a:rPr lang="en-US" sz="4900" b="1" dirty="0">
                <a:effectLst>
                  <a:outerShdw blurRad="38100" dist="38100" dir="2700000" algn="tl">
                    <a:srgbClr val="000000">
                      <a:alpha val="43137"/>
                    </a:srgbClr>
                  </a:outerShdw>
                </a:effectLst>
              </a:rPr>
              <a:t>emotional response. </a:t>
            </a:r>
            <a:br>
              <a:rPr lang="en-US" sz="4900" b="1" dirty="0">
                <a:effectLst>
                  <a:outerShdw blurRad="38100" dist="38100" dir="2700000" algn="tl">
                    <a:srgbClr val="000000">
                      <a:alpha val="43137"/>
                    </a:srgbClr>
                  </a:outerShdw>
                </a:effectLst>
              </a:rPr>
            </a:br>
            <a:r>
              <a:rPr lang="en-US" sz="4900" b="1" dirty="0">
                <a:effectLst>
                  <a:outerShdw blurRad="38100" dist="38100" dir="2700000" algn="tl">
                    <a:srgbClr val="000000">
                      <a:alpha val="43137"/>
                    </a:srgbClr>
                  </a:outerShdw>
                </a:effectLst>
              </a:rPr>
              <a:t>Appear </a:t>
            </a:r>
            <a:r>
              <a:rPr lang="en-US" sz="4900" b="1" u="sng" dirty="0">
                <a:effectLst>
                  <a:outerShdw blurRad="38100" dist="38100" dir="2700000" algn="tl">
                    <a:srgbClr val="000000">
                      <a:alpha val="43137"/>
                    </a:srgbClr>
                  </a:outerShdw>
                </a:effectLst>
              </a:rPr>
              <a:t>energetic</a:t>
            </a:r>
            <a:r>
              <a:rPr lang="en-US" sz="4900" b="1" dirty="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and </a:t>
            </a:r>
            <a:r>
              <a:rPr lang="en-US" sz="4900" b="1" dirty="0">
                <a:effectLst>
                  <a:outerShdw blurRad="38100" dist="38100" dir="2700000" algn="tl">
                    <a:srgbClr val="000000">
                      <a:alpha val="43137"/>
                    </a:srgbClr>
                  </a:outerShdw>
                </a:effectLst>
              </a:rPr>
              <a:t>eager to talk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about </a:t>
            </a:r>
            <a:r>
              <a:rPr lang="en-US" sz="4900" b="1" dirty="0">
                <a:effectLst>
                  <a:outerShdw blurRad="38100" dist="38100" dir="2700000" algn="tl">
                    <a:srgbClr val="000000">
                      <a:alpha val="43137"/>
                    </a:srgbClr>
                  </a:outerShdw>
                </a:effectLst>
              </a:rPr>
              <a:t>your subject.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Behave </a:t>
            </a:r>
            <a:r>
              <a:rPr lang="en-US" sz="4900" b="1" dirty="0">
                <a:effectLst>
                  <a:outerShdw blurRad="38100" dist="38100" dir="2700000" algn="tl">
                    <a:srgbClr val="000000">
                      <a:alpha val="43137"/>
                    </a:srgbClr>
                  </a:outerShdw>
                </a:effectLst>
              </a:rPr>
              <a:t>as if you are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enjoying yourself</a:t>
            </a:r>
            <a:r>
              <a:rPr lang="en-US" sz="4900" dirty="0"/>
              <a:t/>
            </a:r>
            <a:br>
              <a:rPr lang="en-US" sz="4900" dirty="0"/>
            </a:br>
            <a:r>
              <a:rPr lang="en-US" sz="4900" b="1" dirty="0" smtClean="0">
                <a:effectLst>
                  <a:outerShdw blurRad="38100" dist="38100" dir="2700000" algn="tl">
                    <a:srgbClr val="000000">
                      <a:alpha val="43137"/>
                    </a:srgbClr>
                  </a:outerShdw>
                </a:effectLst>
              </a:rPr>
              <a:t>(even if you are tired!)</a:t>
            </a:r>
            <a:r>
              <a:rPr lang="en-US" sz="4900" dirty="0" smtClean="0"/>
              <a:t/>
            </a:r>
            <a:br>
              <a:rPr lang="en-US" sz="4900" dirty="0" smtClean="0"/>
            </a:br>
            <a:r>
              <a:rPr lang="en-US" dirty="0" smtClean="0"/>
              <a:t/>
            </a:r>
            <a:br>
              <a:rPr lang="en-US" dirty="0" smtClean="0"/>
            </a:br>
            <a:r>
              <a:rPr lang="en-US" dirty="0" smtClean="0"/>
              <a:t/>
            </a:r>
            <a:br>
              <a:rPr lang="en-US" dirty="0" smtClean="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23943" y="2506662"/>
            <a:ext cx="6568057" cy="4351338"/>
          </a:xfrm>
        </p:spPr>
      </p:pic>
    </p:spTree>
    <p:extLst>
      <p:ext uri="{BB962C8B-B14F-4D97-AF65-F5344CB8AC3E}">
        <p14:creationId xmlns:p14="http://schemas.microsoft.com/office/powerpoint/2010/main" val="88595174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7241" y="159026"/>
            <a:ext cx="11669350" cy="6409725"/>
          </a:xfrm>
        </p:spPr>
        <p:txBody>
          <a:bodyPr>
            <a:normAutofit fontScale="90000"/>
          </a:bodyPr>
          <a:lstStyle/>
          <a:p>
            <a:pPr lvl="0"/>
            <a:r>
              <a:rPr lang="ru-RU" sz="4900" b="1" dirty="0" err="1">
                <a:effectLst>
                  <a:outerShdw blurRad="38100" dist="38100" dir="2700000" algn="tl">
                    <a:srgbClr val="000000">
                      <a:alpha val="43137"/>
                    </a:srgbClr>
                  </a:outerShdw>
                </a:effectLst>
              </a:rPr>
              <a:t>Some</a:t>
            </a:r>
            <a:r>
              <a:rPr lang="ru-RU" sz="4900" b="1" dirty="0">
                <a:effectLst>
                  <a:outerShdw blurRad="38100" dist="38100" dir="2700000" algn="tl">
                    <a:srgbClr val="000000">
                      <a:alpha val="43137"/>
                    </a:srgbClr>
                  </a:outerShdw>
                </a:effectLst>
              </a:rPr>
              <a:t> </a:t>
            </a:r>
            <a:r>
              <a:rPr lang="ru-RU" sz="4900" b="1" dirty="0" err="1">
                <a:effectLst>
                  <a:outerShdw blurRad="38100" dist="38100" dir="2700000" algn="tl">
                    <a:srgbClr val="000000">
                      <a:alpha val="43137"/>
                    </a:srgbClr>
                  </a:outerShdw>
                </a:effectLst>
              </a:rPr>
              <a:t>practical</a:t>
            </a:r>
            <a:r>
              <a:rPr lang="ru-RU" sz="4900" b="1" dirty="0">
                <a:effectLst>
                  <a:outerShdw blurRad="38100" dist="38100" dir="2700000" algn="tl">
                    <a:srgbClr val="000000">
                      <a:alpha val="43137"/>
                    </a:srgbClr>
                  </a:outerShdw>
                </a:effectLst>
              </a:rPr>
              <a:t> </a:t>
            </a:r>
            <a:r>
              <a:rPr lang="ru-RU" sz="4900" b="1" dirty="0" err="1" smtClean="0">
                <a:effectLst>
                  <a:outerShdw blurRad="38100" dist="38100" dir="2700000" algn="tl">
                    <a:srgbClr val="000000">
                      <a:alpha val="43137"/>
                    </a:srgbClr>
                  </a:outerShdw>
                </a:effectLst>
              </a:rPr>
              <a:t>strategies</a:t>
            </a:r>
            <a:r>
              <a:rPr lang="en-US" sz="4900" b="1" dirty="0" smtClean="0">
                <a:effectLst>
                  <a:outerShdw blurRad="38100" dist="38100" dir="2700000" algn="tl">
                    <a:srgbClr val="000000">
                      <a:alpha val="43137"/>
                    </a:srgbClr>
                  </a:outerShdw>
                </a:effectLst>
              </a:rPr>
              <a:t> of </a:t>
            </a:r>
            <a:r>
              <a:rPr lang="en-US" sz="4900" b="1" u="sng" dirty="0" smtClean="0">
                <a:effectLst>
                  <a:outerShdw blurRad="38100" dist="38100" dir="2700000" algn="tl">
                    <a:srgbClr val="000000">
                      <a:alpha val="43137"/>
                    </a:srgbClr>
                  </a:outerShdw>
                </a:effectLst>
              </a:rPr>
              <a:t>stress management</a:t>
            </a:r>
            <a:r>
              <a:rPr lang="en-US" sz="4900" b="1" dirty="0" smtClean="0">
                <a:effectLst>
                  <a:outerShdw blurRad="38100" dist="38100" dir="2700000" algn="tl">
                    <a:srgbClr val="000000">
                      <a:alpha val="43137"/>
                    </a:srgbClr>
                  </a:outerShdw>
                </a:effectLst>
              </a:rPr>
              <a:t>: take </a:t>
            </a:r>
            <a:r>
              <a:rPr lang="en-US" sz="4900" b="1" dirty="0">
                <a:effectLst>
                  <a:outerShdw blurRad="38100" dist="38100" dir="2700000" algn="tl">
                    <a:srgbClr val="000000">
                      <a:alpha val="43137"/>
                    </a:srgbClr>
                  </a:outerShdw>
                </a:effectLst>
              </a:rPr>
              <a:t>care of yourself </a:t>
            </a:r>
            <a:r>
              <a:rPr lang="en-US" sz="4900" b="1" dirty="0" smtClean="0">
                <a:effectLst>
                  <a:outerShdw blurRad="38100" dist="38100" dir="2700000" algn="tl">
                    <a:srgbClr val="000000">
                      <a:alpha val="43137"/>
                    </a:srgbClr>
                  </a:outerShdw>
                </a:effectLst>
              </a:rPr>
              <a:t>so that </a:t>
            </a:r>
            <a:r>
              <a:rPr lang="en-US" sz="4900" b="1" dirty="0">
                <a:effectLst>
                  <a:outerShdw blurRad="38100" dist="38100" dir="2700000" algn="tl">
                    <a:srgbClr val="000000">
                      <a:alpha val="43137"/>
                    </a:srgbClr>
                  </a:outerShdw>
                </a:effectLst>
              </a:rPr>
              <a:t>you can take care of </a:t>
            </a:r>
            <a:r>
              <a:rPr lang="en-US" sz="4900" b="1" dirty="0" smtClean="0">
                <a:effectLst>
                  <a:outerShdw blurRad="38100" dist="38100" dir="2700000" algn="tl">
                    <a:srgbClr val="000000">
                      <a:alpha val="43137"/>
                    </a:srgbClr>
                  </a:outerShdw>
                </a:effectLst>
              </a:rPr>
              <a:t>your students. </a:t>
            </a:r>
            <a:r>
              <a:rPr lang="ru-RU" sz="4900" b="1" dirty="0">
                <a:effectLst>
                  <a:outerShdw blurRad="38100" dist="38100" dir="2700000" algn="tl">
                    <a:srgbClr val="000000">
                      <a:alpha val="43137"/>
                    </a:srgbClr>
                  </a:outerShdw>
                </a:effectLst>
              </a:rPr>
              <a:t/>
            </a:r>
            <a:br>
              <a:rPr lang="ru-RU" sz="4900" b="1" dirty="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Treat </a:t>
            </a:r>
            <a:r>
              <a:rPr lang="en-US" sz="4900" b="1" dirty="0">
                <a:effectLst>
                  <a:outerShdw blurRad="38100" dist="38100" dir="2700000" algn="tl">
                    <a:srgbClr val="000000">
                      <a:alpha val="43137"/>
                    </a:srgbClr>
                  </a:outerShdw>
                </a:effectLst>
              </a:rPr>
              <a:t>every day as a new </a:t>
            </a:r>
            <a:r>
              <a:rPr lang="en-US" sz="4900" b="1" dirty="0" smtClean="0">
                <a:effectLst>
                  <a:outerShdw blurRad="38100" dist="38100" dir="2700000" algn="tl">
                    <a:srgbClr val="000000">
                      <a:alpha val="43137"/>
                    </a:srgbClr>
                  </a:outerShdw>
                </a:effectLst>
              </a:rPr>
              <a:t>day </a:t>
            </a:r>
            <a:r>
              <a:rPr lang="en-US" sz="4900" b="1" dirty="0">
                <a:effectLst>
                  <a:outerShdw blurRad="38100" dist="38100" dir="2700000" algn="tl">
                    <a:srgbClr val="000000">
                      <a:alpha val="43137"/>
                    </a:srgbClr>
                  </a:outerShdw>
                </a:effectLst>
              </a:rPr>
              <a:t>and strive </a:t>
            </a:r>
            <a:r>
              <a:rPr lang="en-US" sz="4900" b="1" dirty="0" smtClean="0">
                <a:effectLst>
                  <a:outerShdw blurRad="38100" dist="38100" dir="2700000" algn="tl">
                    <a:srgbClr val="000000">
                      <a:alpha val="43137"/>
                    </a:srgbClr>
                  </a:outerShdw>
                </a:effectLst>
              </a:rPr>
              <a:t>to </a:t>
            </a:r>
            <a:r>
              <a:rPr lang="en-US" sz="4900" b="1" dirty="0">
                <a:effectLst>
                  <a:outerShdw blurRad="38100" dist="38100" dir="2700000" algn="tl">
                    <a:srgbClr val="000000">
                      <a:alpha val="43137"/>
                    </a:srgbClr>
                  </a:outerShdw>
                </a:effectLst>
              </a:rPr>
              <a:t>be a </a:t>
            </a:r>
            <a:r>
              <a:rPr lang="en-US" sz="4900" b="1" dirty="0" smtClean="0">
                <a:effectLst>
                  <a:outerShdw blurRad="38100" dist="38100" dir="2700000" algn="tl">
                    <a:srgbClr val="000000">
                      <a:alpha val="43137"/>
                    </a:srgbClr>
                  </a:outerShdw>
                </a:effectLst>
              </a:rPr>
              <a:t>little</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better </a:t>
            </a:r>
            <a:r>
              <a:rPr lang="en-US" sz="4900" b="1" dirty="0">
                <a:effectLst>
                  <a:outerShdw blurRad="38100" dist="38100" dir="2700000" algn="tl">
                    <a:srgbClr val="000000">
                      <a:alpha val="43137"/>
                    </a:srgbClr>
                  </a:outerShdw>
                </a:effectLst>
              </a:rPr>
              <a:t>each day</a:t>
            </a:r>
            <a:r>
              <a:rPr lang="en-US" sz="4900" b="1" dirty="0" smtClean="0">
                <a:effectLst>
                  <a:outerShdw blurRad="38100" dist="38100" dir="2700000" algn="tl">
                    <a:srgbClr val="000000">
                      <a:alpha val="43137"/>
                    </a:srgbClr>
                  </a:outerShdw>
                </a:effectLst>
              </a:rPr>
              <a:t>.</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But don’t </a:t>
            </a:r>
            <a:r>
              <a:rPr lang="en-US" sz="4900" b="1" dirty="0">
                <a:effectLst>
                  <a:outerShdw blurRad="38100" dist="38100" dir="2700000" algn="tl">
                    <a:srgbClr val="000000">
                      <a:alpha val="43137"/>
                    </a:srgbClr>
                  </a:outerShdw>
                </a:effectLst>
              </a:rPr>
              <a:t>try to be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perfect</a:t>
            </a:r>
            <a:r>
              <a:rPr lang="en-US" sz="4900" b="1" i="1" dirty="0">
                <a:effectLst>
                  <a:outerShdw blurRad="38100" dist="38100" dir="2700000" algn="tl">
                    <a:srgbClr val="000000">
                      <a:alpha val="43137"/>
                    </a:srgbClr>
                  </a:outerShdw>
                </a:effectLst>
              </a:rPr>
              <a:t>.</a:t>
            </a:r>
            <a:r>
              <a:rPr lang="en-US" sz="4900" b="1" dirty="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Focus </a:t>
            </a:r>
            <a:r>
              <a:rPr lang="en-US" sz="4900" b="1" dirty="0">
                <a:effectLst>
                  <a:outerShdw blurRad="38100" dist="38100" dir="2700000" algn="tl">
                    <a:srgbClr val="000000">
                      <a:alpha val="43137"/>
                    </a:srgbClr>
                  </a:outerShdw>
                </a:effectLst>
              </a:rPr>
              <a:t>on what is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in </a:t>
            </a:r>
            <a:r>
              <a:rPr lang="en-US" sz="4900" b="1" dirty="0">
                <a:effectLst>
                  <a:outerShdw blurRad="38100" dist="38100" dir="2700000" algn="tl">
                    <a:srgbClr val="000000">
                      <a:alpha val="43137"/>
                    </a:srgbClr>
                  </a:outerShdw>
                </a:effectLst>
              </a:rPr>
              <a:t>your </a:t>
            </a:r>
            <a:r>
              <a:rPr lang="en-US" sz="4900" b="1" dirty="0" smtClean="0">
                <a:effectLst>
                  <a:outerShdw blurRad="38100" dist="38100" dir="2700000" algn="tl">
                    <a:srgbClr val="000000">
                      <a:alpha val="43137"/>
                    </a:srgbClr>
                  </a:outerShdw>
                </a:effectLst>
              </a:rPr>
              <a:t/>
            </a:r>
            <a:br>
              <a:rPr lang="en-US" sz="4900" b="1" dirty="0" smtClean="0">
                <a:effectLst>
                  <a:outerShdw blurRad="38100" dist="38100" dir="2700000" algn="tl">
                    <a:srgbClr val="000000">
                      <a:alpha val="43137"/>
                    </a:srgbClr>
                  </a:outerShdw>
                </a:effectLst>
              </a:rPr>
            </a:br>
            <a:r>
              <a:rPr lang="en-US" sz="4900" b="1" dirty="0" smtClean="0">
                <a:effectLst>
                  <a:outerShdw blurRad="38100" dist="38100" dir="2700000" algn="tl">
                    <a:srgbClr val="000000">
                      <a:alpha val="43137"/>
                    </a:srgbClr>
                  </a:outerShdw>
                </a:effectLst>
              </a:rPr>
              <a:t>control. </a:t>
            </a:r>
            <a:r>
              <a:rPr lang="ru-RU" dirty="0"/>
              <a:t/>
            </a:r>
            <a:br>
              <a:rPr lang="ru-RU" dirty="0"/>
            </a:br>
            <a:r>
              <a:rPr lang="en-US" b="1" dirty="0" smtClean="0">
                <a:effectLst>
                  <a:outerShdw blurRad="38100" dist="38100" dir="2700000" algn="tl">
                    <a:srgbClr val="000000">
                      <a:alpha val="43137"/>
                    </a:srgbClr>
                  </a:outerShdw>
                </a:effectLst>
              </a:rPr>
              <a:t> </a:t>
            </a:r>
            <a:r>
              <a:rPr lang="ru-RU" sz="4000" b="1" dirty="0">
                <a:effectLst>
                  <a:outerShdw blurRad="38100" dist="38100" dir="2700000" algn="tl">
                    <a:srgbClr val="000000">
                      <a:alpha val="43137"/>
                    </a:srgbClr>
                  </a:outerShdw>
                </a:effectLst>
              </a:rPr>
              <a:t/>
            </a:r>
            <a:br>
              <a:rPr lang="ru-RU" sz="4000" b="1" dirty="0">
                <a:effectLst>
                  <a:outerShdw blurRad="38100" dist="38100" dir="2700000" algn="tl">
                    <a:srgbClr val="000000">
                      <a:alpha val="43137"/>
                    </a:srgbClr>
                  </a:outerShdw>
                </a:effectLst>
              </a:rPr>
            </a:br>
            <a:endParaRPr lang="ru-RU" dirty="0"/>
          </a:p>
        </p:txBody>
      </p:sp>
      <p:pic>
        <p:nvPicPr>
          <p:cNvPr id="5" name="Объект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6800" y="3622040"/>
            <a:ext cx="6045200" cy="3235960"/>
          </a:xfrm>
          <a:prstGeom prst="rect">
            <a:avLst/>
          </a:prstGeom>
        </p:spPr>
      </p:pic>
    </p:spTree>
    <p:extLst>
      <p:ext uri="{BB962C8B-B14F-4D97-AF65-F5344CB8AC3E}">
        <p14:creationId xmlns:p14="http://schemas.microsoft.com/office/powerpoint/2010/main" val="29811004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833" y="655983"/>
            <a:ext cx="9090315" cy="6565912"/>
          </a:xfrm>
        </p:spPr>
        <p:txBody>
          <a:bodyPr>
            <a:noAutofit/>
          </a:bodyPr>
          <a:lstStyle/>
          <a:p>
            <a:r>
              <a:rPr lang="en-US" b="1" dirty="0" smtClean="0">
                <a:effectLst>
                  <a:outerShdw blurRad="38100" dist="38100" dir="2700000" algn="tl">
                    <a:srgbClr val="000000">
                      <a:alpha val="43137"/>
                    </a:srgbClr>
                  </a:outerShdw>
                </a:effectLst>
              </a:rPr>
              <a:t>Try to free up your teaching style.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For some time move away from chalk,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books and talk.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Ask yourself: what can I really do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to help my students learn?</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Do not forget that drama</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techniques and your own</a:t>
            </a:r>
            <a:br>
              <a:rPr lang="en-US" b="1" dirty="0" smtClean="0">
                <a:effectLst>
                  <a:outerShdw blurRad="38100" dist="38100" dir="2700000" algn="tl">
                    <a:srgbClr val="000000">
                      <a:alpha val="43137"/>
                    </a:srgbClr>
                  </a:outerShdw>
                </a:effectLst>
              </a:rPr>
            </a:br>
            <a:r>
              <a:rPr lang="en-US" b="1" u="sng" dirty="0" smtClean="0">
                <a:effectLst>
                  <a:outerShdw blurRad="38100" dist="38100" dir="2700000" algn="tl">
                    <a:srgbClr val="000000">
                      <a:alpha val="43137"/>
                    </a:srgbClr>
                  </a:outerShdw>
                </a:effectLst>
              </a:rPr>
              <a:t>acting skills </a:t>
            </a:r>
            <a:r>
              <a:rPr lang="en-US" b="1" dirty="0" smtClean="0">
                <a:effectLst>
                  <a:outerShdw blurRad="38100" dist="38100" dir="2700000" algn="tl">
                    <a:srgbClr val="000000">
                      <a:alpha val="43137"/>
                    </a:srgbClr>
                  </a:outerShdw>
                </a:effectLst>
              </a:rPr>
              <a:t>are </a:t>
            </a:r>
            <a:br>
              <a:rPr lang="en-US" b="1" dirty="0" smtClean="0">
                <a:effectLst>
                  <a:outerShdw blurRad="38100" dist="38100" dir="2700000" algn="tl">
                    <a:srgbClr val="000000">
                      <a:alpha val="43137"/>
                    </a:srgbClr>
                  </a:outerShdw>
                </a:effectLst>
              </a:rPr>
            </a:br>
            <a:r>
              <a:rPr lang="en-US" b="1" u="sng" dirty="0" smtClean="0">
                <a:solidFill>
                  <a:schemeClr val="accent6">
                    <a:lumMod val="50000"/>
                  </a:schemeClr>
                </a:solidFill>
                <a:effectLst>
                  <a:outerShdw blurRad="38100" dist="38100" dir="2700000" algn="tl">
                    <a:srgbClr val="000000">
                      <a:alpha val="43137"/>
                    </a:srgbClr>
                  </a:outerShdw>
                </a:effectLst>
              </a:rPr>
              <a:t>powerful teaching</a:t>
            </a:r>
            <a:br>
              <a:rPr lang="en-US" b="1" u="sng" dirty="0" smtClean="0">
                <a:solidFill>
                  <a:schemeClr val="accent6">
                    <a:lumMod val="50000"/>
                  </a:schemeClr>
                </a:solidFill>
                <a:effectLst>
                  <a:outerShdw blurRad="38100" dist="38100" dir="2700000" algn="tl">
                    <a:srgbClr val="000000">
                      <a:alpha val="43137"/>
                    </a:srgbClr>
                  </a:outerShdw>
                </a:effectLst>
              </a:rPr>
            </a:br>
            <a:r>
              <a:rPr lang="en-US" b="1" u="sng" dirty="0" smtClean="0">
                <a:solidFill>
                  <a:schemeClr val="accent6">
                    <a:lumMod val="50000"/>
                  </a:schemeClr>
                </a:solidFill>
                <a:effectLst>
                  <a:outerShdw blurRad="38100" dist="38100" dir="2700000" algn="tl">
                    <a:srgbClr val="000000">
                      <a:alpha val="43137"/>
                    </a:srgbClr>
                  </a:outerShdw>
                </a:effectLst>
              </a:rPr>
              <a:t>strategies</a:t>
            </a:r>
            <a:r>
              <a:rPr lang="en-US" sz="4100" b="1" dirty="0" smtClean="0">
                <a:effectLst>
                  <a:outerShdw blurRad="38100" dist="38100" dir="2700000" algn="tl">
                    <a:srgbClr val="000000">
                      <a:alpha val="43137"/>
                    </a:srgbClr>
                  </a:outerShdw>
                </a:effectLst>
              </a:rPr>
              <a:t>.  </a:t>
            </a:r>
            <a:r>
              <a:rPr lang="ru-RU" sz="4100" dirty="0" smtClean="0"/>
              <a:t/>
            </a:r>
            <a:br>
              <a:rPr lang="ru-RU" sz="4100" dirty="0" smtClean="0"/>
            </a:br>
            <a:r>
              <a:rPr lang="en-US" sz="4100" dirty="0"/>
              <a:t/>
            </a:r>
            <a:br>
              <a:rPr lang="en-US" sz="4100" dirty="0"/>
            </a:br>
            <a:endParaRPr lang="ru-RU" sz="4100" dirty="0"/>
          </a:p>
        </p:txBody>
      </p:sp>
      <p:pic>
        <p:nvPicPr>
          <p:cNvPr id="6"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80823" y="3938939"/>
            <a:ext cx="2476500" cy="2476500"/>
          </a:xfrm>
          <a:prstGeom prst="rect">
            <a:avLst/>
          </a:prstGeom>
        </p:spPr>
      </p:pic>
    </p:spTree>
    <p:extLst>
      <p:ext uri="{BB962C8B-B14F-4D97-AF65-F5344CB8AC3E}">
        <p14:creationId xmlns:p14="http://schemas.microsoft.com/office/powerpoint/2010/main" val="2252317051"/>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3224" y="951722"/>
            <a:ext cx="11590176" cy="5906278"/>
          </a:xfrm>
        </p:spPr>
        <p:txBody>
          <a:bodyPr>
            <a:normAutofit fontScale="90000"/>
          </a:bodyPr>
          <a:lstStyle/>
          <a:p>
            <a:r>
              <a:rPr lang="en-US" sz="4900" b="1" dirty="0" smtClean="0">
                <a:effectLst>
                  <a:outerShdw blurRad="38100" dist="38100" dir="2700000" algn="tl">
                    <a:srgbClr val="000000">
                      <a:alpha val="43137"/>
                    </a:srgbClr>
                  </a:outerShdw>
                </a:effectLst>
              </a:rPr>
              <a:t>Good teachers should make their lessons </a:t>
            </a:r>
            <a:r>
              <a:rPr lang="en-US" sz="4900" b="1" u="sng" dirty="0" smtClean="0">
                <a:effectLst>
                  <a:outerShdw blurRad="38100" dist="38100" dir="2700000" algn="tl">
                    <a:srgbClr val="000000">
                      <a:alpha val="43137"/>
                    </a:srgbClr>
                  </a:outerShdw>
                </a:effectLst>
              </a:rPr>
              <a:t>interesting</a:t>
            </a:r>
            <a:r>
              <a:rPr lang="en-US" sz="4900" b="1" dirty="0" smtClean="0">
                <a:effectLst>
                  <a:outerShdw blurRad="38100" dist="38100" dir="2700000" algn="tl">
                    <a:srgbClr val="000000">
                      <a:alpha val="43137"/>
                    </a:srgbClr>
                  </a:outerShdw>
                </a:effectLst>
              </a:rPr>
              <a:t> so you don’t fall asleep in them. </a:t>
            </a:r>
            <a:br>
              <a:rPr lang="en-US" sz="4900" b="1" dirty="0" smtClean="0">
                <a:effectLst>
                  <a:outerShdw blurRad="38100" dist="38100" dir="2700000" algn="tl">
                    <a:srgbClr val="000000">
                      <a:alpha val="43137"/>
                    </a:srgbClr>
                  </a:outerShdw>
                </a:effectLst>
              </a:rPr>
            </a:b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They must </a:t>
            </a:r>
            <a:r>
              <a:rPr lang="en-US" sz="4900" b="1" u="sng" dirty="0" smtClean="0">
                <a:effectLst>
                  <a:outerShdw blurRad="38100" dist="38100" dir="2700000" algn="tl">
                    <a:srgbClr val="000000">
                      <a:alpha val="43137"/>
                    </a:srgbClr>
                  </a:outerShdw>
                </a:effectLst>
              </a:rPr>
              <a:t>love</a:t>
            </a:r>
            <a:r>
              <a:rPr lang="en-US" sz="4900" b="1" dirty="0" smtClean="0">
                <a:effectLst>
                  <a:outerShdw blurRad="38100" dist="38100" dir="2700000" algn="tl">
                    <a:srgbClr val="000000">
                      <a:alpha val="43137"/>
                    </a:srgbClr>
                  </a:outerShdw>
                </a:effectLst>
              </a:rPr>
              <a:t> their job and really enjoy it. </a:t>
            </a:r>
            <a:br>
              <a:rPr lang="en-US" sz="4900" b="1" dirty="0" smtClean="0">
                <a:effectLst>
                  <a:outerShdw blurRad="38100" dist="38100" dir="2700000" algn="tl">
                    <a:srgbClr val="000000">
                      <a:alpha val="43137"/>
                    </a:srgbClr>
                  </a:outerShdw>
                </a:effectLst>
              </a:rPr>
            </a:b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They have their own </a:t>
            </a:r>
            <a:r>
              <a:rPr lang="en-US" sz="4900" b="1" u="sng" dirty="0" smtClean="0">
                <a:effectLst>
                  <a:outerShdw blurRad="38100" dist="38100" dir="2700000" algn="tl">
                    <a:srgbClr val="000000">
                      <a:alpha val="43137"/>
                    </a:srgbClr>
                  </a:outerShdw>
                </a:effectLst>
              </a:rPr>
              <a:t>personality</a:t>
            </a:r>
            <a:r>
              <a:rPr lang="en-US" sz="4900" b="1" dirty="0" smtClean="0">
                <a:effectLst>
                  <a:outerShdw blurRad="38100" dist="38100" dir="2700000" algn="tl">
                    <a:srgbClr val="000000">
                      <a:alpha val="43137"/>
                    </a:srgbClr>
                  </a:outerShdw>
                </a:effectLst>
              </a:rPr>
              <a:t> and doesn’t hide</a:t>
            </a:r>
            <a:r>
              <a:rPr lang="ru-RU" sz="4900" b="1" dirty="0" smtClean="0">
                <a:effectLst>
                  <a:outerShdw blurRad="38100" dist="38100" dir="2700000" algn="tl">
                    <a:srgbClr val="000000">
                      <a:alpha val="43137"/>
                    </a:srgbClr>
                  </a:outerShdw>
                </a:effectLst>
              </a:rPr>
              <a:t/>
            </a:r>
            <a:br>
              <a:rPr lang="ru-RU" sz="4900" b="1" dirty="0" smtClean="0">
                <a:effectLst>
                  <a:outerShdw blurRad="38100" dist="38100" dir="2700000" algn="tl">
                    <a:srgbClr val="000000">
                      <a:alpha val="43137"/>
                    </a:srgbClr>
                  </a:outerShdw>
                </a:effectLst>
              </a:rPr>
            </a:br>
            <a:r>
              <a:rPr lang="ru-RU" sz="4900" b="1" dirty="0">
                <a:effectLst>
                  <a:outerShdw blurRad="38100" dist="38100" dir="2700000" algn="tl">
                    <a:srgbClr val="000000">
                      <a:alpha val="43137"/>
                    </a:srgbClr>
                  </a:outerShdw>
                </a:effectLst>
              </a:rPr>
              <a:t> </a:t>
            </a: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 it from students. </a:t>
            </a:r>
            <a:br>
              <a:rPr lang="en-US" sz="4900" b="1" dirty="0" smtClean="0">
                <a:effectLst>
                  <a:outerShdw blurRad="38100" dist="38100" dir="2700000" algn="tl">
                    <a:srgbClr val="000000">
                      <a:alpha val="43137"/>
                    </a:srgbClr>
                  </a:outerShdw>
                </a:effectLst>
              </a:rPr>
            </a:b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They should be able to correct students without</a:t>
            </a:r>
            <a:r>
              <a:rPr lang="ru-RU" sz="4900" b="1" dirty="0" smtClean="0">
                <a:effectLst>
                  <a:outerShdw blurRad="38100" dist="38100" dir="2700000" algn="tl">
                    <a:srgbClr val="000000">
                      <a:alpha val="43137"/>
                    </a:srgbClr>
                  </a:outerShdw>
                </a:effectLst>
              </a:rPr>
              <a:t/>
            </a:r>
            <a:br>
              <a:rPr lang="ru-RU" sz="4900" b="1" dirty="0" smtClean="0">
                <a:effectLst>
                  <a:outerShdw blurRad="38100" dist="38100" dir="2700000" algn="tl">
                    <a:srgbClr val="000000">
                      <a:alpha val="43137"/>
                    </a:srgbClr>
                  </a:outerShdw>
                </a:effectLst>
              </a:rPr>
            </a:br>
            <a:r>
              <a:rPr lang="ru-RU" sz="4900" b="1" dirty="0">
                <a:effectLst>
                  <a:outerShdw blurRad="38100" dist="38100" dir="2700000" algn="tl">
                    <a:srgbClr val="000000">
                      <a:alpha val="43137"/>
                    </a:srgbClr>
                  </a:outerShdw>
                </a:effectLst>
              </a:rPr>
              <a:t> </a:t>
            </a: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 offending them. </a:t>
            </a:r>
            <a:br>
              <a:rPr lang="en-US" sz="4900" b="1" dirty="0" smtClean="0">
                <a:effectLst>
                  <a:outerShdw blurRad="38100" dist="38100" dir="2700000" algn="tl">
                    <a:srgbClr val="000000">
                      <a:alpha val="43137"/>
                    </a:srgbClr>
                  </a:outerShdw>
                </a:effectLst>
              </a:rPr>
            </a:b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A good teacher is </a:t>
            </a:r>
            <a:r>
              <a:rPr lang="ru-RU" sz="4900" b="1" dirty="0" smtClean="0">
                <a:effectLst>
                  <a:outerShdw blurRad="38100" dist="38100" dir="2700000" algn="tl">
                    <a:srgbClr val="000000">
                      <a:alpha val="43137"/>
                    </a:srgbClr>
                  </a:outerShdw>
                </a:effectLst>
              </a:rPr>
              <a:t/>
            </a:r>
            <a:br>
              <a:rPr lang="ru-RU" sz="4900" b="1" dirty="0" smtClean="0">
                <a:effectLst>
                  <a:outerShdw blurRad="38100" dist="38100" dir="2700000" algn="tl">
                    <a:srgbClr val="000000">
                      <a:alpha val="43137"/>
                    </a:srgbClr>
                  </a:outerShdw>
                </a:effectLst>
              </a:rPr>
            </a:b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someone who </a:t>
            </a:r>
            <a:r>
              <a:rPr lang="en-US" sz="4900" b="1" u="sng" dirty="0" smtClean="0">
                <a:effectLst>
                  <a:outerShdw blurRad="38100" dist="38100" dir="2700000" algn="tl">
                    <a:srgbClr val="000000">
                      <a:alpha val="43137"/>
                    </a:srgbClr>
                  </a:outerShdw>
                </a:effectLst>
              </a:rPr>
              <a:t>helps</a:t>
            </a:r>
            <a:r>
              <a:rPr lang="en-US" sz="4900" b="1" dirty="0" smtClean="0">
                <a:effectLst>
                  <a:outerShdw blurRad="38100" dist="38100" dir="2700000" algn="tl">
                    <a:srgbClr val="000000">
                      <a:alpha val="43137"/>
                    </a:srgbClr>
                  </a:outerShdw>
                </a:effectLst>
              </a:rPr>
              <a:t> </a:t>
            </a:r>
            <a:r>
              <a:rPr lang="ru-RU" sz="4900" b="1" dirty="0" smtClean="0">
                <a:effectLst>
                  <a:outerShdw blurRad="38100" dist="38100" dir="2700000" algn="tl">
                    <a:srgbClr val="000000">
                      <a:alpha val="43137"/>
                    </a:srgbClr>
                  </a:outerShdw>
                </a:effectLst>
              </a:rPr>
              <a:t/>
            </a:r>
            <a:br>
              <a:rPr lang="ru-RU" sz="4900" b="1" dirty="0" smtClean="0">
                <a:effectLst>
                  <a:outerShdw blurRad="38100" dist="38100" dir="2700000" algn="tl">
                    <a:srgbClr val="000000">
                      <a:alpha val="43137"/>
                    </a:srgbClr>
                  </a:outerShdw>
                </a:effectLst>
              </a:rPr>
            </a:br>
            <a:r>
              <a:rPr lang="ru-RU" sz="4900" b="1" dirty="0" smtClean="0">
                <a:effectLst>
                  <a:outerShdw blurRad="38100" dist="38100" dir="2700000" algn="tl">
                    <a:srgbClr val="000000">
                      <a:alpha val="43137"/>
                    </a:srgbClr>
                  </a:outerShdw>
                </a:effectLst>
              </a:rPr>
              <a:t>        </a:t>
            </a:r>
            <a:r>
              <a:rPr lang="en-US" sz="4900" b="1" dirty="0" smtClean="0">
                <a:effectLst>
                  <a:outerShdw blurRad="38100" dist="38100" dir="2700000" algn="tl">
                    <a:srgbClr val="000000">
                      <a:alpha val="43137"/>
                    </a:srgbClr>
                  </a:outerShdw>
                </a:effectLst>
              </a:rPr>
              <a:t>rather than shouts. </a:t>
            </a:r>
            <a:r>
              <a:rPr lang="en-US" dirty="0" smtClean="0"/>
              <a:t/>
            </a:r>
            <a:br>
              <a:rPr lang="en-US" dirty="0" smtClean="0"/>
            </a:br>
            <a:r>
              <a:rPr lang="en-US" dirty="0" smtClean="0"/>
              <a:t/>
            </a:r>
            <a:br>
              <a:rPr lang="en-US" dirty="0" smtClean="0"/>
            </a:br>
            <a:endParaRPr lang="ru-RU" dirty="0"/>
          </a:p>
        </p:txBody>
      </p:sp>
      <p:pic>
        <p:nvPicPr>
          <p:cNvPr id="3" name="Рисунок 2"/>
          <p:cNvPicPr>
            <a:picLocks noChangeAspect="1"/>
          </p:cNvPicPr>
          <p:nvPr/>
        </p:nvPicPr>
        <p:blipFill>
          <a:blip r:embed="rId2"/>
          <a:stretch>
            <a:fillRect/>
          </a:stretch>
        </p:blipFill>
        <p:spPr>
          <a:xfrm>
            <a:off x="7973477" y="4395121"/>
            <a:ext cx="2097206" cy="2182557"/>
          </a:xfrm>
          <a:prstGeom prst="rect">
            <a:avLst/>
          </a:prstGeom>
        </p:spPr>
      </p:pic>
    </p:spTree>
    <p:extLst>
      <p:ext uri="{BB962C8B-B14F-4D97-AF65-F5344CB8AC3E}">
        <p14:creationId xmlns:p14="http://schemas.microsoft.com/office/powerpoint/2010/main" val="2950933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3224" y="365125"/>
            <a:ext cx="11532322" cy="4216462"/>
          </a:xfrm>
        </p:spPr>
        <p:txBody>
          <a:bodyPr>
            <a:noAutofit/>
          </a:bodyPr>
          <a:lstStyle/>
          <a:p>
            <a:r>
              <a:rPr lang="en-US" b="1" u="sng" dirty="0" smtClean="0">
                <a:solidFill>
                  <a:srgbClr val="7030A0"/>
                </a:solidFill>
                <a:effectLst>
                  <a:outerShdw blurRad="38100" dist="38100" dir="2700000" algn="tl">
                    <a:srgbClr val="000000">
                      <a:alpha val="43137"/>
                    </a:srgbClr>
                  </a:outerShdw>
                </a:effectLst>
              </a:rPr>
              <a:t>Our goals</a:t>
            </a:r>
            <a:r>
              <a:rPr lang="en-US" b="1" dirty="0" smtClean="0">
                <a:solidFill>
                  <a:srgbClr val="7030A0"/>
                </a:solidFill>
                <a:effectLst>
                  <a:outerShdw blurRad="38100" dist="38100" dir="2700000" algn="tl">
                    <a:srgbClr val="000000">
                      <a:alpha val="43137"/>
                    </a:srgbClr>
                  </a:outerShdw>
                </a:effectLst>
              </a:rPr>
              <a:t>: to waken interest, to teach successfully, helping more students to learn more. </a:t>
            </a:r>
            <a:br>
              <a:rPr lang="en-US" b="1" dirty="0" smtClean="0">
                <a:solidFill>
                  <a:srgbClr val="7030A0"/>
                </a:solidFill>
                <a:effectLst>
                  <a:outerShdw blurRad="38100" dist="38100" dir="2700000" algn="tl">
                    <a:srgbClr val="000000">
                      <a:alpha val="43137"/>
                    </a:srgbClr>
                  </a:outerShdw>
                </a:effectLst>
              </a:rPr>
            </a:br>
            <a:r>
              <a:rPr lang="en-US" b="1" u="sng" dirty="0" smtClean="0">
                <a:solidFill>
                  <a:srgbClr val="7030A0"/>
                </a:solidFill>
                <a:effectLst>
                  <a:outerShdw blurRad="38100" dist="38100" dir="2700000" algn="tl">
                    <a:srgbClr val="000000">
                      <a:alpha val="43137"/>
                    </a:srgbClr>
                  </a:outerShdw>
                </a:effectLst>
              </a:rPr>
              <a:t>Factors we can’t change</a:t>
            </a:r>
            <a:r>
              <a:rPr lang="en-US" b="1" dirty="0" smtClean="0">
                <a:solidFill>
                  <a:srgbClr val="7030A0"/>
                </a:solidFill>
                <a:effectLst>
                  <a:outerShdw blurRad="38100" dist="38100" dir="2700000" algn="tl">
                    <a:srgbClr val="000000">
                      <a:alpha val="43137"/>
                    </a:srgbClr>
                  </a:outerShdw>
                </a:effectLst>
              </a:rPr>
              <a:t>: their basic intelligence, family background, learning style.</a:t>
            </a:r>
            <a:br>
              <a:rPr lang="en-US" b="1" dirty="0" smtClean="0">
                <a:solidFill>
                  <a:srgbClr val="7030A0"/>
                </a:solidFill>
                <a:effectLst>
                  <a:outerShdw blurRad="38100" dist="38100" dir="2700000" algn="tl">
                    <a:srgbClr val="000000">
                      <a:alpha val="43137"/>
                    </a:srgbClr>
                  </a:outerShdw>
                </a:effectLst>
              </a:rPr>
            </a:br>
            <a:r>
              <a:rPr lang="en-US" b="1" u="sng" dirty="0" smtClean="0">
                <a:solidFill>
                  <a:srgbClr val="7030A0"/>
                </a:solidFill>
                <a:effectLst>
                  <a:outerShdw blurRad="38100" dist="38100" dir="2700000" algn="tl">
                    <a:srgbClr val="000000">
                      <a:alpha val="43137"/>
                    </a:srgbClr>
                  </a:outerShdw>
                </a:effectLst>
              </a:rPr>
              <a:t>Factor within our control</a:t>
            </a:r>
            <a:r>
              <a:rPr lang="en-US" b="1" dirty="0" smtClean="0">
                <a:solidFill>
                  <a:srgbClr val="7030A0"/>
                </a:solidFill>
                <a:effectLst>
                  <a:outerShdw blurRad="38100" dist="38100" dir="2700000" algn="tl">
                    <a:srgbClr val="000000">
                      <a:alpha val="43137"/>
                    </a:srgbClr>
                  </a:outerShdw>
                </a:effectLst>
              </a:rPr>
              <a:t>: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teacher’s style, our manner </a:t>
            </a:r>
            <a:br>
              <a:rPr lang="en-US" b="1" dirty="0" smtClean="0">
                <a:solidFill>
                  <a:srgbClr val="7030A0"/>
                </a:solidFill>
                <a:effectLst>
                  <a:outerShdw blurRad="38100" dist="38100" dir="2700000" algn="tl">
                    <a:srgbClr val="000000">
                      <a:alpha val="43137"/>
                    </a:srgbClr>
                  </a:outerShdw>
                </a:effectLst>
              </a:rPr>
            </a:br>
            <a:r>
              <a:rPr lang="en-US" b="1" dirty="0" smtClean="0">
                <a:solidFill>
                  <a:srgbClr val="7030A0"/>
                </a:solidFill>
                <a:effectLst>
                  <a:outerShdw blurRad="38100" dist="38100" dir="2700000" algn="tl">
                    <a:srgbClr val="000000">
                      <a:alpha val="43137"/>
                    </a:srgbClr>
                  </a:outerShdw>
                </a:effectLst>
              </a:rPr>
              <a:t>and enthusiasm. </a:t>
            </a:r>
            <a:endParaRPr lang="ru-RU" b="1" dirty="0">
              <a:solidFill>
                <a:srgbClr val="7030A0"/>
              </a:solidFill>
              <a:effectLst>
                <a:outerShdw blurRad="38100" dist="38100" dir="2700000" algn="tl">
                  <a:srgbClr val="000000">
                    <a:alpha val="43137"/>
                  </a:srgbClr>
                </a:outerShdw>
              </a:effectLst>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3478" y="3510024"/>
            <a:ext cx="3810000" cy="2143125"/>
          </a:xfrm>
          <a:prstGeom prst="rect">
            <a:avLst/>
          </a:prstGeom>
        </p:spPr>
      </p:pic>
    </p:spTree>
    <p:extLst>
      <p:ext uri="{BB962C8B-B14F-4D97-AF65-F5344CB8AC3E}">
        <p14:creationId xmlns:p14="http://schemas.microsoft.com/office/powerpoint/2010/main" val="380031685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8904"/>
            <a:ext cx="12046225" cy="6729091"/>
          </a:xfrm>
        </p:spPr>
        <p:txBody>
          <a:bodyPr>
            <a:normAutofit/>
          </a:bodyPr>
          <a:lstStyle/>
          <a:p>
            <a:r>
              <a:rPr lang="en-US" b="1" dirty="0" smtClean="0">
                <a:effectLst>
                  <a:outerShdw blurRad="38100" dist="38100" dir="2700000" algn="tl">
                    <a:srgbClr val="000000">
                      <a:alpha val="43137"/>
                    </a:srgbClr>
                  </a:outerShdw>
                </a:effectLst>
              </a:rPr>
              <a:t>Teacher’s craft: every word, intonation and look counts; the rhythm of teaching and the pattern (or shape) of a lesson are under  the control.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u="sng" dirty="0" smtClean="0">
                <a:effectLst>
                  <a:outerShdw blurRad="38100" dist="38100" dir="2700000" algn="tl">
                    <a:srgbClr val="000000">
                      <a:alpha val="43137"/>
                    </a:srgbClr>
                  </a:outerShdw>
                </a:effectLst>
              </a:rPr>
              <a:t>Enthusiasm</a:t>
            </a:r>
            <a:r>
              <a:rPr lang="en-US" b="1" dirty="0" smtClean="0">
                <a:effectLst>
                  <a:outerShdw blurRad="38100" dist="38100" dir="2700000" algn="tl">
                    <a:srgbClr val="000000">
                      <a:alpha val="43137"/>
                    </a:srgbClr>
                  </a:outerShdw>
                </a:effectLst>
              </a:rPr>
              <a:t> is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the key to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being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a successful</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teacher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a:t>
            </a:r>
            <a:r>
              <a:rPr lang="en-US" b="1" dirty="0" err="1" smtClean="0">
                <a:effectLst>
                  <a:outerShdw blurRad="38100" dist="38100" dir="2700000" algn="tl">
                    <a:srgbClr val="000000">
                      <a:alpha val="43137"/>
                    </a:srgbClr>
                  </a:outerShdw>
                </a:effectLst>
              </a:rPr>
              <a:t>Soenksen</a:t>
            </a:r>
            <a:r>
              <a:rPr lang="en-US" b="1" dirty="0" smtClean="0">
                <a:effectLst>
                  <a:outerShdw blurRad="38100" dist="38100" dir="2700000" algn="tl">
                    <a:srgbClr val="000000">
                      <a:alpha val="43137"/>
                    </a:srgbClr>
                  </a:outerShdw>
                </a:effectLst>
              </a:rPr>
              <a:t>). </a:t>
            </a:r>
            <a:endParaRPr lang="ru-RU" b="1" dirty="0">
              <a:effectLst>
                <a:outerShdw blurRad="38100" dist="38100" dir="2700000" algn="tl">
                  <a:srgbClr val="000000">
                    <a:alpha val="43137"/>
                  </a:srgbClr>
                </a:outerShdw>
              </a:effectLst>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218780" y="2506662"/>
            <a:ext cx="6968524" cy="4351338"/>
          </a:xfrm>
        </p:spPr>
      </p:pic>
    </p:spTree>
    <p:extLst>
      <p:ext uri="{BB962C8B-B14F-4D97-AF65-F5344CB8AC3E}">
        <p14:creationId xmlns:p14="http://schemas.microsoft.com/office/powerpoint/2010/main" val="1670524532"/>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9918" y="167951"/>
            <a:ext cx="11446344" cy="4590661"/>
          </a:xfrm>
        </p:spPr>
        <p:txBody>
          <a:bodyPr>
            <a:normAutofit/>
          </a:bodyPr>
          <a:lstStyle/>
          <a:p>
            <a:r>
              <a:rPr lang="en-US" b="1" dirty="0" smtClean="0">
                <a:solidFill>
                  <a:srgbClr val="00B050"/>
                </a:solidFill>
                <a:effectLst>
                  <a:outerShdw blurRad="38100" dist="38100" dir="2700000" algn="tl">
                    <a:srgbClr val="000000">
                      <a:alpha val="43137"/>
                    </a:srgbClr>
                  </a:outerShdw>
                </a:effectLst>
              </a:rPr>
              <a:t>Effective teachers motivate their students with an enthusiastic style of teaching (</a:t>
            </a:r>
            <a:r>
              <a:rPr lang="en-US" b="1" dirty="0" err="1" smtClean="0">
                <a:solidFill>
                  <a:srgbClr val="00B050"/>
                </a:solidFill>
                <a:effectLst>
                  <a:outerShdw blurRad="38100" dist="38100" dir="2700000" algn="tl">
                    <a:srgbClr val="000000">
                      <a:alpha val="43137"/>
                    </a:srgbClr>
                  </a:outerShdw>
                </a:effectLst>
              </a:rPr>
              <a:t>Brophy</a:t>
            </a:r>
            <a:r>
              <a:rPr lang="en-US" b="1" dirty="0" smtClean="0">
                <a:solidFill>
                  <a:srgbClr val="00B050"/>
                </a:solidFill>
                <a:effectLst>
                  <a:outerShdw blurRad="38100" dist="38100" dir="2700000" algn="tl">
                    <a:srgbClr val="000000">
                      <a:alpha val="43137"/>
                    </a:srgbClr>
                  </a:outerShdw>
                </a:effectLst>
              </a:rPr>
              <a:t> and Good).</a:t>
            </a:r>
            <a:br>
              <a:rPr lang="en-US" b="1" dirty="0" smtClean="0">
                <a:solidFill>
                  <a:srgbClr val="00B050"/>
                </a:solidFill>
                <a:effectLst>
                  <a:outerShdw blurRad="38100" dist="38100" dir="2700000" algn="tl">
                    <a:srgbClr val="000000">
                      <a:alpha val="43137"/>
                    </a:srgbClr>
                  </a:outerShdw>
                </a:effectLst>
              </a:rPr>
            </a:br>
            <a:r>
              <a:rPr lang="en-US" b="1" dirty="0" smtClean="0">
                <a:solidFill>
                  <a:srgbClr val="00B050"/>
                </a:solidFill>
                <a:effectLst>
                  <a:outerShdw blurRad="38100" dist="38100" dir="2700000" algn="tl">
                    <a:srgbClr val="000000">
                      <a:alpha val="43137"/>
                    </a:srgbClr>
                  </a:outerShdw>
                </a:effectLst>
              </a:rPr>
              <a:t>A great teacher has </a:t>
            </a:r>
            <a:br>
              <a:rPr lang="en-US" b="1" dirty="0" smtClean="0">
                <a:solidFill>
                  <a:srgbClr val="00B050"/>
                </a:solidFill>
                <a:effectLst>
                  <a:outerShdw blurRad="38100" dist="38100" dir="2700000" algn="tl">
                    <a:srgbClr val="000000">
                      <a:alpha val="43137"/>
                    </a:srgbClr>
                  </a:outerShdw>
                </a:effectLst>
              </a:rPr>
            </a:br>
            <a:r>
              <a:rPr lang="en-US" b="1" dirty="0" smtClean="0">
                <a:solidFill>
                  <a:srgbClr val="00B050"/>
                </a:solidFill>
                <a:effectLst>
                  <a:outerShdw blurRad="38100" dist="38100" dir="2700000" algn="tl">
                    <a:srgbClr val="000000">
                      <a:alpha val="43137"/>
                    </a:srgbClr>
                  </a:outerShdw>
                </a:effectLst>
              </a:rPr>
              <a:t>intensity and </a:t>
            </a:r>
            <a:br>
              <a:rPr lang="en-US" b="1" dirty="0" smtClean="0">
                <a:solidFill>
                  <a:srgbClr val="00B050"/>
                </a:solidFill>
                <a:effectLst>
                  <a:outerShdw blurRad="38100" dist="38100" dir="2700000" algn="tl">
                    <a:srgbClr val="000000">
                      <a:alpha val="43137"/>
                    </a:srgbClr>
                  </a:outerShdw>
                </a:effectLst>
              </a:rPr>
            </a:br>
            <a:r>
              <a:rPr lang="en-US" b="1" dirty="0" smtClean="0">
                <a:solidFill>
                  <a:srgbClr val="00B050"/>
                </a:solidFill>
                <a:effectLst>
                  <a:outerShdw blurRad="38100" dist="38100" dir="2700000" algn="tl">
                    <a:srgbClr val="000000">
                      <a:alpha val="43137"/>
                    </a:srgbClr>
                  </a:outerShdw>
                </a:effectLst>
              </a:rPr>
              <a:t>communicates it </a:t>
            </a:r>
            <a:br>
              <a:rPr lang="en-US" b="1" dirty="0" smtClean="0">
                <a:solidFill>
                  <a:srgbClr val="00B050"/>
                </a:solidFill>
                <a:effectLst>
                  <a:outerShdw blurRad="38100" dist="38100" dir="2700000" algn="tl">
                    <a:srgbClr val="000000">
                      <a:alpha val="43137"/>
                    </a:srgbClr>
                  </a:outerShdw>
                </a:effectLst>
              </a:rPr>
            </a:br>
            <a:r>
              <a:rPr lang="en-US" b="1" dirty="0" smtClean="0">
                <a:solidFill>
                  <a:srgbClr val="00B050"/>
                </a:solidFill>
                <a:effectLst>
                  <a:outerShdw blurRad="38100" dist="38100" dir="2700000" algn="tl">
                    <a:srgbClr val="000000">
                      <a:alpha val="43137"/>
                    </a:srgbClr>
                  </a:outerShdw>
                </a:effectLst>
              </a:rPr>
              <a:t>enthusiastically</a:t>
            </a:r>
            <a:br>
              <a:rPr lang="en-US" b="1" dirty="0" smtClean="0">
                <a:solidFill>
                  <a:srgbClr val="00B050"/>
                </a:solidFill>
                <a:effectLst>
                  <a:outerShdw blurRad="38100" dist="38100" dir="2700000" algn="tl">
                    <a:srgbClr val="000000">
                      <a:alpha val="43137"/>
                    </a:srgbClr>
                  </a:outerShdw>
                </a:effectLst>
              </a:rPr>
            </a:br>
            <a:r>
              <a:rPr lang="en-US" b="1" dirty="0" smtClean="0">
                <a:solidFill>
                  <a:srgbClr val="00B050"/>
                </a:solidFill>
                <a:effectLst>
                  <a:outerShdw blurRad="38100" dist="38100" dir="2700000" algn="tl">
                    <a:srgbClr val="000000">
                      <a:alpha val="43137"/>
                    </a:srgbClr>
                  </a:outerShdw>
                </a:effectLst>
              </a:rPr>
              <a:t>(</a:t>
            </a:r>
            <a:r>
              <a:rPr lang="en-US" b="1" dirty="0" err="1" smtClean="0">
                <a:solidFill>
                  <a:srgbClr val="00B050"/>
                </a:solidFill>
                <a:effectLst>
                  <a:outerShdw blurRad="38100" dist="38100" dir="2700000" algn="tl">
                    <a:srgbClr val="000000">
                      <a:alpha val="43137"/>
                    </a:srgbClr>
                  </a:outerShdw>
                </a:effectLst>
              </a:rPr>
              <a:t>Hanning</a:t>
            </a:r>
            <a:r>
              <a:rPr lang="en-US" b="1" dirty="0" smtClean="0">
                <a:solidFill>
                  <a:srgbClr val="00B050"/>
                </a:solidFill>
                <a:effectLst>
                  <a:outerShdw blurRad="38100" dist="38100" dir="2700000" algn="tl">
                    <a:srgbClr val="000000">
                      <a:alpha val="43137"/>
                    </a:srgbClr>
                  </a:outerShdw>
                </a:effectLst>
              </a:rPr>
              <a:t>)</a:t>
            </a:r>
            <a:endParaRPr lang="ru-RU" b="1" dirty="0">
              <a:solidFill>
                <a:srgbClr val="00B050"/>
              </a:solidFill>
              <a:effectLst>
                <a:outerShdw blurRad="38100" dist="38100" dir="2700000" algn="tl">
                  <a:srgbClr val="000000">
                    <a:alpha val="43137"/>
                  </a:srgbClr>
                </a:outerShdw>
              </a:effectLst>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4085" y="2817269"/>
            <a:ext cx="2905125" cy="2714625"/>
          </a:xfrm>
          <a:prstGeom prst="rect">
            <a:avLst/>
          </a:prstGeom>
        </p:spPr>
      </p:pic>
    </p:spTree>
    <p:extLst>
      <p:ext uri="{BB962C8B-B14F-4D97-AF65-F5344CB8AC3E}">
        <p14:creationId xmlns:p14="http://schemas.microsoft.com/office/powerpoint/2010/main" val="20808279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1886" y="130629"/>
            <a:ext cx="11495314" cy="6046236"/>
          </a:xfrm>
        </p:spPr>
        <p:txBody>
          <a:bodyPr>
            <a:normAutofit/>
          </a:bodyPr>
          <a:lstStyle/>
          <a:p>
            <a:r>
              <a:rPr lang="en-US" b="1" dirty="0" smtClean="0">
                <a:solidFill>
                  <a:srgbClr val="FF0000"/>
                </a:solidFill>
                <a:effectLst>
                  <a:outerShdw blurRad="38100" dist="38100" dir="2700000" algn="tl">
                    <a:srgbClr val="000000">
                      <a:alpha val="43137"/>
                    </a:srgbClr>
                  </a:outerShdw>
                </a:effectLst>
              </a:rPr>
              <a:t>A teacher who is not able to convey enthusiasm for his or her subject labors under a great handicap. Students are unwilling to accept a teacher who cannot</a:t>
            </a:r>
            <a:br>
              <a:rPr lang="en-US" b="1" dirty="0" smtClean="0">
                <a:solidFill>
                  <a:srgbClr val="FF0000"/>
                </a:solidFill>
                <a:effectLst>
                  <a:outerShdw blurRad="38100" dist="38100" dir="2700000" algn="tl">
                    <a:srgbClr val="000000">
                      <a:alpha val="43137"/>
                    </a:srgbClr>
                  </a:outerShdw>
                </a:effectLst>
              </a:rPr>
            </a:br>
            <a:r>
              <a:rPr lang="en-US" b="1" dirty="0" smtClean="0">
                <a:solidFill>
                  <a:srgbClr val="FF0000"/>
                </a:solidFill>
                <a:effectLst>
                  <a:outerShdw blurRad="38100" dist="38100" dir="2700000" algn="tl">
                    <a:srgbClr val="000000">
                      <a:alpha val="43137"/>
                    </a:srgbClr>
                  </a:outerShdw>
                </a:effectLst>
              </a:rPr>
              <a:t>transmit to them </a:t>
            </a:r>
            <a:br>
              <a:rPr lang="en-US" b="1" dirty="0" smtClean="0">
                <a:solidFill>
                  <a:srgbClr val="FF0000"/>
                </a:solidFill>
                <a:effectLst>
                  <a:outerShdw blurRad="38100" dist="38100" dir="2700000" algn="tl">
                    <a:srgbClr val="000000">
                      <a:alpha val="43137"/>
                    </a:srgbClr>
                  </a:outerShdw>
                </a:effectLst>
              </a:rPr>
            </a:br>
            <a:r>
              <a:rPr lang="en-US" b="1" dirty="0" smtClean="0">
                <a:solidFill>
                  <a:srgbClr val="FF0000"/>
                </a:solidFill>
                <a:effectLst>
                  <a:outerShdw blurRad="38100" dist="38100" dir="2700000" algn="tl">
                    <a:srgbClr val="000000">
                      <a:alpha val="43137"/>
                    </a:srgbClr>
                  </a:outerShdw>
                </a:effectLst>
              </a:rPr>
              <a:t>something of</a:t>
            </a:r>
            <a:br>
              <a:rPr lang="en-US" b="1" dirty="0" smtClean="0">
                <a:solidFill>
                  <a:srgbClr val="FF0000"/>
                </a:solidFill>
                <a:effectLst>
                  <a:outerShdw blurRad="38100" dist="38100" dir="2700000" algn="tl">
                    <a:srgbClr val="000000">
                      <a:alpha val="43137"/>
                    </a:srgbClr>
                  </a:outerShdw>
                </a:effectLst>
              </a:rPr>
            </a:br>
            <a:r>
              <a:rPr lang="en-US" b="1" dirty="0" smtClean="0">
                <a:solidFill>
                  <a:srgbClr val="FF0000"/>
                </a:solidFill>
                <a:effectLst>
                  <a:outerShdw blurRad="38100" dist="38100" dir="2700000" algn="tl">
                    <a:srgbClr val="000000">
                      <a:alpha val="43137"/>
                    </a:srgbClr>
                  </a:outerShdw>
                </a:effectLst>
              </a:rPr>
              <a:t>the excitement</a:t>
            </a:r>
            <a:br>
              <a:rPr lang="en-US" b="1" dirty="0" smtClean="0">
                <a:solidFill>
                  <a:srgbClr val="FF0000"/>
                </a:solidFill>
                <a:effectLst>
                  <a:outerShdw blurRad="38100" dist="38100" dir="2700000" algn="tl">
                    <a:srgbClr val="000000">
                      <a:alpha val="43137"/>
                    </a:srgbClr>
                  </a:outerShdw>
                </a:effectLst>
              </a:rPr>
            </a:br>
            <a:r>
              <a:rPr lang="en-US" b="1" dirty="0" smtClean="0">
                <a:solidFill>
                  <a:srgbClr val="FF0000"/>
                </a:solidFill>
                <a:effectLst>
                  <a:outerShdw blurRad="38100" dist="38100" dir="2700000" algn="tl">
                    <a:srgbClr val="000000">
                      <a:alpha val="43137"/>
                    </a:srgbClr>
                  </a:outerShdw>
                </a:effectLst>
              </a:rPr>
              <a:t>of his or her </a:t>
            </a:r>
            <a:br>
              <a:rPr lang="en-US" b="1" dirty="0" smtClean="0">
                <a:solidFill>
                  <a:srgbClr val="FF0000"/>
                </a:solidFill>
                <a:effectLst>
                  <a:outerShdw blurRad="38100" dist="38100" dir="2700000" algn="tl">
                    <a:srgbClr val="000000">
                      <a:alpha val="43137"/>
                    </a:srgbClr>
                  </a:outerShdw>
                </a:effectLst>
              </a:rPr>
            </a:br>
            <a:r>
              <a:rPr lang="en-US" b="1" dirty="0" smtClean="0">
                <a:solidFill>
                  <a:srgbClr val="FF0000"/>
                </a:solidFill>
                <a:effectLst>
                  <a:outerShdw blurRad="38100" dist="38100" dir="2700000" algn="tl">
                    <a:srgbClr val="000000">
                      <a:alpha val="43137"/>
                    </a:srgbClr>
                  </a:outerShdw>
                </a:effectLst>
              </a:rPr>
              <a:t>field (Jordan). </a:t>
            </a:r>
            <a:endParaRPr lang="ru-RU" b="1" dirty="0">
              <a:solidFill>
                <a:srgbClr val="FF0000"/>
              </a:solidFill>
              <a:effectLst>
                <a:outerShdw blurRad="38100" dist="38100" dir="2700000" algn="tl">
                  <a:srgbClr val="000000">
                    <a:alpha val="43137"/>
                  </a:srgbClr>
                </a:outerShdw>
              </a:effectLst>
            </a:endParaRPr>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3760" y="2628550"/>
            <a:ext cx="5080000" cy="3810000"/>
          </a:xfrm>
          <a:prstGeom prst="rect">
            <a:avLst/>
          </a:prstGeom>
        </p:spPr>
      </p:pic>
    </p:spTree>
    <p:extLst>
      <p:ext uri="{BB962C8B-B14F-4D97-AF65-F5344CB8AC3E}">
        <p14:creationId xmlns:p14="http://schemas.microsoft.com/office/powerpoint/2010/main" val="1487036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6613" y="205273"/>
            <a:ext cx="11831216" cy="3956180"/>
          </a:xfrm>
        </p:spPr>
        <p:txBody>
          <a:bodyPr>
            <a:normAutofit fontScale="90000"/>
          </a:bodyPr>
          <a:lstStyle/>
          <a:p>
            <a:r>
              <a:rPr lang="en-US" sz="4900" b="1" dirty="0" smtClean="0">
                <a:solidFill>
                  <a:srgbClr val="00B050"/>
                </a:solidFill>
                <a:effectLst>
                  <a:outerShdw blurRad="38100" dist="38100" dir="2700000" algn="tl">
                    <a:srgbClr val="000000">
                      <a:alpha val="43137"/>
                    </a:srgbClr>
                  </a:outerShdw>
                </a:effectLst>
              </a:rPr>
              <a:t>For boosting teacher’s effectiveness we </a:t>
            </a:r>
            <a:br>
              <a:rPr lang="en-US" sz="4900" b="1" dirty="0" smtClean="0">
                <a:solidFill>
                  <a:srgbClr val="00B050"/>
                </a:solidFill>
                <a:effectLst>
                  <a:outerShdw blurRad="38100" dist="38100" dir="2700000" algn="tl">
                    <a:srgbClr val="000000">
                      <a:alpha val="43137"/>
                    </a:srgbClr>
                  </a:outerShdw>
                </a:effectLst>
              </a:rPr>
            </a:br>
            <a:r>
              <a:rPr lang="en-US" sz="4900" b="1" dirty="0" smtClean="0">
                <a:solidFill>
                  <a:srgbClr val="00B050"/>
                </a:solidFill>
                <a:effectLst>
                  <a:outerShdw blurRad="38100" dist="38100" dir="2700000" algn="tl">
                    <a:srgbClr val="000000">
                      <a:alpha val="43137"/>
                    </a:srgbClr>
                  </a:outerShdw>
                </a:effectLst>
              </a:rPr>
              <a:t>must adopt some creative verbal and </a:t>
            </a:r>
            <a:br>
              <a:rPr lang="en-US" sz="4900" b="1" dirty="0" smtClean="0">
                <a:solidFill>
                  <a:srgbClr val="00B050"/>
                </a:solidFill>
                <a:effectLst>
                  <a:outerShdw blurRad="38100" dist="38100" dir="2700000" algn="tl">
                    <a:srgbClr val="000000">
                      <a:alpha val="43137"/>
                    </a:srgbClr>
                  </a:outerShdw>
                </a:effectLst>
              </a:rPr>
            </a:br>
            <a:r>
              <a:rPr lang="en-US" sz="4900" b="1" dirty="0" smtClean="0">
                <a:solidFill>
                  <a:srgbClr val="00B050"/>
                </a:solidFill>
                <a:effectLst>
                  <a:outerShdw blurRad="38100" dist="38100" dir="2700000" algn="tl">
                    <a:srgbClr val="000000">
                      <a:alpha val="43137"/>
                    </a:srgbClr>
                  </a:outerShdw>
                </a:effectLst>
              </a:rPr>
              <a:t>nonverbal techniques. </a:t>
            </a:r>
            <a:br>
              <a:rPr lang="en-US" sz="4900" b="1" dirty="0" smtClean="0">
                <a:solidFill>
                  <a:srgbClr val="00B050"/>
                </a:solidFill>
                <a:effectLst>
                  <a:outerShdw blurRad="38100" dist="38100" dir="2700000" algn="tl">
                    <a:srgbClr val="000000">
                      <a:alpha val="43137"/>
                    </a:srgbClr>
                  </a:outerShdw>
                </a:effectLst>
              </a:rPr>
            </a:br>
            <a:r>
              <a:rPr lang="en-US" sz="4900" b="1" dirty="0" smtClean="0">
                <a:solidFill>
                  <a:srgbClr val="00B050"/>
                </a:solidFill>
                <a:effectLst>
                  <a:outerShdw blurRad="38100" dist="38100" dir="2700000" algn="tl">
                    <a:srgbClr val="000000">
                      <a:alpha val="43137"/>
                    </a:srgbClr>
                  </a:outerShdw>
                </a:effectLst>
              </a:rPr>
              <a:t>The techniques we recommend are found in the world of the </a:t>
            </a:r>
            <a:r>
              <a:rPr lang="en-US" sz="4900" b="1" u="sng" dirty="0" smtClean="0">
                <a:solidFill>
                  <a:srgbClr val="00B050"/>
                </a:solidFill>
                <a:effectLst>
                  <a:outerShdw blurRad="38100" dist="38100" dir="2700000" algn="tl">
                    <a:srgbClr val="000000">
                      <a:alpha val="43137"/>
                    </a:srgbClr>
                  </a:outerShdw>
                </a:effectLst>
              </a:rPr>
              <a:t>actor.</a:t>
            </a:r>
            <a:r>
              <a:rPr lang="en-US" dirty="0" smtClean="0">
                <a:solidFill>
                  <a:srgbClr val="00B050"/>
                </a:solidFill>
                <a:effectLst>
                  <a:outerShdw blurRad="38100" dist="38100" dir="2700000" algn="tl">
                    <a:srgbClr val="000000">
                      <a:alpha val="43137"/>
                    </a:srgbClr>
                  </a:outerShdw>
                </a:effectLst>
              </a:rPr>
              <a:t/>
            </a:r>
            <a:br>
              <a:rPr lang="en-US" dirty="0" smtClean="0">
                <a:solidFill>
                  <a:srgbClr val="00B050"/>
                </a:solidFill>
                <a:effectLst>
                  <a:outerShdw blurRad="38100" dist="38100" dir="2700000" algn="tl">
                    <a:srgbClr val="000000">
                      <a:alpha val="43137"/>
                    </a:srgbClr>
                  </a:outerShdw>
                </a:effectLst>
              </a:rPr>
            </a:br>
            <a:endParaRPr lang="ru-RU" dirty="0">
              <a:solidFill>
                <a:srgbClr val="00B050"/>
              </a:solidFill>
              <a:effectLst>
                <a:outerShdw blurRad="38100" dist="38100" dir="2700000" algn="tl">
                  <a:srgbClr val="000000">
                    <a:alpha val="43137"/>
                  </a:srgbClr>
                </a:outerShdw>
              </a:effectLst>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4432" y="3167304"/>
            <a:ext cx="6400800" cy="3602736"/>
          </a:xfrm>
          <a:prstGeom prst="rect">
            <a:avLst/>
          </a:prstGeom>
        </p:spPr>
      </p:pic>
    </p:spTree>
    <p:extLst>
      <p:ext uri="{BB962C8B-B14F-4D97-AF65-F5344CB8AC3E}">
        <p14:creationId xmlns:p14="http://schemas.microsoft.com/office/powerpoint/2010/main" val="8439974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8904"/>
            <a:ext cx="12191999" cy="6221896"/>
          </a:xfrm>
        </p:spPr>
        <p:txBody>
          <a:bodyPr>
            <a:noAutofit/>
          </a:bodyPr>
          <a:lstStyle/>
          <a:p>
            <a:r>
              <a:rPr lang="en-US" b="1" dirty="0" smtClean="0">
                <a:solidFill>
                  <a:srgbClr val="C00000"/>
                </a:solidFill>
                <a:effectLst>
                  <a:outerShdw blurRad="38100" dist="38100" dir="2700000" algn="tl">
                    <a:srgbClr val="000000">
                      <a:alpha val="43137"/>
                    </a:srgbClr>
                  </a:outerShdw>
                </a:effectLst>
              </a:rPr>
              <a:t>Teaching is like </a:t>
            </a:r>
            <a:r>
              <a:rPr lang="en-US" b="1" u="sng" dirty="0" smtClean="0">
                <a:solidFill>
                  <a:srgbClr val="C00000"/>
                </a:solidFill>
                <a:effectLst>
                  <a:outerShdw blurRad="38100" dist="38100" dir="2700000" algn="tl">
                    <a:srgbClr val="000000">
                      <a:alpha val="43137"/>
                    </a:srgbClr>
                  </a:outerShdw>
                </a:effectLst>
              </a:rPr>
              <a:t>performing art</a:t>
            </a:r>
            <a:r>
              <a:rPr lang="en-US" b="1" dirty="0" smtClean="0">
                <a:solidFill>
                  <a:srgbClr val="C00000"/>
                </a:solidFill>
                <a:effectLst>
                  <a:outerShdw blurRad="38100" dist="38100" dir="2700000" algn="tl">
                    <a:srgbClr val="000000">
                      <a:alpha val="43137"/>
                    </a:srgbClr>
                  </a:outerShdw>
                </a:effectLst>
              </a:rPr>
              <a:t>: both actors and </a:t>
            </a:r>
            <a:r>
              <a:rPr lang="en-US" b="1" dirty="0">
                <a:solidFill>
                  <a:srgbClr val="C00000"/>
                </a:solidFill>
                <a:effectLst>
                  <a:outerShdw blurRad="38100" dist="38100" dir="2700000" algn="tl">
                    <a:srgbClr val="000000">
                      <a:alpha val="43137"/>
                    </a:srgbClr>
                  </a:outerShdw>
                </a:effectLst>
              </a:rPr>
              <a:t>teachers have </a:t>
            </a:r>
            <a:r>
              <a:rPr lang="en-US" b="1" dirty="0" smtClean="0">
                <a:solidFill>
                  <a:srgbClr val="C00000"/>
                </a:solidFill>
                <a:effectLst>
                  <a:outerShdw blurRad="38100" dist="38100" dir="2700000" algn="tl">
                    <a:srgbClr val="000000">
                      <a:alpha val="43137"/>
                    </a:srgbClr>
                  </a:outerShdw>
                </a:effectLst>
              </a:rPr>
              <a:t>audience and a </a:t>
            </a:r>
            <a:r>
              <a:rPr lang="en-US" b="1" dirty="0">
                <a:solidFill>
                  <a:srgbClr val="C00000"/>
                </a:solidFill>
                <a:effectLst>
                  <a:outerShdw blurRad="38100" dist="38100" dir="2700000" algn="tl">
                    <a:srgbClr val="000000">
                      <a:alpha val="43137"/>
                    </a:srgbClr>
                  </a:outerShdw>
                </a:effectLst>
              </a:rPr>
              <a:t>message to </a:t>
            </a:r>
            <a:r>
              <a:rPr lang="en-US" b="1" dirty="0" smtClean="0">
                <a:solidFill>
                  <a:srgbClr val="C00000"/>
                </a:solidFill>
                <a:effectLst>
                  <a:outerShdw blurRad="38100" dist="38100" dir="2700000" algn="tl">
                    <a:srgbClr val="000000">
                      <a:alpha val="43137"/>
                    </a:srgbClr>
                  </a:outerShdw>
                </a:effectLst>
              </a:rPr>
              <a:t>convey.</a:t>
            </a:r>
            <a:r>
              <a:rPr lang="ru-RU" b="1" dirty="0" smtClean="0">
                <a:solidFill>
                  <a:srgbClr val="C00000"/>
                </a:solidFill>
                <a:effectLst>
                  <a:outerShdw blurRad="38100" dist="38100" dir="2700000" algn="tl">
                    <a:srgbClr val="000000">
                      <a:alpha val="43137"/>
                    </a:srgbClr>
                  </a:outerShdw>
                </a:effectLst>
              </a:rPr>
              <a:t/>
            </a:r>
            <a:br>
              <a:rPr lang="ru-RU" b="1" dirty="0" smtClean="0">
                <a:solidFill>
                  <a:srgbClr val="C00000"/>
                </a:solidFill>
                <a:effectLst>
                  <a:outerShdw blurRad="38100" dist="38100" dir="2700000" algn="tl">
                    <a:srgbClr val="000000">
                      <a:alpha val="43137"/>
                    </a:srgbClr>
                  </a:outerShdw>
                </a:effectLst>
              </a:rPr>
            </a:br>
            <a:r>
              <a:rPr lang="en-US" b="1" dirty="0" smtClean="0">
                <a:solidFill>
                  <a:srgbClr val="C00000"/>
                </a:solidFill>
                <a:effectLst>
                  <a:outerShdw blurRad="38100" dist="38100" dir="2700000" algn="tl">
                    <a:srgbClr val="000000">
                      <a:alpha val="43137"/>
                    </a:srgbClr>
                  </a:outerShdw>
                </a:effectLst>
              </a:rPr>
              <a:t>They have common </a:t>
            </a:r>
            <a:r>
              <a:rPr lang="en-US" b="1" dirty="0">
                <a:solidFill>
                  <a:srgbClr val="C00000"/>
                </a:solidFill>
                <a:effectLst>
                  <a:outerShdw blurRad="38100" dist="38100" dir="2700000" algn="tl">
                    <a:srgbClr val="000000">
                      <a:alpha val="43137"/>
                    </a:srgbClr>
                  </a:outerShdw>
                </a:effectLst>
              </a:rPr>
              <a:t>top-tray tools </a:t>
            </a:r>
            <a:r>
              <a:rPr lang="en-US" b="1" dirty="0" smtClean="0">
                <a:solidFill>
                  <a:srgbClr val="C00000"/>
                </a:solidFill>
                <a:effectLst>
                  <a:outerShdw blurRad="38100" dist="38100" dir="2700000" algn="tl">
                    <a:srgbClr val="000000">
                      <a:alpha val="43137"/>
                    </a:srgbClr>
                  </a:outerShdw>
                </a:effectLst>
              </a:rPr>
              <a:t>from </a:t>
            </a:r>
            <a:br>
              <a:rPr lang="en-US" b="1" dirty="0" smtClean="0">
                <a:solidFill>
                  <a:srgbClr val="C00000"/>
                </a:solidFill>
                <a:effectLst>
                  <a:outerShdw blurRad="38100" dist="38100" dir="2700000" algn="tl">
                    <a:srgbClr val="000000">
                      <a:alpha val="43137"/>
                    </a:srgbClr>
                  </a:outerShdw>
                </a:effectLst>
              </a:rPr>
            </a:br>
            <a:r>
              <a:rPr lang="en-US" b="1" dirty="0">
                <a:solidFill>
                  <a:srgbClr val="C00000"/>
                </a:solidFill>
                <a:effectLst>
                  <a:outerShdw blurRad="38100" dist="38100" dir="2700000" algn="tl">
                    <a:srgbClr val="000000">
                      <a:alpha val="43137"/>
                    </a:srgbClr>
                  </a:outerShdw>
                </a:effectLst>
              </a:rPr>
              <a:t> </a:t>
            </a:r>
            <a:r>
              <a:rPr lang="en-US" b="1" dirty="0" smtClean="0">
                <a:solidFill>
                  <a:srgbClr val="C00000"/>
                </a:solidFill>
                <a:effectLst>
                  <a:outerShdw blurRad="38100" dist="38100" dir="2700000" algn="tl">
                    <a:srgbClr val="000000">
                      <a:alpha val="43137"/>
                    </a:srgbClr>
                  </a:outerShdw>
                </a:effectLst>
              </a:rPr>
              <a:t>             a </a:t>
            </a:r>
            <a:r>
              <a:rPr lang="en-US" b="1" dirty="0" err="1" smtClean="0">
                <a:solidFill>
                  <a:srgbClr val="C00000"/>
                </a:solidFill>
                <a:effectLst>
                  <a:outerShdw blurRad="38100" dist="38100" dir="2700000" algn="tl">
                    <a:srgbClr val="000000">
                      <a:alpha val="43137"/>
                    </a:srgbClr>
                  </a:outerShdw>
                </a:effectLst>
              </a:rPr>
              <a:t>craftperson’s</a:t>
            </a:r>
            <a:r>
              <a:rPr lang="ru-RU" b="1" dirty="0" smtClean="0">
                <a:solidFill>
                  <a:srgbClr val="C00000"/>
                </a:solidFill>
                <a:effectLst>
                  <a:outerShdw blurRad="38100" dist="38100" dir="2700000" algn="tl">
                    <a:srgbClr val="000000">
                      <a:alpha val="43137"/>
                    </a:srgbClr>
                  </a:outerShdw>
                </a:effectLst>
              </a:rPr>
              <a:t> </a:t>
            </a:r>
            <a:r>
              <a:rPr lang="en-US" b="1" dirty="0" smtClean="0">
                <a:solidFill>
                  <a:srgbClr val="C00000"/>
                </a:solidFill>
                <a:effectLst>
                  <a:outerShdw blurRad="38100" dist="38100" dir="2700000" algn="tl">
                    <a:srgbClr val="000000">
                      <a:alpha val="43137"/>
                    </a:srgbClr>
                  </a:outerShdw>
                </a:effectLst>
              </a:rPr>
              <a:t> “</a:t>
            </a:r>
            <a:r>
              <a:rPr lang="en-US" b="1" dirty="0">
                <a:solidFill>
                  <a:srgbClr val="C00000"/>
                </a:solidFill>
                <a:effectLst>
                  <a:outerShdw blurRad="38100" dist="38100" dir="2700000" algn="tl">
                    <a:srgbClr val="000000">
                      <a:alpha val="43137"/>
                    </a:srgbClr>
                  </a:outerShdw>
                </a:effectLst>
              </a:rPr>
              <a:t>toolbox</a:t>
            </a:r>
            <a:r>
              <a:rPr lang="en-US" b="1" dirty="0" smtClean="0">
                <a:solidFill>
                  <a:srgbClr val="C00000"/>
                </a:solidFill>
                <a:effectLst>
                  <a:outerShdw blurRad="38100" dist="38100" dir="2700000" algn="tl">
                    <a:srgbClr val="000000">
                      <a:alpha val="43137"/>
                    </a:srgbClr>
                  </a:outerShdw>
                </a:effectLst>
              </a:rPr>
              <a:t>”.</a:t>
            </a:r>
            <a:r>
              <a:rPr lang="ru-RU" b="1" dirty="0" smtClean="0">
                <a:solidFill>
                  <a:srgbClr val="C00000"/>
                </a:solidFill>
                <a:effectLst>
                  <a:outerShdw blurRad="38100" dist="38100" dir="2700000" algn="tl">
                    <a:srgbClr val="000000">
                      <a:alpha val="43137"/>
                    </a:srgbClr>
                  </a:outerShdw>
                </a:effectLst>
              </a:rPr>
              <a:t/>
            </a:r>
            <a:br>
              <a:rPr lang="ru-RU" b="1" dirty="0" smtClean="0">
                <a:solidFill>
                  <a:srgbClr val="C00000"/>
                </a:solidFill>
                <a:effectLst>
                  <a:outerShdw blurRad="38100" dist="38100" dir="2700000" algn="tl">
                    <a:srgbClr val="000000">
                      <a:alpha val="43137"/>
                    </a:srgbClr>
                  </a:outerShdw>
                </a:effectLst>
              </a:rPr>
            </a:br>
            <a:r>
              <a:rPr lang="ru-RU" b="1" dirty="0">
                <a:solidFill>
                  <a:srgbClr val="C00000"/>
                </a:solidFill>
                <a:effectLst>
                  <a:outerShdw blurRad="38100" dist="38100" dir="2700000" algn="tl">
                    <a:srgbClr val="000000">
                      <a:alpha val="43137"/>
                    </a:srgbClr>
                  </a:outerShdw>
                </a:effectLst>
              </a:rPr>
              <a:t/>
            </a:r>
            <a:br>
              <a:rPr lang="ru-RU" b="1" dirty="0">
                <a:solidFill>
                  <a:srgbClr val="C00000"/>
                </a:solidFill>
                <a:effectLst>
                  <a:outerShdw blurRad="38100" dist="38100" dir="2700000" algn="tl">
                    <a:srgbClr val="000000">
                      <a:alpha val="43137"/>
                    </a:srgbClr>
                  </a:outerShdw>
                </a:effectLst>
              </a:rPr>
            </a:br>
            <a:r>
              <a:rPr lang="en-US" b="1" dirty="0">
                <a:solidFill>
                  <a:srgbClr val="00B050"/>
                </a:solidFill>
                <a:effectLst>
                  <a:outerShdw blurRad="38100" dist="38100" dir="2700000" algn="tl">
                    <a:srgbClr val="000000">
                      <a:alpha val="43137"/>
                    </a:srgbClr>
                  </a:outerShdw>
                </a:effectLst>
              </a:rPr>
              <a:t>Teachers as actors can generate interest, give students a feeling that something important </a:t>
            </a:r>
            <a:r>
              <a:rPr lang="ru-RU" b="1" dirty="0" smtClean="0">
                <a:solidFill>
                  <a:srgbClr val="00B050"/>
                </a:solidFill>
                <a:effectLst>
                  <a:outerShdw blurRad="38100" dist="38100" dir="2700000" algn="tl">
                    <a:srgbClr val="000000">
                      <a:alpha val="43137"/>
                    </a:srgbClr>
                  </a:outerShdw>
                </a:effectLst>
              </a:rPr>
              <a:t> </a:t>
            </a:r>
            <a:r>
              <a:rPr lang="en-US" b="1" dirty="0" smtClean="0">
                <a:solidFill>
                  <a:srgbClr val="00B050"/>
                </a:solidFill>
                <a:effectLst>
                  <a:outerShdw blurRad="38100" dist="38100" dir="2700000" algn="tl">
                    <a:srgbClr val="000000">
                      <a:alpha val="43137"/>
                    </a:srgbClr>
                  </a:outerShdw>
                </a:effectLst>
              </a:rPr>
              <a:t>has </a:t>
            </a:r>
            <a:r>
              <a:rPr lang="en-US" b="1" dirty="0">
                <a:solidFill>
                  <a:srgbClr val="00B050"/>
                </a:solidFill>
                <a:effectLst>
                  <a:outerShdw blurRad="38100" dist="38100" dir="2700000" algn="tl">
                    <a:srgbClr val="000000">
                      <a:alpha val="43137"/>
                    </a:srgbClr>
                  </a:outerShdw>
                </a:effectLst>
              </a:rPr>
              <a:t>been achieved. </a:t>
            </a:r>
            <a:endParaRPr lang="ru-RU"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63319607"/>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5038</TotalTime>
  <Words>353</Words>
  <Application>Microsoft Office PowerPoint</Application>
  <PresentationFormat>Широкоэкранный</PresentationFormat>
  <Paragraphs>35</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Arial</vt:lpstr>
      <vt:lpstr>Calibri</vt:lpstr>
      <vt:lpstr>Calibri Light</vt:lpstr>
      <vt:lpstr>FranklinGothic-Book</vt:lpstr>
      <vt:lpstr>Office Theme</vt:lpstr>
      <vt:lpstr>Teacher’s acting / performance skills as a pedagogical necessity and their relationship to  student’s motivation and achievement </vt:lpstr>
      <vt:lpstr>How to be a good teacher?  What makes a good teacher?</vt:lpstr>
      <vt:lpstr>Good teachers should make their lessons interesting so you don’t fall asleep in them.   They must love their job and really enjoy it.    They have their own personality and doesn’t hide     it from students.      They should be able to correct students without      offending them.        A good teacher is         someone who helps          rather than shouts.   </vt:lpstr>
      <vt:lpstr>Our goals: to waken interest, to teach successfully, helping more students to learn more.  Factors we can’t change: their basic intelligence, family background, learning style. Factor within our control:  teacher’s style, our manner  and enthusiasm. </vt:lpstr>
      <vt:lpstr>Teacher’s craft: every word, intonation and look counts; the rhythm of teaching and the pattern (or shape) of a lesson are under  the control.   Enthusiasm is  the key to  being  a successful teacher  (Soenksen). </vt:lpstr>
      <vt:lpstr>Effective teachers motivate their students with an enthusiastic style of teaching (Brophy and Good). A great teacher has  intensity and  communicates it  enthusiastically (Hanning)</vt:lpstr>
      <vt:lpstr>A teacher who is not able to convey enthusiasm for his or her subject labors under a great handicap. Students are unwilling to accept a teacher who cannot transmit to them  something of the excitement of his or her  field (Jordan). </vt:lpstr>
      <vt:lpstr>For boosting teacher’s effectiveness we  must adopt some creative verbal and  nonverbal techniques.  The techniques we recommend are found in the world of the actor. </vt:lpstr>
      <vt:lpstr>Teaching is like performing art: both actors and teachers have audience and a message to convey. They have common top-tray tools from                a craftperson’s  “toolbox”.  Teachers as actors can generate interest, give students a feeling that something important  has been achieved. </vt:lpstr>
      <vt:lpstr>Teacher’s passion, fascination with the subject, his sense of confidence energize his students. Successful teaching is a shift from informative to performative  (Conquergood).   Successful practitioners agree: there are real educational foundations for using acting  skills in today’s classroom, and teaching with energy and freshness.</vt:lpstr>
      <vt:lpstr>Being in the spotlight can be frightening  and nerves make us behave differently. How to prevent paralysing  symptoms such as  breathlessness or a dry mouth? The first step to mask your  nerves  and anxieties is  to get rid of any signs of  tension. And the way you  breathe is a key factor. </vt:lpstr>
      <vt:lpstr>Pause for thought Another tip is simply to pause. This allows you to organize your thoughts, so you can avoid repeating yourself, and makes you  appear calm and in  control. Developing presence  means you can set  the tone in your  classroom and command  attention.</vt:lpstr>
      <vt:lpstr>How should teachers use their physical presence, nonverbal expression and voices in class?    </vt:lpstr>
      <vt:lpstr>Презентация PowerPoint</vt:lpstr>
      <vt:lpstr>Awareness of nonverbal signals is  necessary for a teacher.  Acting skills include  animation in body  (physical animation). </vt:lpstr>
      <vt:lpstr>A physically dynamic teacher uses the tools of postural changes and commands the class' attention, shows that he has something important to say, emphasizes and encourages.  We know that actions speak louder  than words! It is very important  to move about the classroom and  to communicate with students physically.   </vt:lpstr>
      <vt:lpstr>Recommendations for productive  teacher animation:  adopt a relaxed and  positive  facial expression;  make eye  contact; smile!  Try to see yourself through the students’ eyes: think about your appearance. Use different gestures to help clarity,  to express delight or boredom.   </vt:lpstr>
      <vt:lpstr>Do not forget about your posture and overall movement. Think about behaviors to avoid!</vt:lpstr>
      <vt:lpstr>How should teachers talk to students?  We must improve our personal speech  (communicating vocally is one of  the crucial acting skills) </vt:lpstr>
      <vt:lpstr>“Let me tell you a story…” Think of yourself as a storyteller, conveying a secret through your teaching. Vary your language: use active verbs to create excitement and  an emotional response.  Appear energetic  and eager to talk  about your subject.  Behave as if you are  enjoying yourself (even if you are tired!)   </vt:lpstr>
      <vt:lpstr>Some practical strategies of stress management: take care of yourself so that you can take care of your students.  Treat every day as a new day and strive to be a little better each day. But don’t try to be  perfect. Focus on what is  in your  control.    </vt:lpstr>
      <vt:lpstr>Try to free up your teaching style.  For some time move away from chalk,  books and talk.  Ask yourself: what can I really do  to help my students learn?   Do not forget that drama techniques and your own acting skills are  powerful teaching strategies.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Teacher’s enthusiasm as a pedagogical necessity and its relationship to student’s achievement</dc:title>
  <dc:creator>Жанна</dc:creator>
  <cp:lastModifiedBy>DNS</cp:lastModifiedBy>
  <cp:revision>246</cp:revision>
  <dcterms:created xsi:type="dcterms:W3CDTF">2014-10-20T10:28:13Z</dcterms:created>
  <dcterms:modified xsi:type="dcterms:W3CDTF">2017-02-23T04:33:36Z</dcterms:modified>
</cp:coreProperties>
</file>